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76" r:id="rId3"/>
    <p:sldId id="284" r:id="rId4"/>
    <p:sldId id="285" r:id="rId5"/>
    <p:sldId id="28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1pPr>
    <a:lvl2pPr marL="457200"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2pPr>
    <a:lvl3pPr marL="914400"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3pPr>
    <a:lvl4pPr marL="1371600"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4pPr>
    <a:lvl5pPr marL="1828800"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5pPr>
    <a:lvl6pPr marL="2286000" algn="l" defTabSz="914400" rtl="0" eaLnBrk="1" latinLnBrk="0" hangingPunct="1"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6pPr>
    <a:lvl7pPr marL="2743200" algn="l" defTabSz="914400" rtl="0" eaLnBrk="1" latinLnBrk="0" hangingPunct="1"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7pPr>
    <a:lvl8pPr marL="3200400" algn="l" defTabSz="914400" rtl="0" eaLnBrk="1" latinLnBrk="0" hangingPunct="1"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8pPr>
    <a:lvl9pPr marL="3657600" algn="l" defTabSz="914400" rtl="0" eaLnBrk="1" latinLnBrk="0" hangingPunct="1"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FF9933"/>
    <a:srgbClr val="FF00FF"/>
    <a:srgbClr val="008000"/>
    <a:srgbClr val="33CC33"/>
    <a:srgbClr val="FF0000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5265" autoAdjust="0"/>
    <p:restoredTop sz="94685" autoAdjust="0"/>
  </p:normalViewPr>
  <p:slideViewPr>
    <p:cSldViewPr>
      <p:cViewPr>
        <p:scale>
          <a:sx n="66" d="100"/>
          <a:sy n="66" d="100"/>
        </p:scale>
        <p:origin x="-205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D714-776C-4820-9CCB-1ECADEB62A9B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3D85C-5FC1-4B86-8325-EA03707609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07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599C1-7B12-4D47-9091-51D0536B420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823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F0D6-6DF5-4305-AD4B-AD2A703AA99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970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9CF0D-D981-41E1-804A-CAE4F8DF913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487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DFFD1-D49F-411F-8EFA-7A0B28AC2D8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387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FA2A4-7181-4992-96BE-22A93E2F2C2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016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2D9D-FCEC-4AB8-8CA3-356D2A9DD77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431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66011-FB35-41B1-92AD-DF67E2DBB84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966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A948A-8692-4F7C-B599-59604D4A50A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784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1511-FDD7-4EEB-A465-6D8F56F3984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57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AC48D-8F41-46BA-B934-870337F525F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380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1318C-DF15-40D1-AC8B-0608B8BA128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459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0C5EB-F4EE-423E-B25E-9D50335C02C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397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F8666-8AF6-40E3-869E-D80641176C5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06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FAE18-8941-4ADE-9A90-D7600C487DC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64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4952A-898C-4F11-82DB-6D26ADCE25C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9907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E12D6-AC67-4549-A801-77A96DBC984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024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1916-0C57-4B1F-AA96-F8C2EE12438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204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0F6D-873B-4462-B698-CF6261BEBE0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30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074E5-04C9-474B-81A1-3283518741E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395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C815C-E821-4D9B-864F-63BCB26D8B3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404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6F3BF-6248-4F1D-A51F-58B12EA1EB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948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69853-47F4-4606-8AC1-F074C98580D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5462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fld id="{91A843B0-C793-457C-A41A-14A1A5BF14A2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fld id="{8EDB7671-9A57-48EC-94DD-4EAB7A6EC513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Grafico_di_Microsoft_Office_Excel2.xls"/><Relationship Id="rId4" Type="http://schemas.openxmlformats.org/officeDocument/2006/relationships/oleObject" Target="../embeddings/Grafico_di_Microsoft_Office_Excel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Grafico_di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Grafico_di_Microsoft_Office_Excel3.xls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85800" y="44450"/>
            <a:ext cx="7772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it-IT" sz="16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CARATTERISTICHE DI QUALITA’ DELLE ACQUE DELLA CITTA’ DI ROMA</a:t>
            </a:r>
            <a:endParaRPr lang="it-IT" sz="2400" b="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198813" y="398463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>
                <a:effectLst/>
              </a:rPr>
              <a:t>Controllo di II Livello</a:t>
            </a:r>
          </a:p>
        </p:txBody>
      </p: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179388" y="765175"/>
            <a:ext cx="8713787" cy="5759450"/>
            <a:chOff x="113" y="482"/>
            <a:chExt cx="5489" cy="3628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13" y="482"/>
              <a:ext cx="544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/>
              <a:r>
                <a:rPr lang="it-IT" sz="1400" u="none">
                  <a:effectLst/>
                </a:rPr>
                <a:t>	E’ un controllo di tipo discreto che viene effettuato prelevando giornalmente campioni di acqua su tutto il sistema acquedottistico ed eseguendo indagini chimico-fisiche, chimico-organiche, microbiologiche e virologiche</a:t>
              </a:r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3198" y="3294"/>
              <a:ext cx="22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it-IT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Le analisi per il controllo di II livello</a:t>
              </a:r>
            </a:p>
            <a:p>
              <a:pPr algn="l"/>
              <a:r>
                <a:rPr lang="it-IT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vengono effettute presso la LaboratoRI Spa </a:t>
              </a:r>
            </a:p>
          </p:txBody>
        </p:sp>
        <p:graphicFrame>
          <p:nvGraphicFramePr>
            <p:cNvPr id="22551" name="Object 23"/>
            <p:cNvGraphicFramePr>
              <a:graphicFrameLocks noChangeAspect="1"/>
            </p:cNvGraphicFramePr>
            <p:nvPr/>
          </p:nvGraphicFramePr>
          <p:xfrm>
            <a:off x="3111" y="981"/>
            <a:ext cx="2491" cy="1988"/>
          </p:xfrm>
          <a:graphic>
            <a:graphicData uri="http://schemas.openxmlformats.org/presentationml/2006/ole">
              <p:oleObj spid="_x0000_s22568" name="Grafico" r:id="rId4" imgW="6324645" imgH="5048391" progId="Excel.Chart.8">
                <p:embed/>
              </p:oleObj>
            </a:graphicData>
          </a:graphic>
        </p:graphicFrame>
        <p:graphicFrame>
          <p:nvGraphicFramePr>
            <p:cNvPr id="22553" name="Object 25"/>
            <p:cNvGraphicFramePr>
              <a:graphicFrameLocks noChangeAspect="1"/>
            </p:cNvGraphicFramePr>
            <p:nvPr/>
          </p:nvGraphicFramePr>
          <p:xfrm>
            <a:off x="385" y="2122"/>
            <a:ext cx="2491" cy="1988"/>
          </p:xfrm>
          <a:graphic>
            <a:graphicData uri="http://schemas.openxmlformats.org/presentationml/2006/ole">
              <p:oleObj spid="_x0000_s22569" name="Grafico" r:id="rId5" imgW="6324645" imgH="5048391" progId="Excel.Chart.8">
                <p:embed/>
              </p:oleObj>
            </a:graphicData>
          </a:graphic>
        </p:graphicFrame>
        <p:pic>
          <p:nvPicPr>
            <p:cNvPr id="22554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026"/>
              <a:ext cx="2603" cy="1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9388" y="765175"/>
            <a:ext cx="86407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it-IT" sz="1400" u="none">
                <a:effectLst/>
              </a:rPr>
              <a:t>	E’ un controllo di tipo discreto che viene effettuato prelevando giornalmente campioni di acqua su tutto il sistema acquedottistico ed eseguendo indagini chimico-fisiche, chimico-organiche, microbiologiche e virologiche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44450"/>
            <a:ext cx="7772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it-IT" sz="16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CARATTERISTICHE DI QUALITA’ DELLE ACQUE DELLA CITTA’ DI ROMA</a:t>
            </a:r>
            <a:endParaRPr lang="it-IT" sz="2400" b="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98813" y="398463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>
                <a:effectLst/>
              </a:rPr>
              <a:t>Controllo di II Livello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076825" y="5229225"/>
            <a:ext cx="3527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Le analisi per il controllo di II livello</a:t>
            </a:r>
          </a:p>
          <a:p>
            <a:pPr algn="l"/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vengono effettute presso la LaboratoRI Spa 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32262" cy="163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4962525" y="1557338"/>
          <a:ext cx="3570288" cy="2903537"/>
        </p:xfrm>
        <a:graphic>
          <a:graphicData uri="http://schemas.openxmlformats.org/presentationml/2006/ole">
            <p:oleObj spid="_x0000_s34840" name="Grafico" r:id="rId6" imgW="3552684" imgH="2885982" progId="Excel.Chart.8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649288" y="3352800"/>
          <a:ext cx="4210050" cy="3294063"/>
        </p:xfrm>
        <a:graphic>
          <a:graphicData uri="http://schemas.openxmlformats.org/presentationml/2006/ole">
            <p:oleObj spid="_x0000_s34841" name="Grafico" r:id="rId7" imgW="7029393" imgH="5143398" progId="Excel.Char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8" grpId="2"/>
      <p:bldP spid="34822" grpId="0"/>
      <p:bldP spid="34822" grpId="1"/>
      <p:bldOleChart spid="34826" grpId="0"/>
      <p:bldOleChart spid="348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5288" y="5589588"/>
            <a:ext cx="82804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/>
            <a:r>
              <a:rPr lang="it-IT" sz="1400" u="none">
                <a:effectLst/>
              </a:rPr>
              <a:t>	Il gestore Acea ATO 2 effettua sull’acqua distribuita alla città di Roma un controllo notevolmente superiore a quello minimo previsto dalla normativa vigente.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44450"/>
            <a:ext cx="7772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it-IT" sz="16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CARATTERISTICHE DI QUALITA’ DELLE ACQUE DELLA CITTA’ DI ROMA</a:t>
            </a:r>
            <a:endParaRPr lang="it-IT" sz="2400" b="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916238" y="398463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>
                <a:effectLst/>
              </a:rPr>
              <a:t>Controlli per la città di Roma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987675" y="1125538"/>
            <a:ext cx="3168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Riferimenti normativi: Tab. B D.Lgs. 31/2001 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536700"/>
            <a:ext cx="4967287" cy="160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008" name="Group 1168"/>
          <p:cNvGraphicFramePr>
            <a:graphicFrameLocks noGrp="1"/>
          </p:cNvGraphicFramePr>
          <p:nvPr/>
        </p:nvGraphicFramePr>
        <p:xfrm>
          <a:off x="107950" y="4510088"/>
          <a:ext cx="4391025" cy="548640"/>
        </p:xfrm>
        <a:graphic>
          <a:graphicData uri="http://schemas.openxmlformats.org/drawingml/2006/table">
            <a:tbl>
              <a:tblPr/>
              <a:tblGrid>
                <a:gridCol w="574675"/>
                <a:gridCol w="720725"/>
                <a:gridCol w="1079500"/>
                <a:gridCol w="720725"/>
                <a:gridCol w="647700"/>
                <a:gridCol w="6477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Immesso (mc/s)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 giornaliero (mc/g)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Campioni Routine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Campioni Verifica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Roma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16.3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1408320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4231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865" name="AutoShape 1025"/>
          <p:cNvSpPr>
            <a:spLocks noChangeArrowheads="1"/>
          </p:cNvSpPr>
          <p:nvPr/>
        </p:nvSpPr>
        <p:spPr bwMode="auto">
          <a:xfrm rot="2764050">
            <a:off x="5865813" y="3541713"/>
            <a:ext cx="611187" cy="503237"/>
          </a:xfrm>
          <a:custGeom>
            <a:avLst/>
            <a:gdLst>
              <a:gd name="G0" fmla="+- 15564 0 0"/>
              <a:gd name="G1" fmla="+- 4764 0 0"/>
              <a:gd name="G2" fmla="+- 21600 0 4764"/>
              <a:gd name="G3" fmla="+- 10800 0 4764"/>
              <a:gd name="G4" fmla="+- 21600 0 15564"/>
              <a:gd name="G5" fmla="*/ G4 G3 10800"/>
              <a:gd name="G6" fmla="+- 21600 0 G5"/>
              <a:gd name="T0" fmla="*/ 15564 w 21600"/>
              <a:gd name="T1" fmla="*/ 0 h 21600"/>
              <a:gd name="T2" fmla="*/ 0 w 21600"/>
              <a:gd name="T3" fmla="*/ 10800 h 21600"/>
              <a:gd name="T4" fmla="*/ 1556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564" y="0"/>
                </a:moveTo>
                <a:lnTo>
                  <a:pt x="15564" y="4764"/>
                </a:lnTo>
                <a:lnTo>
                  <a:pt x="3375" y="4764"/>
                </a:lnTo>
                <a:lnTo>
                  <a:pt x="3375" y="16836"/>
                </a:lnTo>
                <a:lnTo>
                  <a:pt x="15564" y="16836"/>
                </a:lnTo>
                <a:lnTo>
                  <a:pt x="1556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764"/>
                </a:moveTo>
                <a:lnTo>
                  <a:pt x="1350" y="16836"/>
                </a:lnTo>
                <a:lnTo>
                  <a:pt x="2700" y="16836"/>
                </a:lnTo>
                <a:lnTo>
                  <a:pt x="2700" y="4764"/>
                </a:lnTo>
                <a:close/>
              </a:path>
              <a:path w="21600" h="21600">
                <a:moveTo>
                  <a:pt x="0" y="4764"/>
                </a:moveTo>
                <a:lnTo>
                  <a:pt x="0" y="16836"/>
                </a:lnTo>
                <a:lnTo>
                  <a:pt x="675" y="16836"/>
                </a:lnTo>
                <a:lnTo>
                  <a:pt x="675" y="476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757238" y="4149725"/>
            <a:ext cx="2951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Campioni anno secondo il D.Lgs 31/2001 </a:t>
            </a:r>
          </a:p>
        </p:txBody>
      </p:sp>
      <p:graphicFrame>
        <p:nvGraphicFramePr>
          <p:cNvPr id="37511" name="Group 1671"/>
          <p:cNvGraphicFramePr>
            <a:graphicFrameLocks noGrp="1"/>
          </p:cNvGraphicFramePr>
          <p:nvPr/>
        </p:nvGraphicFramePr>
        <p:xfrm>
          <a:off x="6013450" y="4508500"/>
          <a:ext cx="2590800" cy="548640"/>
        </p:xfrm>
        <a:graphic>
          <a:graphicData uri="http://schemas.openxmlformats.org/drawingml/2006/table">
            <a:tbl>
              <a:tblPr/>
              <a:tblGrid>
                <a:gridCol w="574675"/>
                <a:gridCol w="720725"/>
                <a:gridCol w="647700"/>
                <a:gridCol w="64770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Campioni Routine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Campioni Verifica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Roma</a:t>
                      </a: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895" name="Rectangle 1055"/>
          <p:cNvSpPr>
            <a:spLocks noChangeArrowheads="1"/>
          </p:cNvSpPr>
          <p:nvPr/>
        </p:nvSpPr>
        <p:spPr bwMode="auto">
          <a:xfrm>
            <a:off x="5580063" y="4149725"/>
            <a:ext cx="34559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Campioni anno effettuati dal gestore Acea ATO 2</a:t>
            </a:r>
          </a:p>
        </p:txBody>
      </p:sp>
      <p:sp>
        <p:nvSpPr>
          <p:cNvPr id="37513" name="AutoShape 1673"/>
          <p:cNvSpPr>
            <a:spLocks noChangeArrowheads="1"/>
          </p:cNvSpPr>
          <p:nvPr/>
        </p:nvSpPr>
        <p:spPr bwMode="auto">
          <a:xfrm rot="7734323">
            <a:off x="2660650" y="3546475"/>
            <a:ext cx="611188" cy="503238"/>
          </a:xfrm>
          <a:custGeom>
            <a:avLst/>
            <a:gdLst>
              <a:gd name="G0" fmla="+- 15564 0 0"/>
              <a:gd name="G1" fmla="+- 4764 0 0"/>
              <a:gd name="G2" fmla="+- 21600 0 4764"/>
              <a:gd name="G3" fmla="+- 10800 0 4764"/>
              <a:gd name="G4" fmla="+- 21600 0 15564"/>
              <a:gd name="G5" fmla="*/ G4 G3 10800"/>
              <a:gd name="G6" fmla="+- 21600 0 G5"/>
              <a:gd name="T0" fmla="*/ 15564 w 21600"/>
              <a:gd name="T1" fmla="*/ 0 h 21600"/>
              <a:gd name="T2" fmla="*/ 0 w 21600"/>
              <a:gd name="T3" fmla="*/ 10800 h 21600"/>
              <a:gd name="T4" fmla="*/ 1556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564" y="0"/>
                </a:moveTo>
                <a:lnTo>
                  <a:pt x="15564" y="4764"/>
                </a:lnTo>
                <a:lnTo>
                  <a:pt x="3375" y="4764"/>
                </a:lnTo>
                <a:lnTo>
                  <a:pt x="3375" y="16836"/>
                </a:lnTo>
                <a:lnTo>
                  <a:pt x="15564" y="16836"/>
                </a:lnTo>
                <a:lnTo>
                  <a:pt x="1556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764"/>
                </a:moveTo>
                <a:lnTo>
                  <a:pt x="1350" y="16836"/>
                </a:lnTo>
                <a:lnTo>
                  <a:pt x="2700" y="16836"/>
                </a:lnTo>
                <a:lnTo>
                  <a:pt x="2700" y="4764"/>
                </a:lnTo>
                <a:close/>
              </a:path>
              <a:path w="21600" h="21600">
                <a:moveTo>
                  <a:pt x="0" y="4764"/>
                </a:moveTo>
                <a:lnTo>
                  <a:pt x="0" y="16836"/>
                </a:lnTo>
                <a:lnTo>
                  <a:pt x="675" y="16836"/>
                </a:lnTo>
                <a:lnTo>
                  <a:pt x="675" y="476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1"/>
      <p:bldP spid="36865" grpId="0" animBg="1"/>
      <p:bldP spid="36866" grpId="0"/>
      <p:bldP spid="36895" grpId="0"/>
      <p:bldP spid="375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771775" y="3021013"/>
            <a:ext cx="3671888" cy="8223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u="none">
                <a:solidFill>
                  <a:srgbClr val="EAE9B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L’ACQUA NELLA CITTA’ DI ROMA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ellone un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92" t="43294" r="40323" b="43568"/>
          <a:stretch>
            <a:fillRect/>
          </a:stretch>
        </p:blipFill>
        <p:spPr bwMode="auto">
          <a:xfrm>
            <a:off x="2484438" y="2795588"/>
            <a:ext cx="4321175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lone unic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artellone un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49" t="42772" r="39972" b="43036"/>
          <a:stretch>
            <a:fillRect/>
          </a:stretch>
        </p:blipFill>
        <p:spPr bwMode="auto">
          <a:xfrm>
            <a:off x="2484438" y="2852738"/>
            <a:ext cx="41767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708400" y="1989138"/>
            <a:ext cx="1685925" cy="169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Residuo fisso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787900" y="9810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403 mg/l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867400" y="126841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398 mg/l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207375" y="83661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394 mg/l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659563" y="1803400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396 mg/l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77050" y="27082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403 mg/l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877050" y="3644900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370 mg/l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67625" y="5516563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358 mg/l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64163" y="530066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389 mg/l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067175" y="544512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368 mg/l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843213" y="530066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383 mg/l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68313" y="5589588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383 mg/l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763713" y="4797425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388 mg/l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258888" y="3860800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397 mg/l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258888" y="2852738"/>
            <a:ext cx="1079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397 mg/l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547813" y="1989138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398 mg/l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-107950" y="765175"/>
            <a:ext cx="11525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398 mg/l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627313" y="1268413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397 mg/l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443663" y="4756150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403 mg/l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419475" y="98107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398 mg/l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851275" y="3573463"/>
            <a:ext cx="1008063" cy="2444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390 mg/l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  <p:bldP spid="9237" grpId="0"/>
      <p:bldP spid="9238" grpId="0"/>
      <p:bldP spid="9239" grpId="0"/>
      <p:bldP spid="92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ellone unic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artellone un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49" t="42772" r="39972" b="43036"/>
          <a:stretch>
            <a:fillRect/>
          </a:stretch>
        </p:blipFill>
        <p:spPr bwMode="auto">
          <a:xfrm>
            <a:off x="2484438" y="2852738"/>
            <a:ext cx="41767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708400" y="1989138"/>
            <a:ext cx="1685925" cy="169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Durezza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87900" y="9810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67400" y="126841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659563" y="18446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877050" y="27082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77050" y="3676650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30 °F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667625" y="5516563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29 °F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364163" y="530066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067175" y="544512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30 °F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843213" y="530066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32 °F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68313" y="551656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32 °F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763713" y="4827588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32 °F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58888" y="3860800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258888" y="2852738"/>
            <a:ext cx="1079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547813" y="1989138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627313" y="1268413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443663" y="4724400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31 °F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419475" y="98107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34 °F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851275" y="3573463"/>
            <a:ext cx="1008063" cy="2444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32 °F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-107950" y="723900"/>
            <a:ext cx="11525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8207375" y="795338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33 °F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  <p:bldP spid="10260" grpId="0"/>
      <p:bldP spid="10261" grpId="0"/>
      <p:bldP spid="10262" grpId="0" animBg="1"/>
      <p:bldP spid="10263" grpId="0"/>
      <p:bldP spid="102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rtellone unic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artellone un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49" t="42772" r="39972" b="43036"/>
          <a:stretch>
            <a:fillRect/>
          </a:stretch>
        </p:blipFill>
        <p:spPr bwMode="auto">
          <a:xfrm>
            <a:off x="2484438" y="2852738"/>
            <a:ext cx="41767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708400" y="1989138"/>
            <a:ext cx="1685925" cy="169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Nitrati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787900" y="9810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4.3 mg/l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867400" y="126841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 mg/l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243888" y="723900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 mg/l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659563" y="18446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3.1 mg/l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77050" y="27082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4.4 mg/l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77050" y="3716338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5 mg/l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596188" y="5476875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4.6 mg/l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364163" y="530066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3.4 mg/l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067175" y="544512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3.8 mg/l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843213" y="530066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 mg/l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68313" y="551656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3.6 mg/l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692275" y="479742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3.4 mg/l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258888" y="3860800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 mg/l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258888" y="2852738"/>
            <a:ext cx="1079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 mg/l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547813" y="1989138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3.1 mg/l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-109538" y="765175"/>
            <a:ext cx="1152526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 mg/l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627313" y="1268413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 mg/l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443663" y="468471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8.6 mg/l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419475" y="98107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3.4 mg/l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851275" y="3573463"/>
            <a:ext cx="1008063" cy="2444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3.8 mg/l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11284" grpId="0"/>
      <p:bldP spid="11285" grpId="0"/>
      <p:bldP spid="11286" grpId="0"/>
      <p:bldP spid="11287" grpId="0"/>
      <p:bldP spid="11288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sng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sng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sng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sng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400</Words>
  <Application>Microsoft Office PowerPoint</Application>
  <PresentationFormat>Presentazione su schermo (4:3)</PresentationFormat>
  <Paragraphs>162</Paragraphs>
  <Slides>8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Struttura predefinita</vt:lpstr>
      <vt:lpstr>1_Struttura predefinita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 </cp:lastModifiedBy>
  <cp:revision>53</cp:revision>
  <dcterms:created xsi:type="dcterms:W3CDTF">2007-02-12T13:10:06Z</dcterms:created>
  <dcterms:modified xsi:type="dcterms:W3CDTF">2012-02-22T16:36:58Z</dcterms:modified>
</cp:coreProperties>
</file>