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4"/>
  </p:notesMasterIdLst>
  <p:handoutMasterIdLst>
    <p:handoutMasterId r:id="rId15"/>
  </p:handoutMasterIdLst>
  <p:sldIdLst>
    <p:sldId id="852" r:id="rId2"/>
    <p:sldId id="853" r:id="rId3"/>
    <p:sldId id="854" r:id="rId4"/>
    <p:sldId id="838" r:id="rId5"/>
    <p:sldId id="836" r:id="rId6"/>
    <p:sldId id="806" r:id="rId7"/>
    <p:sldId id="808" r:id="rId8"/>
    <p:sldId id="811" r:id="rId9"/>
    <p:sldId id="839" r:id="rId10"/>
    <p:sldId id="840" r:id="rId11"/>
    <p:sldId id="774" r:id="rId12"/>
    <p:sldId id="855" r:id="rId1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CCCCFF"/>
    <a:srgbClr val="FFCC00"/>
    <a:srgbClr val="FF0000"/>
    <a:srgbClr val="4D4D4D"/>
    <a:srgbClr val="777777"/>
    <a:srgbClr val="FFFF66"/>
    <a:srgbClr val="66FFFF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9" autoAdjust="0"/>
    <p:restoredTop sz="94635" autoAdjust="0"/>
  </p:normalViewPr>
  <p:slideViewPr>
    <p:cSldViewPr snapToGrid="0">
      <p:cViewPr>
        <p:scale>
          <a:sx n="75" d="100"/>
          <a:sy n="75" d="100"/>
        </p:scale>
        <p:origin x="-828" y="246"/>
      </p:cViewPr>
      <p:guideLst>
        <p:guide orient="horz" pos="2160"/>
        <p:guide pos="53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909"/>
    </p:cViewPr>
  </p:sorterViewPr>
  <p:notesViewPr>
    <p:cSldViewPr snapToGrid="0"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it-IT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it-IT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454691BC-DDB7-4AA0-8552-179908172BB7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it-IT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7271B7C7-8DC4-4F9D-BA22-13EB43DD2720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1B7C7-8DC4-4F9D-BA22-13EB43DD2720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Symbol" pitchFamily="18" charset="2"/>
        <a:buChar char="¨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e/e3/Coloradorivermap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1/1a/Overlook_over_the_Colorado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CC">
                <a:gamma/>
                <a:shade val="56078"/>
                <a:invGamma/>
              </a:srgbClr>
            </a:gs>
            <a:gs pos="100000">
              <a:srgbClr val="FFCC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3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9988" y="511175"/>
            <a:ext cx="7091362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39333" name="Text Box 5"/>
          <p:cNvSpPr txBox="1">
            <a:spLocks noChangeArrowheads="1"/>
          </p:cNvSpPr>
          <p:nvPr/>
        </p:nvSpPr>
        <p:spPr bwMode="auto">
          <a:xfrm>
            <a:off x="2905125" y="2351088"/>
            <a:ext cx="29352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/>
              <a:t>Roma, 24 novembre 2011</a:t>
            </a:r>
          </a:p>
        </p:txBody>
      </p:sp>
      <p:sp>
        <p:nvSpPr>
          <p:cNvPr id="739334" name="Text Box 6"/>
          <p:cNvSpPr txBox="1">
            <a:spLocks noChangeArrowheads="1"/>
          </p:cNvSpPr>
          <p:nvPr/>
        </p:nvSpPr>
        <p:spPr bwMode="auto">
          <a:xfrm>
            <a:off x="2493375" y="3403600"/>
            <a:ext cx="4087401" cy="175432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sz="3600" dirty="0">
                <a:solidFill>
                  <a:srgbClr val="000099"/>
                </a:solidFill>
              </a:rPr>
              <a:t>ACQUA</a:t>
            </a:r>
          </a:p>
          <a:p>
            <a:pPr algn="ctr"/>
            <a:endParaRPr lang="it-IT" sz="3600" dirty="0">
              <a:solidFill>
                <a:srgbClr val="000099"/>
              </a:solidFill>
            </a:endParaRPr>
          </a:p>
          <a:p>
            <a:pPr algn="ctr"/>
            <a:r>
              <a:rPr lang="it-IT" sz="3600" dirty="0">
                <a:solidFill>
                  <a:srgbClr val="000099"/>
                </a:solidFill>
              </a:rPr>
              <a:t>Tra pace e </a:t>
            </a:r>
            <a:r>
              <a:rPr lang="it-IT" sz="3600" dirty="0" smtClean="0">
                <a:solidFill>
                  <a:srgbClr val="000099"/>
                </a:solidFill>
              </a:rPr>
              <a:t>contrasti</a:t>
            </a:r>
            <a:endParaRPr lang="it-IT" sz="3600" dirty="0">
              <a:solidFill>
                <a:srgbClr val="000099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354" name="Picture 2" descr="ANd9GcQbO7bnuSr00nVJlKH7RggjoUak0d842e4NxbQrnO8xZhgIP7TZHiMkymX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8600" y="854075"/>
            <a:ext cx="6335713" cy="4768850"/>
          </a:xfrm>
          <a:prstGeom prst="rect">
            <a:avLst/>
          </a:prstGeom>
          <a:noFill/>
        </p:spPr>
      </p:pic>
      <p:sp>
        <p:nvSpPr>
          <p:cNvPr id="740355" name="Text Box 3"/>
          <p:cNvSpPr txBox="1">
            <a:spLocks noChangeArrowheads="1"/>
          </p:cNvSpPr>
          <p:nvPr/>
        </p:nvSpPr>
        <p:spPr bwMode="auto">
          <a:xfrm>
            <a:off x="2935288" y="5694363"/>
            <a:ext cx="33623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it-IT" sz="1800">
                <a:latin typeface="Arial" charset="0"/>
                <a:cs typeface="Arial" charset="0"/>
              </a:rPr>
              <a:t>Mosaico delle colombe</a:t>
            </a:r>
          </a:p>
          <a:p>
            <a:pPr algn="ctr" eaLnBrk="1" hangingPunct="1"/>
            <a:r>
              <a:rPr lang="it-IT" sz="1400">
                <a:latin typeface="Arial" charset="0"/>
                <a:cs typeface="Arial" charset="0"/>
              </a:rPr>
              <a:t>Mausoleo di Galla Placidia  (Ravenna)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378" name="Picture 2" descr="Missisipi_Burn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866775"/>
            <a:ext cx="6858000" cy="5124450"/>
          </a:xfrm>
          <a:prstGeom prst="rect">
            <a:avLst/>
          </a:prstGeom>
          <a:noFill/>
        </p:spPr>
      </p:pic>
      <p:sp>
        <p:nvSpPr>
          <p:cNvPr id="741379" name="Rectangle 3"/>
          <p:cNvSpPr>
            <a:spLocks noChangeArrowheads="1"/>
          </p:cNvSpPr>
          <p:nvPr/>
        </p:nvSpPr>
        <p:spPr bwMode="auto">
          <a:xfrm>
            <a:off x="1820863" y="6281738"/>
            <a:ext cx="57038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it-IT">
                <a:latin typeface="Arial" charset="0"/>
                <a:cs typeface="Arial" charset="0"/>
              </a:rPr>
              <a:t>Tratto dal film Mississippi Burning di Alan Parker  (1988)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946" name="Picture 2" descr="PDVD_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9217026" cy="6911976"/>
          </a:xfrm>
          <a:prstGeom prst="rect">
            <a:avLst/>
          </a:prstGeom>
          <a:noFill/>
        </p:spPr>
      </p:pic>
      <p:sp>
        <p:nvSpPr>
          <p:cNvPr id="722949" name="Text Box 5"/>
          <p:cNvSpPr txBox="1">
            <a:spLocks noChangeArrowheads="1"/>
          </p:cNvSpPr>
          <p:nvPr/>
        </p:nvSpPr>
        <p:spPr bwMode="auto">
          <a:xfrm>
            <a:off x="466725" y="412750"/>
            <a:ext cx="8237538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200">
                <a:solidFill>
                  <a:schemeClr val="bg1"/>
                </a:solidFill>
              </a:rPr>
              <a:t>ALL’ALBA DEI TEMPI ……………. FORSE</a:t>
            </a:r>
          </a:p>
        </p:txBody>
      </p:sp>
      <p:sp>
        <p:nvSpPr>
          <p:cNvPr id="722950" name="Text Box 6"/>
          <p:cNvSpPr txBox="1">
            <a:spLocks noChangeArrowheads="1"/>
          </p:cNvSpPr>
          <p:nvPr/>
        </p:nvSpPr>
        <p:spPr bwMode="auto">
          <a:xfrm>
            <a:off x="212725" y="5330825"/>
            <a:ext cx="87026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4000">
                <a:solidFill>
                  <a:schemeClr val="bg1"/>
                </a:solidFill>
              </a:rPr>
              <a:t>LA PRIMA GUERRA PER L’ACQUA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2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2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949" grpId="0"/>
      <p:bldP spid="7229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500" y="-666750"/>
            <a:ext cx="10583863" cy="815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0900" name="Picture 4" descr="Scimmie_2001_odissea_nello_spazi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05163" y="265113"/>
            <a:ext cx="13681076" cy="62071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72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51" name="Rectangle 19"/>
          <p:cNvSpPr>
            <a:spLocks noChangeArrowheads="1"/>
          </p:cNvSpPr>
          <p:nvPr/>
        </p:nvSpPr>
        <p:spPr bwMode="auto">
          <a:xfrm>
            <a:off x="114300" y="125413"/>
            <a:ext cx="8966200" cy="1930400"/>
          </a:xfrm>
          <a:prstGeom prst="rect">
            <a:avLst/>
          </a:prstGeom>
          <a:solidFill>
            <a:srgbClr val="FFFF99"/>
          </a:solidFill>
          <a:ln w="12700" algn="ctr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it-IT" sz="2400" b="0" i="1"/>
              <a:t>  .....proseguendo il viaggio attraverso la Macedonia </a:t>
            </a:r>
          </a:p>
          <a:p>
            <a:r>
              <a:rPr lang="it-IT" sz="2400" b="0" i="1"/>
              <a:t>  e la Tessaglia, Serse mandava ambasciatori a chiedere </a:t>
            </a:r>
          </a:p>
          <a:p>
            <a:r>
              <a:rPr lang="it-IT" sz="2400" b="0" i="1"/>
              <a:t>  l'offerta di </a:t>
            </a:r>
            <a:r>
              <a:rPr lang="it-IT" sz="2400" i="1"/>
              <a:t>terra e acqua  (γῆ καί ὕδωρ)</a:t>
            </a:r>
            <a:r>
              <a:rPr lang="it-IT" sz="2400" b="0" i="1"/>
              <a:t> al Gran Re ....</a:t>
            </a:r>
          </a:p>
          <a:p>
            <a:endParaRPr lang="it-IT" sz="2400" b="0"/>
          </a:p>
          <a:p>
            <a:r>
              <a:rPr lang="it-IT" sz="2400" b="0"/>
              <a:t>Erodoto   Le Storie – Libro settimo    </a:t>
            </a:r>
          </a:p>
        </p:txBody>
      </p:sp>
      <p:sp>
        <p:nvSpPr>
          <p:cNvPr id="684052" name="Text Box 20"/>
          <p:cNvSpPr txBox="1">
            <a:spLocks noChangeArrowheads="1"/>
          </p:cNvSpPr>
          <p:nvPr/>
        </p:nvSpPr>
        <p:spPr bwMode="auto">
          <a:xfrm>
            <a:off x="114300" y="2659063"/>
            <a:ext cx="5892800" cy="13112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it-IT" sz="2000"/>
              <a:t>Le città greche rifiutarono e rimandarono indietro i messaggeri, mentre a Sparta questi furono uccisi.                            </a:t>
            </a:r>
          </a:p>
          <a:p>
            <a:r>
              <a:rPr lang="it-IT" sz="2000"/>
              <a:t>                  </a:t>
            </a:r>
          </a:p>
          <a:p>
            <a:r>
              <a:rPr lang="it-IT" sz="2000"/>
              <a:t>Cominciarono così le operazioni belliche … </a:t>
            </a:r>
          </a:p>
        </p:txBody>
      </p:sp>
      <p:pic>
        <p:nvPicPr>
          <p:cNvPr id="684058" name="Picture 26" descr="ANd9GcSNm3i3T8j8nLG9kQ928ISxxMNvEEu4iKLXUr0-kPrHNztDPgD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1275" y="134938"/>
            <a:ext cx="1406525" cy="1890712"/>
          </a:xfrm>
          <a:prstGeom prst="rect">
            <a:avLst/>
          </a:prstGeom>
          <a:noFill/>
        </p:spPr>
      </p:pic>
      <p:sp>
        <p:nvSpPr>
          <p:cNvPr id="684059" name="Text Box 27"/>
          <p:cNvSpPr txBox="1">
            <a:spLocks noChangeArrowheads="1"/>
          </p:cNvSpPr>
          <p:nvPr/>
        </p:nvSpPr>
        <p:spPr bwMode="auto">
          <a:xfrm>
            <a:off x="88900" y="4411663"/>
            <a:ext cx="6662738" cy="3968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it-IT" sz="2000"/>
              <a:t>Siamo all’inizio della II guerra persiana (480 a.C.)</a:t>
            </a:r>
          </a:p>
        </p:txBody>
      </p:sp>
      <p:sp>
        <p:nvSpPr>
          <p:cNvPr id="684060" name="Text Box 28"/>
          <p:cNvSpPr txBox="1">
            <a:spLocks noChangeArrowheads="1"/>
          </p:cNvSpPr>
          <p:nvPr/>
        </p:nvSpPr>
        <p:spPr bwMode="auto">
          <a:xfrm>
            <a:off x="60325" y="5078413"/>
            <a:ext cx="5737225" cy="1552575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/>
              <a:t>Allora, come oggi, l’obbiettivo era quello di impossessarsi di  “commodities” strategiche:   il terreno per la produzione agricola e l’acqua per irrigarlo</a:t>
            </a:r>
          </a:p>
        </p:txBody>
      </p:sp>
      <p:pic>
        <p:nvPicPr>
          <p:cNvPr id="684061" name="Picture 29" descr="monumento_Leoni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2363" y="2755900"/>
            <a:ext cx="2827337" cy="3857625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8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8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68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8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68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4051" grpId="0" animBg="1"/>
      <p:bldP spid="684052" grpId="0"/>
      <p:bldP spid="684059" grpId="0"/>
      <p:bldP spid="6840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11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87128" name="Group 24"/>
          <p:cNvGrpSpPr>
            <a:grpSpLocks/>
          </p:cNvGrpSpPr>
          <p:nvPr/>
        </p:nvGrpSpPr>
        <p:grpSpPr bwMode="auto">
          <a:xfrm>
            <a:off x="1104900" y="1549400"/>
            <a:ext cx="6591300" cy="3810000"/>
            <a:chOff x="696" y="976"/>
            <a:chExt cx="4152" cy="2400"/>
          </a:xfrm>
        </p:grpSpPr>
        <p:grpSp>
          <p:nvGrpSpPr>
            <p:cNvPr id="687126" name="Group 22"/>
            <p:cNvGrpSpPr>
              <a:grpSpLocks/>
            </p:cNvGrpSpPr>
            <p:nvPr/>
          </p:nvGrpSpPr>
          <p:grpSpPr bwMode="auto">
            <a:xfrm>
              <a:off x="2312" y="976"/>
              <a:ext cx="1824" cy="1560"/>
              <a:chOff x="2312" y="976"/>
              <a:chExt cx="1824" cy="1560"/>
            </a:xfrm>
          </p:grpSpPr>
          <p:sp>
            <p:nvSpPr>
              <p:cNvPr id="687116" name="AutoShape 12"/>
              <p:cNvSpPr>
                <a:spLocks noChangeArrowheads="1"/>
              </p:cNvSpPr>
              <p:nvPr/>
            </p:nvSpPr>
            <p:spPr bwMode="auto">
              <a:xfrm>
                <a:off x="2680" y="2152"/>
                <a:ext cx="912" cy="384"/>
              </a:xfrm>
              <a:prstGeom prst="wedgeRectCallout">
                <a:avLst>
                  <a:gd name="adj1" fmla="val 21491"/>
                  <a:gd name="adj2" fmla="val -99741"/>
                </a:avLst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it-IT" sz="2400"/>
                  <a:t>Nilo</a:t>
                </a:r>
              </a:p>
            </p:txBody>
          </p:sp>
          <p:sp>
            <p:nvSpPr>
              <p:cNvPr id="687117" name="AutoShape 13"/>
              <p:cNvSpPr>
                <a:spLocks noChangeArrowheads="1"/>
              </p:cNvSpPr>
              <p:nvPr/>
            </p:nvSpPr>
            <p:spPr bwMode="auto">
              <a:xfrm>
                <a:off x="3224" y="976"/>
                <a:ext cx="912" cy="384"/>
              </a:xfrm>
              <a:prstGeom prst="wedgeRectCallout">
                <a:avLst>
                  <a:gd name="adj1" fmla="val -10528"/>
                  <a:gd name="adj2" fmla="val 138801"/>
                </a:avLst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it-IT" sz="2400"/>
                  <a:t>Eufrate</a:t>
                </a:r>
              </a:p>
            </p:txBody>
          </p:sp>
          <p:sp>
            <p:nvSpPr>
              <p:cNvPr id="687118" name="AutoShape 14"/>
              <p:cNvSpPr>
                <a:spLocks noChangeArrowheads="1"/>
              </p:cNvSpPr>
              <p:nvPr/>
            </p:nvSpPr>
            <p:spPr bwMode="auto">
              <a:xfrm>
                <a:off x="2312" y="1456"/>
                <a:ext cx="912" cy="384"/>
              </a:xfrm>
              <a:prstGeom prst="wedgeRectCallout">
                <a:avLst>
                  <a:gd name="adj1" fmla="val 73685"/>
                  <a:gd name="adj2" fmla="val 31509"/>
                </a:avLst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it-IT" sz="2400"/>
                  <a:t>Giordano</a:t>
                </a:r>
              </a:p>
            </p:txBody>
          </p:sp>
        </p:grpSp>
        <p:grpSp>
          <p:nvGrpSpPr>
            <p:cNvPr id="687119" name="Group 15"/>
            <p:cNvGrpSpPr>
              <a:grpSpLocks/>
            </p:cNvGrpSpPr>
            <p:nvPr/>
          </p:nvGrpSpPr>
          <p:grpSpPr bwMode="auto">
            <a:xfrm>
              <a:off x="3888" y="1360"/>
              <a:ext cx="960" cy="1296"/>
              <a:chOff x="3888" y="1344"/>
              <a:chExt cx="960" cy="1296"/>
            </a:xfrm>
          </p:grpSpPr>
          <p:sp>
            <p:nvSpPr>
              <p:cNvPr id="687120" name="AutoShape 16"/>
              <p:cNvSpPr>
                <a:spLocks noChangeArrowheads="1"/>
              </p:cNvSpPr>
              <p:nvPr/>
            </p:nvSpPr>
            <p:spPr bwMode="auto">
              <a:xfrm>
                <a:off x="3936" y="1344"/>
                <a:ext cx="912" cy="384"/>
              </a:xfrm>
              <a:prstGeom prst="wedgeRectCallout">
                <a:avLst>
                  <a:gd name="adj1" fmla="val -26315"/>
                  <a:gd name="adj2" fmla="val 113801"/>
                </a:avLst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it-IT" sz="2400"/>
                  <a:t>Gange</a:t>
                </a:r>
              </a:p>
            </p:txBody>
          </p:sp>
          <p:sp>
            <p:nvSpPr>
              <p:cNvPr id="687121" name="AutoShape 17"/>
              <p:cNvSpPr>
                <a:spLocks noChangeArrowheads="1"/>
              </p:cNvSpPr>
              <p:nvPr/>
            </p:nvSpPr>
            <p:spPr bwMode="auto">
              <a:xfrm>
                <a:off x="3888" y="2256"/>
                <a:ext cx="912" cy="384"/>
              </a:xfrm>
              <a:prstGeom prst="wedgeRectCallout">
                <a:avLst>
                  <a:gd name="adj1" fmla="val -38157"/>
                  <a:gd name="adj2" fmla="val -133074"/>
                </a:avLst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it-IT" sz="2400"/>
                  <a:t>Indo</a:t>
                </a:r>
              </a:p>
            </p:txBody>
          </p:sp>
        </p:grpSp>
        <p:grpSp>
          <p:nvGrpSpPr>
            <p:cNvPr id="687125" name="Group 21"/>
            <p:cNvGrpSpPr>
              <a:grpSpLocks/>
            </p:cNvGrpSpPr>
            <p:nvPr/>
          </p:nvGrpSpPr>
          <p:grpSpPr bwMode="auto">
            <a:xfrm>
              <a:off x="696" y="1192"/>
              <a:ext cx="2104" cy="2184"/>
              <a:chOff x="696" y="1192"/>
              <a:chExt cx="2104" cy="2184"/>
            </a:xfrm>
          </p:grpSpPr>
          <p:sp>
            <p:nvSpPr>
              <p:cNvPr id="687123" name="AutoShape 19"/>
              <p:cNvSpPr>
                <a:spLocks noChangeArrowheads="1"/>
              </p:cNvSpPr>
              <p:nvPr/>
            </p:nvSpPr>
            <p:spPr bwMode="auto">
              <a:xfrm>
                <a:off x="1888" y="2992"/>
                <a:ext cx="912" cy="384"/>
              </a:xfrm>
              <a:prstGeom prst="wedgeRectCallout">
                <a:avLst>
                  <a:gd name="adj1" fmla="val -34208"/>
                  <a:gd name="adj2" fmla="val -98699"/>
                </a:avLst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it-IT" sz="2400"/>
                  <a:t>Paranà</a:t>
                </a:r>
              </a:p>
            </p:txBody>
          </p:sp>
          <p:sp>
            <p:nvSpPr>
              <p:cNvPr id="687124" name="AutoShape 20"/>
              <p:cNvSpPr>
                <a:spLocks noChangeArrowheads="1"/>
              </p:cNvSpPr>
              <p:nvPr/>
            </p:nvSpPr>
            <p:spPr bwMode="auto">
              <a:xfrm>
                <a:off x="696" y="1192"/>
                <a:ext cx="912" cy="384"/>
              </a:xfrm>
              <a:prstGeom prst="wedgeRectCallout">
                <a:avLst>
                  <a:gd name="adj1" fmla="val 19736"/>
                  <a:gd name="adj2" fmla="val 98176"/>
                </a:avLst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it-IT" sz="2400"/>
                  <a:t>Colorado</a:t>
                </a:r>
              </a:p>
            </p:txBody>
          </p:sp>
        </p:grpSp>
      </p:grpSp>
      <p:sp>
        <p:nvSpPr>
          <p:cNvPr id="687127" name="Rectangle 23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99FFCC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2400"/>
              <a:t>Aree di potenziale conflitto per le risorse idriche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8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68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1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5927725" cy="914400"/>
          </a:xfrm>
          <a:solidFill>
            <a:srgbClr val="CCFFCC"/>
          </a:solidFill>
          <a:ln>
            <a:solidFill>
              <a:srgbClr val="CCCCFF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2800" b="1"/>
              <a:t>Uno dei casi più noti:</a:t>
            </a:r>
            <a:br>
              <a:rPr lang="it-IT" sz="2800" b="1"/>
            </a:br>
            <a:r>
              <a:rPr lang="it-IT" sz="2800" b="1"/>
              <a:t>Il bacino del fiume Giordano</a:t>
            </a:r>
          </a:p>
        </p:txBody>
      </p:sp>
      <p:sp>
        <p:nvSpPr>
          <p:cNvPr id="690179" name="Text Box 3"/>
          <p:cNvSpPr txBox="1">
            <a:spLocks noChangeArrowheads="1"/>
          </p:cNvSpPr>
          <p:nvPr/>
        </p:nvSpPr>
        <p:spPr bwMode="auto">
          <a:xfrm>
            <a:off x="50800" y="2384425"/>
            <a:ext cx="6794500" cy="4359275"/>
          </a:xfrm>
          <a:prstGeom prst="rect">
            <a:avLst/>
          </a:prstGeom>
          <a:solidFill>
            <a:srgbClr val="FFCFB7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it-IT" sz="2000" b="0"/>
              <a:t>In Israele il prelievo di acqua ammonta al 115 % della disponibilità idrica annua.   </a:t>
            </a:r>
          </a:p>
          <a:p>
            <a:endParaRPr lang="it-IT" sz="2000" b="0"/>
          </a:p>
          <a:p>
            <a:r>
              <a:rPr lang="it-IT" sz="2000" b="0"/>
              <a:t>Circa i 2/3 delle risorse idriche impiegate provengono dai territori occupati nella guerra del 1967.</a:t>
            </a:r>
          </a:p>
          <a:p>
            <a:endParaRPr lang="it-IT" altLang="ko-KR" sz="2000" b="0">
              <a:ea typeface="Gulim" pitchFamily="34" charset="-127"/>
            </a:endParaRPr>
          </a:p>
          <a:p>
            <a:r>
              <a:rPr lang="it-IT" altLang="ko-KR" sz="2000" b="0">
                <a:ea typeface="Gulim" pitchFamily="34" charset="-127"/>
              </a:rPr>
              <a:t>Nel 1969, dopo la guerra dei sei giorni le forze israeliane in due raid aerei distruggono il Jordan's East Ghor Canal e la diga Khaled sul fiume Yarmuk affluente del Giordano</a:t>
            </a:r>
            <a:endParaRPr lang="it-IT" sz="2000" b="0"/>
          </a:p>
          <a:p>
            <a:endParaRPr lang="it-IT" sz="2000" b="0"/>
          </a:p>
          <a:p>
            <a:r>
              <a:rPr lang="it-IT" sz="2000" b="0"/>
              <a:t>Nel 1994 Giordania e Israele firmarono un trattato di pace in cui Israele accettava di condividere l'acqua del Giordano, ma nel 1999  venne limitata la fornitura d'acqua alla Giordania del 60% per via della siccità.</a:t>
            </a:r>
          </a:p>
        </p:txBody>
      </p:sp>
      <p:grpSp>
        <p:nvGrpSpPr>
          <p:cNvPr id="690187" name="Group 11"/>
          <p:cNvGrpSpPr>
            <a:grpSpLocks/>
          </p:cNvGrpSpPr>
          <p:nvPr/>
        </p:nvGrpSpPr>
        <p:grpSpPr bwMode="auto">
          <a:xfrm>
            <a:off x="342900" y="1371600"/>
            <a:ext cx="8256588" cy="711200"/>
            <a:chOff x="216" y="864"/>
            <a:chExt cx="5201" cy="448"/>
          </a:xfrm>
        </p:grpSpPr>
        <p:pic>
          <p:nvPicPr>
            <p:cNvPr id="690180" name="Picture 4" descr="israe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6" y="864"/>
              <a:ext cx="653" cy="4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690181" name="Picture 5" descr="bandiera%20palestines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36" y="873"/>
              <a:ext cx="663" cy="4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690182" name="Picture 6" descr="Lebanon,%20bandier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20" y="870"/>
              <a:ext cx="659" cy="4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690183" name="Picture 7" descr="Syria_fla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53" y="870"/>
              <a:ext cx="664" cy="4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690184" name="Picture 8" descr="bandiera-giordania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74" y="868"/>
              <a:ext cx="668" cy="4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690185" name="Picture 9" descr="276px-Israel-CIA_WFB_Map_(2004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15150" y="2386013"/>
            <a:ext cx="2178050" cy="4421187"/>
          </a:xfrm>
          <a:prstGeom prst="rect">
            <a:avLst/>
          </a:prstGeom>
          <a:noFill/>
        </p:spPr>
      </p:pic>
      <p:sp>
        <p:nvSpPr>
          <p:cNvPr id="690186" name="AutoShape 10"/>
          <p:cNvSpPr>
            <a:spLocks noChangeArrowheads="1"/>
          </p:cNvSpPr>
          <p:nvPr/>
        </p:nvSpPr>
        <p:spPr bwMode="auto">
          <a:xfrm>
            <a:off x="8509000" y="2997200"/>
            <a:ext cx="406400" cy="355600"/>
          </a:xfrm>
          <a:prstGeom prst="irregularSeal2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9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9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69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9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 animBg="1"/>
      <p:bldP spid="69018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03200"/>
            <a:ext cx="8277225" cy="787400"/>
          </a:xfrm>
          <a:solidFill>
            <a:srgbClr val="CCFFCC"/>
          </a:solidFill>
          <a:ln>
            <a:solidFill>
              <a:srgbClr val="CCCCFF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2800" b="1"/>
              <a:t>Una storia di tensioni sul Fiume Colorado</a:t>
            </a:r>
          </a:p>
        </p:txBody>
      </p:sp>
      <p:sp>
        <p:nvSpPr>
          <p:cNvPr id="723971" name="Text Box 3"/>
          <p:cNvSpPr txBox="1">
            <a:spLocks noChangeArrowheads="1"/>
          </p:cNvSpPr>
          <p:nvPr/>
        </p:nvSpPr>
        <p:spPr bwMode="auto">
          <a:xfrm>
            <a:off x="0" y="2320925"/>
            <a:ext cx="6134100" cy="4473575"/>
          </a:xfrm>
          <a:prstGeom prst="rect">
            <a:avLst/>
          </a:prstGeom>
          <a:solidFill>
            <a:srgbClr val="FFCFB7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it-IT" sz="2400" b="0"/>
              <a:t>Le tensioni riguardano da quasi due secoli lo sfruttamento del fiume Colorado, fiume che nasce nelle montagne Rocciose e dopo un percorso di 2.300 Km sbocca nel Golfo di California -in territorio messicano- ridotto </a:t>
            </a:r>
          </a:p>
          <a:p>
            <a:r>
              <a:rPr lang="it-IT" sz="2400" b="0"/>
              <a:t>ad un modesto e contaminato torrente .</a:t>
            </a:r>
          </a:p>
          <a:p>
            <a:r>
              <a:rPr lang="it-IT" sz="2400" b="0"/>
              <a:t>Nel 1803 gli Stati Uniti comprarono dalla Francia gran parte dell'attuale Colorado. Nel 1821 il Messico strappò alla Spagna il controllo del Colorado occidentale. Durante la guerra tra Stati Uniti e Messico del 1846-1848 il fiume passò sotto il controllo degli Stati Uniti.</a:t>
            </a:r>
          </a:p>
        </p:txBody>
      </p:sp>
      <p:pic>
        <p:nvPicPr>
          <p:cNvPr id="723983" name="Picture 15" descr="File:Coloradorivermap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8863" y="2305050"/>
            <a:ext cx="3652837" cy="4552950"/>
          </a:xfrm>
          <a:prstGeom prst="rect">
            <a:avLst/>
          </a:prstGeom>
          <a:noFill/>
        </p:spPr>
      </p:pic>
      <p:grpSp>
        <p:nvGrpSpPr>
          <p:cNvPr id="723988" name="Group 20"/>
          <p:cNvGrpSpPr>
            <a:grpSpLocks/>
          </p:cNvGrpSpPr>
          <p:nvPr/>
        </p:nvGrpSpPr>
        <p:grpSpPr bwMode="auto">
          <a:xfrm>
            <a:off x="2198688" y="1120775"/>
            <a:ext cx="4546600" cy="1004888"/>
            <a:chOff x="1385" y="706"/>
            <a:chExt cx="2864" cy="633"/>
          </a:xfrm>
        </p:grpSpPr>
        <p:pic>
          <p:nvPicPr>
            <p:cNvPr id="723985" name="Picture 17" descr="BandieraMessican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85" y="722"/>
              <a:ext cx="1078" cy="617"/>
            </a:xfrm>
            <a:prstGeom prst="rect">
              <a:avLst/>
            </a:prstGeom>
            <a:noFill/>
          </p:spPr>
        </p:pic>
        <p:pic>
          <p:nvPicPr>
            <p:cNvPr id="723987" name="Picture 19" descr="bandiera-US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60" y="706"/>
              <a:ext cx="1089" cy="61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23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2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72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97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65100"/>
            <a:ext cx="8277225" cy="787400"/>
          </a:xfrm>
          <a:solidFill>
            <a:srgbClr val="CCFFCC"/>
          </a:solidFill>
          <a:ln>
            <a:solidFill>
              <a:srgbClr val="CCCCFF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it-IT" sz="2800" b="1"/>
              <a:t>Una storia di tensioni fra Stati Uniti e Messico</a:t>
            </a:r>
          </a:p>
        </p:txBody>
      </p:sp>
      <p:sp>
        <p:nvSpPr>
          <p:cNvPr id="724995" name="Text Box 3"/>
          <p:cNvSpPr txBox="1">
            <a:spLocks noChangeArrowheads="1"/>
          </p:cNvSpPr>
          <p:nvPr/>
        </p:nvSpPr>
        <p:spPr bwMode="auto">
          <a:xfrm>
            <a:off x="0" y="1076325"/>
            <a:ext cx="9144000" cy="2282825"/>
          </a:xfrm>
          <a:prstGeom prst="rect">
            <a:avLst/>
          </a:prstGeom>
          <a:solidFill>
            <a:srgbClr val="FFCFB7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it-IT" sz="2400" b="0"/>
              <a:t>Il sistema del Colorado rifornisce le zone metropolitane di Los Angeles, San Diego e Phoenix, sostentando gran parte della agricoltura. Nel 1944, USA e Messico sottoscrissero un "Trattato Internazionale delle Acque“</a:t>
            </a:r>
          </a:p>
          <a:p>
            <a:r>
              <a:rPr lang="it-IT" sz="2400" b="0"/>
              <a:t>stabilendo che ogni anno gli Stati Uniti devono destinare al Messico 850 milioni di m.c. del Colorado, mentre il Messico si impegna a inviare al vicino del nord 431 milioni di metri cubi del Rio Bravo.</a:t>
            </a:r>
          </a:p>
        </p:txBody>
      </p:sp>
      <p:pic>
        <p:nvPicPr>
          <p:cNvPr id="725002" name="Picture 10" descr="File:Overlook over the Colorad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3350" y="3444875"/>
            <a:ext cx="5200650" cy="3413125"/>
          </a:xfrm>
          <a:prstGeom prst="rect">
            <a:avLst/>
          </a:prstGeom>
          <a:noFill/>
        </p:spPr>
      </p:pic>
      <p:sp>
        <p:nvSpPr>
          <p:cNvPr id="725003" name="Text Box 11"/>
          <p:cNvSpPr txBox="1">
            <a:spLocks noChangeArrowheads="1"/>
          </p:cNvSpPr>
          <p:nvPr/>
        </p:nvSpPr>
        <p:spPr bwMode="auto">
          <a:xfrm>
            <a:off x="50800" y="3441700"/>
            <a:ext cx="3860800" cy="3378200"/>
          </a:xfrm>
          <a:prstGeom prst="rect">
            <a:avLst/>
          </a:prstGeom>
          <a:solidFill>
            <a:srgbClr val="FFCFB7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it-IT" sz="2400" b="0"/>
              <a:t>Dagli anni Settanta, però, i messicani hanno contestato l’accordo facendo rilevare che l'acqua a loro destinata contiene pesticidi e ha un elevato tasso di salinità. </a:t>
            </a:r>
          </a:p>
          <a:p>
            <a:r>
              <a:rPr lang="it-IT" sz="2400" b="0"/>
              <a:t>La situazione non è ancora risolta e i rischi di conflitto restano latenti.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2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2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725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995" grpId="0" animBg="1"/>
      <p:bldP spid="72500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CC">
                <a:gamma/>
                <a:shade val="56078"/>
                <a:invGamma/>
              </a:srgbClr>
            </a:gs>
            <a:gs pos="100000">
              <a:srgbClr val="FFCC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Text Box 2"/>
          <p:cNvSpPr txBox="1">
            <a:spLocks noChangeArrowheads="1"/>
          </p:cNvSpPr>
          <p:nvPr/>
        </p:nvSpPr>
        <p:spPr bwMode="auto">
          <a:xfrm>
            <a:off x="958850" y="723900"/>
            <a:ext cx="7156450" cy="228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sz="3600">
                <a:solidFill>
                  <a:srgbClr val="000099"/>
                </a:solidFill>
              </a:rPr>
              <a:t>ACQUA</a:t>
            </a:r>
          </a:p>
          <a:p>
            <a:pPr algn="ctr"/>
            <a:endParaRPr lang="it-IT" sz="3600">
              <a:solidFill>
                <a:srgbClr val="000099"/>
              </a:solidFill>
            </a:endParaRPr>
          </a:p>
          <a:p>
            <a:pPr algn="ctr"/>
            <a:r>
              <a:rPr lang="it-IT" sz="3600">
                <a:solidFill>
                  <a:srgbClr val="000099"/>
                </a:solidFill>
              </a:rPr>
              <a:t>UN BENE TROPPO PREZIOSO</a:t>
            </a:r>
          </a:p>
          <a:p>
            <a:pPr algn="ctr"/>
            <a:r>
              <a:rPr lang="it-IT" sz="3600">
                <a:solidFill>
                  <a:srgbClr val="000099"/>
                </a:solidFill>
              </a:rPr>
              <a:t>PER NON ESSERE RISPETTATO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402" name="Picture 2" descr="roman_acqueduc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48863" cy="6858000"/>
          </a:xfrm>
          <a:prstGeom prst="rect">
            <a:avLst/>
          </a:prstGeom>
          <a:noFill/>
        </p:spPr>
      </p:pic>
      <p:pic>
        <p:nvPicPr>
          <p:cNvPr id="742403" name="Picture 3" descr="Marchio_GIF_150dpi"/>
          <p:cNvPicPr>
            <a:picLocks noChangeAspect="1" noChangeArrowheads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0438" y="60325"/>
            <a:ext cx="4297362" cy="29083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4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Struttura predefinita">
  <a:themeElements>
    <a:clrScheme name="1_Struttura predefinita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uttura predefinita 2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Struttura predefinita 7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1_Struttura predefinita 7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22378</TotalTime>
  <Words>505</Words>
  <Application>Microsoft Office PowerPoint</Application>
  <PresentationFormat>Presentazione su schermo (4:3)</PresentationFormat>
  <Paragraphs>59</Paragraphs>
  <Slides>12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Times New Roman</vt:lpstr>
      <vt:lpstr>Arial</vt:lpstr>
      <vt:lpstr>Symbol</vt:lpstr>
      <vt:lpstr>Gulim</vt:lpstr>
      <vt:lpstr>1_Struttura predefinita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Uno dei casi più noti: Il bacino del fiume Giordano</vt:lpstr>
      <vt:lpstr>Una storia di tensioni sul Fiume Colorado</vt:lpstr>
      <vt:lpstr>Una storia di tensioni fra Stati Uniti e Messico</vt:lpstr>
      <vt:lpstr>Diapositiva 11</vt:lpstr>
      <vt:lpstr>Diapositiva 12</vt:lpstr>
    </vt:vector>
  </TitlesOfParts>
  <Company>Federgasacqua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Experiences of coordinated managerial systems of water services and other public utilities   Dr. Andrea Lolli  President  Ing. Renato Drusiani  Water Director    </dc:title>
  <dc:creator>Laura Diaco</dc:creator>
  <cp:lastModifiedBy> </cp:lastModifiedBy>
  <cp:revision>555</cp:revision>
  <cp:lastPrinted>2001-09-13T17:41:01Z</cp:lastPrinted>
  <dcterms:created xsi:type="dcterms:W3CDTF">1998-02-05T10:01:04Z</dcterms:created>
  <dcterms:modified xsi:type="dcterms:W3CDTF">2011-12-20T15:44:20Z</dcterms:modified>
</cp:coreProperties>
</file>