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84" r:id="rId3"/>
  </p:sldMasterIdLst>
  <p:notesMasterIdLst>
    <p:notesMasterId r:id="rId12"/>
  </p:notesMasterIdLst>
  <p:sldIdLst>
    <p:sldId id="266" r:id="rId4"/>
    <p:sldId id="267" r:id="rId5"/>
    <p:sldId id="299" r:id="rId6"/>
    <p:sldId id="300" r:id="rId7"/>
    <p:sldId id="298" r:id="rId8"/>
    <p:sldId id="282" r:id="rId9"/>
    <p:sldId id="268" r:id="rId10"/>
    <p:sldId id="297" r:id="rId11"/>
  </p:sldIdLst>
  <p:sldSz cx="9144000" cy="6858000" type="screen4x3"/>
  <p:notesSz cx="6858000" cy="9144000"/>
  <p:defaultTextStyle>
    <a:defPPr>
      <a:defRPr lang="it-IT"/>
    </a:defPPr>
    <a:lvl1pPr algn="just" rtl="0" fontAlgn="base">
      <a:spcBef>
        <a:spcPct val="20000"/>
      </a:spcBef>
      <a:spcAft>
        <a:spcPct val="0"/>
      </a:spcAft>
      <a:defRPr sz="1100" b="1" u="sng" kern="1200">
        <a:solidFill>
          <a:srgbClr val="0033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  <a:sym typeface="Symbol" pitchFamily="18" charset="2"/>
      </a:defRPr>
    </a:lvl1pPr>
    <a:lvl2pPr marL="457200" algn="just" rtl="0" fontAlgn="base">
      <a:spcBef>
        <a:spcPct val="20000"/>
      </a:spcBef>
      <a:spcAft>
        <a:spcPct val="0"/>
      </a:spcAft>
      <a:defRPr sz="1100" b="1" u="sng" kern="1200">
        <a:solidFill>
          <a:srgbClr val="0033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  <a:sym typeface="Symbol" pitchFamily="18" charset="2"/>
      </a:defRPr>
    </a:lvl2pPr>
    <a:lvl3pPr marL="914400" algn="just" rtl="0" fontAlgn="base">
      <a:spcBef>
        <a:spcPct val="20000"/>
      </a:spcBef>
      <a:spcAft>
        <a:spcPct val="0"/>
      </a:spcAft>
      <a:defRPr sz="1100" b="1" u="sng" kern="1200">
        <a:solidFill>
          <a:srgbClr val="0033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  <a:sym typeface="Symbol" pitchFamily="18" charset="2"/>
      </a:defRPr>
    </a:lvl3pPr>
    <a:lvl4pPr marL="1371600" algn="just" rtl="0" fontAlgn="base">
      <a:spcBef>
        <a:spcPct val="20000"/>
      </a:spcBef>
      <a:spcAft>
        <a:spcPct val="0"/>
      </a:spcAft>
      <a:defRPr sz="1100" b="1" u="sng" kern="1200">
        <a:solidFill>
          <a:srgbClr val="0033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  <a:sym typeface="Symbol" pitchFamily="18" charset="2"/>
      </a:defRPr>
    </a:lvl4pPr>
    <a:lvl5pPr marL="1828800" algn="just" rtl="0" fontAlgn="base">
      <a:spcBef>
        <a:spcPct val="20000"/>
      </a:spcBef>
      <a:spcAft>
        <a:spcPct val="0"/>
      </a:spcAft>
      <a:defRPr sz="1100" b="1" u="sng" kern="1200">
        <a:solidFill>
          <a:srgbClr val="0033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  <a:sym typeface="Symbol" pitchFamily="18" charset="2"/>
      </a:defRPr>
    </a:lvl5pPr>
    <a:lvl6pPr marL="2286000" algn="l" defTabSz="914400" rtl="0" eaLnBrk="1" latinLnBrk="0" hangingPunct="1">
      <a:defRPr sz="1100" b="1" u="sng" kern="1200">
        <a:solidFill>
          <a:srgbClr val="0033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  <a:sym typeface="Symbol" pitchFamily="18" charset="2"/>
      </a:defRPr>
    </a:lvl6pPr>
    <a:lvl7pPr marL="2743200" algn="l" defTabSz="914400" rtl="0" eaLnBrk="1" latinLnBrk="0" hangingPunct="1">
      <a:defRPr sz="1100" b="1" u="sng" kern="1200">
        <a:solidFill>
          <a:srgbClr val="0033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  <a:sym typeface="Symbol" pitchFamily="18" charset="2"/>
      </a:defRPr>
    </a:lvl7pPr>
    <a:lvl8pPr marL="3200400" algn="l" defTabSz="914400" rtl="0" eaLnBrk="1" latinLnBrk="0" hangingPunct="1">
      <a:defRPr sz="1100" b="1" u="sng" kern="1200">
        <a:solidFill>
          <a:srgbClr val="0033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  <a:sym typeface="Symbol" pitchFamily="18" charset="2"/>
      </a:defRPr>
    </a:lvl8pPr>
    <a:lvl9pPr marL="3657600" algn="l" defTabSz="914400" rtl="0" eaLnBrk="1" latinLnBrk="0" hangingPunct="1">
      <a:defRPr sz="1100" b="1" u="sng" kern="1200">
        <a:solidFill>
          <a:srgbClr val="0033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  <a:sym typeface="Symbol" pitchFamily="18" charset="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FF"/>
    <a:srgbClr val="FF9933"/>
    <a:srgbClr val="FF00FF"/>
    <a:srgbClr val="008000"/>
    <a:srgbClr val="33CC33"/>
    <a:srgbClr val="FF0000"/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25265" autoAdjust="0"/>
    <p:restoredTop sz="94685" autoAdjust="0"/>
  </p:normalViewPr>
  <p:slideViewPr>
    <p:cSldViewPr>
      <p:cViewPr>
        <p:scale>
          <a:sx n="66" d="100"/>
          <a:sy n="66" d="100"/>
        </p:scale>
        <p:origin x="-205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0D714-776C-4820-9CCB-1ECADEB62A9B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3D85C-5FC1-4B86-8325-EA037076090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907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3D85C-5FC1-4B86-8325-EA037076090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3D85C-5FC1-4B86-8325-EA037076090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9DCE6D-010E-402B-9476-73588BB71310}" type="slidenum">
              <a:rPr lang="it-IT">
                <a:solidFill>
                  <a:prstClr val="white"/>
                </a:solidFill>
              </a:rPr>
              <a:pPr/>
              <a:t>3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271080-A05B-45AE-813A-FA90CB0B5B6B}" type="slidenum">
              <a:rPr lang="it-IT">
                <a:solidFill>
                  <a:prstClr val="white"/>
                </a:solidFill>
              </a:rPr>
              <a:pPr/>
              <a:t>4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3FD8B0-C8B6-4754-8AF3-F9A065C81FFD}" type="slidenum">
              <a:rPr lang="it-IT">
                <a:solidFill>
                  <a:prstClr val="white"/>
                </a:solidFill>
              </a:rPr>
              <a:pPr/>
              <a:t>5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3D85C-5FC1-4B86-8325-EA037076090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3D85C-5FC1-4B86-8325-EA037076090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56CA0A-C28E-43E3-A564-F8C489F84FA9}" type="slidenum">
              <a:rPr lang="it-IT"/>
              <a:pPr/>
              <a:t>8</a:t>
            </a:fld>
            <a:endParaRPr lang="it-IT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599C1-7B12-4D47-9091-51D0536B4200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68239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EF0D6-6DF5-4305-AD4B-AD2A703AA99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39704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9CF0D-D981-41E1-804A-CAE4F8DF913F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04877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DFFD1-D49F-411F-8EFA-7A0B28AC2D8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13874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FA2A4-7181-4992-96BE-22A93E2F2C22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01621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92D9D-FCEC-4AB8-8CA3-356D2A9DD778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44310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66011-FB35-41B1-92AD-DF67E2DBB840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39667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A948A-8692-4F7C-B599-59604D4A50A3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97844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B1511-FDD7-4EEB-A465-6D8F56F39843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6578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AC48D-8F41-46BA-B934-870337F525F0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23803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1318C-DF15-40D1-AC8B-0608B8BA128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44599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0C5EB-F4EE-423E-B25E-9D50335C02C3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93971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F8666-8AF6-40E3-869E-D80641176C59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33064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FAE18-8941-4ADE-9A90-D7600C487DC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064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4952A-898C-4F11-82DB-6D26ADCE25CA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99073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noProof="0" smtClean="0"/>
              <a:t>Fare clic per modificare stile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172200"/>
            <a:ext cx="2286000" cy="533400"/>
          </a:xfrm>
        </p:spPr>
        <p:txBody>
          <a:bodyPr/>
          <a:lstStyle>
            <a:lvl1pPr>
              <a:defRPr/>
            </a:lvl1pPr>
          </a:lstStyle>
          <a:p>
            <a:fld id="{DAA343A7-C26C-4F9E-8013-EBCF2FC4C40C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4407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ADDC9-B0F9-4B22-BD2E-C980C3C7CE60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56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32517-5208-4CF2-B5CB-23CCBA11E89C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72505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04800" y="2362200"/>
            <a:ext cx="41529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10100" y="2362200"/>
            <a:ext cx="41529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E803B-1820-4A49-AA05-345C43B870B6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2851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C9D18-C108-4F18-99A7-E81D4FB84A29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940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4D4B6-2C57-455F-B925-EA4E53FB28CB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218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7C850-D87B-458C-8BB7-2F306B25E4C0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292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E12D6-AC67-4549-A801-77A96DBC984D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70242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209A7-0CCB-46B1-9AC5-C4B9396A1431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72090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6C48A-5767-4ABF-B45F-6F6692F478CB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92761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45A90-040A-4EBC-9F88-8ECAAB7CCBB8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6567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05600" y="609600"/>
            <a:ext cx="2133600" cy="5334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6248400" cy="53340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15C7D-198A-4CE4-8B4A-BDE33AF19CA8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217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01916-0C57-4B1F-AA96-F8C2EE124384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1204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D0F6D-873B-4462-B698-CF6261BEBE0B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03026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074E5-04C9-474B-81A1-3283518741E1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33957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C815C-E821-4D9B-864F-63BCB26D8B3B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54041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6F3BF-6248-4F1D-A51F-58B12EA1EB3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39484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69853-47F4-4606-8AC1-F074C98580D3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54628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u="none">
                <a:solidFill>
                  <a:schemeClr val="tx1"/>
                </a:solidFill>
                <a:effectLst/>
              </a:defRPr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 u="none">
                <a:solidFill>
                  <a:schemeClr val="tx1"/>
                </a:solidFill>
                <a:effectLst/>
              </a:defRPr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 u="none">
                <a:solidFill>
                  <a:schemeClr val="tx1"/>
                </a:solidFill>
                <a:effectLst/>
              </a:defRPr>
            </a:lvl1pPr>
          </a:lstStyle>
          <a:p>
            <a:fld id="{91A843B0-C793-457C-A41A-14A1A5BF14A2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u="none">
                <a:solidFill>
                  <a:schemeClr val="tx1"/>
                </a:solidFill>
                <a:effectLst/>
              </a:defRPr>
            </a:lvl1pPr>
          </a:lstStyle>
          <a:p>
            <a:endParaRPr lang="it-IT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 u="none">
                <a:solidFill>
                  <a:schemeClr val="tx1"/>
                </a:solidFill>
                <a:effectLst/>
              </a:defRPr>
            </a:lvl1pPr>
          </a:lstStyle>
          <a:p>
            <a:endParaRPr lang="it-IT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 u="none">
                <a:solidFill>
                  <a:schemeClr val="tx1"/>
                </a:solidFill>
                <a:effectLst/>
              </a:defRPr>
            </a:lvl1pPr>
          </a:lstStyle>
          <a:p>
            <a:fld id="{8EDB7671-9A57-48EC-94DD-4EAB7A6EC513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534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362200"/>
            <a:ext cx="84582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algn="l" eaLnBrk="0" hangingPunct="0">
              <a:spcBef>
                <a:spcPct val="0"/>
              </a:spcBef>
            </a:pPr>
            <a:endParaRPr lang="it-IT" b="0" u="none" smtClean="0">
              <a:solidFill>
                <a:srgbClr val="000000"/>
              </a:solidFill>
              <a:effectLst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eaLnBrk="0" hangingPunct="0">
              <a:spcBef>
                <a:spcPct val="0"/>
              </a:spcBef>
            </a:pPr>
            <a:endParaRPr lang="it-IT" b="0" u="none" smtClean="0">
              <a:solidFill>
                <a:srgbClr val="000000"/>
              </a:solidFill>
              <a:effectLst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172200"/>
            <a:ext cx="228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eaLnBrk="0" hangingPunct="0">
              <a:spcBef>
                <a:spcPct val="0"/>
              </a:spcBef>
            </a:pPr>
            <a:fld id="{8CD8DB65-2A90-453A-B550-51B6709994D0}" type="slidenum">
              <a:rPr lang="it-IT" b="0" u="none" smtClean="0">
                <a:solidFill>
                  <a:srgbClr val="000000"/>
                </a:solidFill>
                <a:effectLst/>
              </a:rPr>
              <a:pPr eaLnBrk="0" hangingPunct="0">
                <a:spcBef>
                  <a:spcPct val="0"/>
                </a:spcBef>
              </a:pPr>
              <a:t>‹N›</a:t>
            </a:fld>
            <a:endParaRPr lang="it-IT" b="0" u="none" smtClean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251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artellone unico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artellone uni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49" t="42772" r="39972" b="43036"/>
          <a:stretch>
            <a:fillRect/>
          </a:stretch>
        </p:blipFill>
        <p:spPr bwMode="auto">
          <a:xfrm>
            <a:off x="2484438" y="2852738"/>
            <a:ext cx="4176712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3708400" y="1989138"/>
            <a:ext cx="1685925" cy="1698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800" kern="10" spc="36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Sodio 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787900" y="981075"/>
            <a:ext cx="93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6 mg/l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867400" y="1268413"/>
            <a:ext cx="93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II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4.6 mg/l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8243888" y="723900"/>
            <a:ext cx="93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III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4.2 mg/l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659563" y="1844675"/>
            <a:ext cx="93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IV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4.2 mg/l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877050" y="2708275"/>
            <a:ext cx="93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V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5.9 mg/l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6877050" y="3716338"/>
            <a:ext cx="93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VI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7.2 mg/l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7596188" y="5476875"/>
            <a:ext cx="10080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VIII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6.5 mg/l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5364163" y="5300663"/>
            <a:ext cx="93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IX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4.8 mg/l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4067175" y="5445125"/>
            <a:ext cx="10080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5.4 mg/l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2843213" y="5300663"/>
            <a:ext cx="10080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5.7 mg/l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68313" y="5516563"/>
            <a:ext cx="10080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XII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5.4 mg/l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692275" y="4797425"/>
            <a:ext cx="10080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XIII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5 mg/l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1258888" y="3860800"/>
            <a:ext cx="10080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XV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4.9 mg/l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258888" y="2852738"/>
            <a:ext cx="10795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XVI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4.7 mg/l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1547813" y="1989138"/>
            <a:ext cx="10810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XVII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4.7 mg/l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-109538" y="765175"/>
            <a:ext cx="1152526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XVIII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4.8 mg/l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2627313" y="1268413"/>
            <a:ext cx="10810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XIX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5.3 mg/l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6443663" y="4684713"/>
            <a:ext cx="10080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VII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10.8 mg/l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3419475" y="981075"/>
            <a:ext cx="10080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XX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4.3 mg/l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3851275" y="3573463"/>
            <a:ext cx="1008063" cy="2444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5.5 mg/l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12295" grpId="0"/>
      <p:bldP spid="12296" grpId="0"/>
      <p:bldP spid="12297" grpId="0"/>
      <p:bldP spid="12298" grpId="0"/>
      <p:bldP spid="12299" grpId="0"/>
      <p:bldP spid="12300" grpId="0"/>
      <p:bldP spid="12301" grpId="0"/>
      <p:bldP spid="12302" grpId="0"/>
      <p:bldP spid="12303" grpId="0"/>
      <p:bldP spid="12304" grpId="0"/>
      <p:bldP spid="12305" grpId="0"/>
      <p:bldP spid="12306" grpId="0"/>
      <p:bldP spid="12307" grpId="0"/>
      <p:bldP spid="12308" grpId="0"/>
      <p:bldP spid="12309" grpId="0"/>
      <p:bldP spid="12310" grpId="0"/>
      <p:bldP spid="12311" grpId="0"/>
      <p:bldP spid="123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artellone unico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artellone uni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49" t="42772" r="39972" b="43036"/>
          <a:stretch>
            <a:fillRect/>
          </a:stretch>
        </p:blipFill>
        <p:spPr bwMode="auto">
          <a:xfrm>
            <a:off x="2484438" y="2852738"/>
            <a:ext cx="4176712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3708400" y="1989138"/>
            <a:ext cx="1685925" cy="1698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800" kern="10" spc="36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Solfati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787900" y="981075"/>
            <a:ext cx="93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18 mg/l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867400" y="1268413"/>
            <a:ext cx="93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II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16.7 mg/l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8243888" y="723900"/>
            <a:ext cx="93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III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15.4 mg/l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659563" y="1844675"/>
            <a:ext cx="93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IV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16.4 mg/l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6877050" y="2708275"/>
            <a:ext cx="93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V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18.1 mg/l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6877050" y="3716338"/>
            <a:ext cx="93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VI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10.6 mg/l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7596188" y="5476875"/>
            <a:ext cx="10080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VIII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6.3 mg/l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5364163" y="5300663"/>
            <a:ext cx="93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IX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14.6 mg/l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4067175" y="5445125"/>
            <a:ext cx="10080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8.4 mg/l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2843213" y="5300663"/>
            <a:ext cx="10080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13.5 mg/l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468313" y="5516563"/>
            <a:ext cx="10080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XII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12.6 mg/l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1692275" y="4797425"/>
            <a:ext cx="10080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XIII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14.4 mg/l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1258888" y="3860800"/>
            <a:ext cx="10080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XV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16.4 mg/l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1258888" y="2852738"/>
            <a:ext cx="10795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XVI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16.1 mg/l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1547813" y="1989138"/>
            <a:ext cx="10810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XVII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16.2 mg/l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-109538" y="765175"/>
            <a:ext cx="1152526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XVIII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16.4 mg/l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2627313" y="1268413"/>
            <a:ext cx="10810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XIX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16.3 mg/l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6443663" y="4684713"/>
            <a:ext cx="10080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VII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18.7 mg/l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3419475" y="981075"/>
            <a:ext cx="10080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Municipio XX</a:t>
            </a:r>
          </a:p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16.4 mg/l</a:t>
            </a: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3851275" y="3573463"/>
            <a:ext cx="1008063" cy="2444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u="none">
                <a:solidFill>
                  <a:srgbClr val="000000"/>
                </a:solidFill>
                <a:effectLst/>
              </a:rPr>
              <a:t>15 mg/l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19" grpId="0"/>
      <p:bldP spid="13320" grpId="0"/>
      <p:bldP spid="13321" grpId="0"/>
      <p:bldP spid="13322" grpId="0"/>
      <p:bldP spid="13323" grpId="0"/>
      <p:bldP spid="13324" grpId="0"/>
      <p:bldP spid="13325" grpId="0"/>
      <p:bldP spid="13326" grpId="0"/>
      <p:bldP spid="13327" grpId="0"/>
      <p:bldP spid="13328" grpId="0"/>
      <p:bldP spid="13329" grpId="0"/>
      <p:bldP spid="13330" grpId="0"/>
      <p:bldP spid="13331" grpId="0"/>
      <p:bldP spid="13332" grpId="0"/>
      <p:bldP spid="13333" grpId="0"/>
      <p:bldP spid="13334" grpId="0"/>
      <p:bldP spid="13335" grpId="0"/>
      <p:bldP spid="133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38" name="Picture 2" descr="01_Slittino-bl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97917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1539" name="Picture 3" descr="goccia-e2colorif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286543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1540" name="Picture 4" descr="curva+mar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14241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1541" name="Rectangle 5"/>
          <p:cNvSpPr>
            <a:spLocks noChangeArrowheads="1"/>
          </p:cNvSpPr>
          <p:nvPr/>
        </p:nvSpPr>
        <p:spPr bwMode="auto">
          <a:xfrm>
            <a:off x="914400" y="304800"/>
            <a:ext cx="5867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E5C14E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0" hangingPunct="0">
              <a:lnSpc>
                <a:spcPct val="130000"/>
              </a:lnSpc>
              <a:spcBef>
                <a:spcPct val="0"/>
              </a:spcBef>
              <a:buClr>
                <a:srgbClr val="3333CC"/>
              </a:buClr>
            </a:pPr>
            <a:r>
              <a:rPr lang="it-IT" sz="2800" u="none" smtClean="0">
                <a:solidFill>
                  <a:srgbClr val="2D089D"/>
                </a:solidFill>
                <a:effectLst/>
                <a:latin typeface="Arial Narrow" pitchFamily="34" charset="0"/>
              </a:rPr>
              <a:t>Giudizio di qualità</a:t>
            </a:r>
          </a:p>
        </p:txBody>
      </p:sp>
      <p:sp>
        <p:nvSpPr>
          <p:cNvPr id="321543" name="Text Box 7"/>
          <p:cNvSpPr txBox="1">
            <a:spLocks noChangeArrowheads="1"/>
          </p:cNvSpPr>
          <p:nvPr/>
        </p:nvSpPr>
        <p:spPr bwMode="auto">
          <a:xfrm>
            <a:off x="3276600" y="2841625"/>
            <a:ext cx="5029200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943100" indent="-4572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590800" indent="-4572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3048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3505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962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4419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l" eaLnBrk="0" hangingPunct="0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Clr>
                <a:srgbClr val="2E06AB"/>
              </a:buClr>
              <a:buFont typeface="Wingdings" pitchFamily="2" charset="2"/>
              <a:buChar char=""/>
            </a:pPr>
            <a:r>
              <a:rPr lang="it-IT" sz="1800" b="0" u="none" smtClean="0">
                <a:solidFill>
                  <a:srgbClr val="000000"/>
                </a:solidFill>
                <a:effectLst/>
                <a:latin typeface="Arial Narrow" pitchFamily="34" charset="0"/>
              </a:rPr>
              <a:t>assoluta sicurezza igienica garantita dalla costante assenza di indici microbiologici</a:t>
            </a:r>
            <a:r>
              <a:rPr lang="it-IT" b="0" u="none" smtClean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endParaRPr lang="it-IT" sz="1800" u="none" smtClean="0">
              <a:solidFill>
                <a:srgbClr val="000000"/>
              </a:solidFill>
              <a:effectLst/>
              <a:latin typeface="Arial Narrow" pitchFamily="34" charset="0"/>
            </a:endParaRPr>
          </a:p>
          <a:p>
            <a:pPr algn="l" eaLnBrk="0" hangingPunct="0">
              <a:lnSpc>
                <a:spcPct val="90000"/>
              </a:lnSpc>
              <a:spcBef>
                <a:spcPct val="0"/>
              </a:spcBef>
              <a:buClr>
                <a:srgbClr val="2E06AB"/>
              </a:buClr>
              <a:buFont typeface="Wingdings" pitchFamily="2" charset="2"/>
              <a:buChar char=""/>
            </a:pPr>
            <a:r>
              <a:rPr lang="it-IT" sz="1800" b="0" u="none" smtClean="0">
                <a:solidFill>
                  <a:srgbClr val="000000"/>
                </a:solidFill>
                <a:effectLst/>
                <a:latin typeface="Arial Narrow" pitchFamily="34" charset="0"/>
              </a:rPr>
              <a:t>discreto livello di mineralizzazione che ne determina la gradevolezza</a:t>
            </a:r>
            <a:r>
              <a:rPr lang="it-IT" b="0" u="none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endParaRPr lang="it-IT" sz="1800" b="0" u="none" smtClean="0">
              <a:solidFill>
                <a:srgbClr val="000000"/>
              </a:solidFill>
              <a:effectLst/>
              <a:latin typeface="Arial Narrow" pitchFamily="34" charset="0"/>
            </a:endParaRPr>
          </a:p>
          <a:p>
            <a:pPr algn="l" eaLnBrk="0" hangingPunct="0">
              <a:lnSpc>
                <a:spcPct val="90000"/>
              </a:lnSpc>
              <a:spcBef>
                <a:spcPct val="0"/>
              </a:spcBef>
              <a:buClr>
                <a:srgbClr val="2E06AB"/>
              </a:buClr>
              <a:buFont typeface="Wingdings" pitchFamily="2" charset="2"/>
              <a:buChar char=""/>
            </a:pPr>
            <a:endParaRPr lang="it-IT" sz="1800" b="0" u="none" smtClean="0">
              <a:solidFill>
                <a:srgbClr val="000000"/>
              </a:solidFill>
              <a:effectLst/>
              <a:latin typeface="Arial Narrow" pitchFamily="34" charset="0"/>
            </a:endParaRPr>
          </a:p>
          <a:p>
            <a:pPr algn="l" eaLnBrk="0" hangingPunct="0">
              <a:lnSpc>
                <a:spcPct val="90000"/>
              </a:lnSpc>
              <a:spcBef>
                <a:spcPct val="0"/>
              </a:spcBef>
              <a:buClr>
                <a:srgbClr val="2E06AB"/>
              </a:buClr>
              <a:buFont typeface="Wingdings" pitchFamily="2" charset="2"/>
              <a:buChar char=""/>
            </a:pPr>
            <a:r>
              <a:rPr lang="it-IT" sz="1800" b="0" u="none" smtClean="0">
                <a:solidFill>
                  <a:srgbClr val="000000"/>
                </a:solidFill>
                <a:effectLst/>
                <a:latin typeface="Arial Narrow" pitchFamily="34" charset="0"/>
              </a:rPr>
              <a:t>bassa concentrazione di nitrati</a:t>
            </a:r>
            <a:r>
              <a:rPr lang="it-IT" b="0" u="none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</a:p>
          <a:p>
            <a:pPr algn="l" eaLnBrk="0" hangingPunct="0">
              <a:lnSpc>
                <a:spcPct val="90000"/>
              </a:lnSpc>
              <a:spcBef>
                <a:spcPct val="0"/>
              </a:spcBef>
              <a:buClr>
                <a:srgbClr val="2E06AB"/>
              </a:buClr>
              <a:buFont typeface="Wingdings" pitchFamily="2" charset="2"/>
              <a:buChar char=""/>
            </a:pPr>
            <a:endParaRPr lang="it-IT" sz="1800" b="0" u="none" smtClean="0">
              <a:solidFill>
                <a:srgbClr val="000000"/>
              </a:solidFill>
              <a:effectLst/>
              <a:latin typeface="Futura Condensed" charset="0"/>
            </a:endParaRPr>
          </a:p>
          <a:p>
            <a:pPr algn="l" eaLnBrk="0" hangingPunct="0">
              <a:lnSpc>
                <a:spcPct val="90000"/>
              </a:lnSpc>
              <a:spcBef>
                <a:spcPct val="0"/>
              </a:spcBef>
              <a:buClr>
                <a:srgbClr val="2E06AB"/>
              </a:buClr>
              <a:buFont typeface="Wingdings" pitchFamily="2" charset="2"/>
              <a:buChar char=""/>
            </a:pPr>
            <a:r>
              <a:rPr lang="it-IT" sz="1800" b="0" u="none" smtClean="0">
                <a:solidFill>
                  <a:srgbClr val="000000"/>
                </a:solidFill>
                <a:effectLst/>
                <a:latin typeface="Arial Narrow" pitchFamily="34" charset="0"/>
              </a:rPr>
              <a:t>pressoché assenti piombo, arsenico, cadmio, cromo e nichel.</a:t>
            </a:r>
            <a:endParaRPr lang="it-IT" b="0" u="none" smtClean="0">
              <a:solidFill>
                <a:srgbClr val="000000"/>
              </a:solidFill>
              <a:effectLst/>
              <a:latin typeface="Arial Narrow" pitchFamily="34" charset="0"/>
            </a:endParaRPr>
          </a:p>
          <a:p>
            <a:pPr algn="l" eaLnBrk="0" hangingPunct="0">
              <a:lnSpc>
                <a:spcPct val="80000"/>
              </a:lnSpc>
              <a:spcBef>
                <a:spcPct val="0"/>
              </a:spcBef>
              <a:buClr>
                <a:srgbClr val="2E06AB"/>
              </a:buClr>
              <a:buFont typeface="Wingdings" pitchFamily="2" charset="2"/>
              <a:buChar char=""/>
            </a:pPr>
            <a:endParaRPr lang="it-IT" sz="1800" b="0" u="none" smtClean="0">
              <a:solidFill>
                <a:srgbClr val="000000"/>
              </a:solidFill>
              <a:effectLst/>
              <a:latin typeface="Futura Condensed" charset="0"/>
            </a:endParaRPr>
          </a:p>
          <a:p>
            <a:pPr algn="l" eaLnBrk="0" hangingPunct="0">
              <a:spcBef>
                <a:spcPct val="0"/>
              </a:spcBef>
              <a:buFont typeface="Wingdings" pitchFamily="2" charset="2"/>
              <a:buChar char="§"/>
            </a:pPr>
            <a:endParaRPr lang="it-IT" sz="1600" b="0" u="none" smtClean="0">
              <a:solidFill>
                <a:srgbClr val="000000"/>
              </a:solidFill>
              <a:effectLst/>
              <a:latin typeface="Arial Narrow" pitchFamily="34" charset="0"/>
            </a:endParaRPr>
          </a:p>
        </p:txBody>
      </p:sp>
      <p:sp>
        <p:nvSpPr>
          <p:cNvPr id="321544" name="Rectangle 8"/>
          <p:cNvSpPr>
            <a:spLocks noChangeArrowheads="1"/>
          </p:cNvSpPr>
          <p:nvPr/>
        </p:nvSpPr>
        <p:spPr bwMode="auto">
          <a:xfrm>
            <a:off x="990600" y="125095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10000"/>
              </a:lnSpc>
              <a:spcBef>
                <a:spcPct val="0"/>
              </a:spcBef>
            </a:pPr>
            <a:r>
              <a:rPr lang="it-IT" sz="2000" b="0" u="none" smtClean="0">
                <a:solidFill>
                  <a:srgbClr val="000000"/>
                </a:solidFill>
                <a:effectLst/>
                <a:latin typeface="Arial Narrow" pitchFamily="34" charset="0"/>
              </a:rPr>
              <a:t>LaboratoRI esegue ogni anno </a:t>
            </a:r>
            <a:r>
              <a:rPr lang="it-IT" sz="2000" u="none" smtClean="0">
                <a:solidFill>
                  <a:srgbClr val="2934A2"/>
                </a:solidFill>
                <a:effectLst/>
                <a:latin typeface="Arial Narrow" pitchFamily="34" charset="0"/>
              </a:rPr>
              <a:t>250.000 analisi</a:t>
            </a:r>
            <a:r>
              <a:rPr lang="it-IT" sz="2000" b="0" u="none" smtClean="0">
                <a:solidFill>
                  <a:srgbClr val="000000"/>
                </a:solidFill>
                <a:effectLst/>
                <a:latin typeface="Arial Narrow" pitchFamily="34" charset="0"/>
              </a:rPr>
              <a:t> che attestano </a:t>
            </a:r>
          </a:p>
          <a:p>
            <a:pPr algn="l" eaLnBrk="0" hangingPunct="0">
              <a:lnSpc>
                <a:spcPct val="110000"/>
              </a:lnSpc>
              <a:spcBef>
                <a:spcPct val="0"/>
              </a:spcBef>
            </a:pPr>
            <a:r>
              <a:rPr lang="it-IT" sz="2000" b="0" u="none" smtClean="0">
                <a:solidFill>
                  <a:srgbClr val="000000"/>
                </a:solidFill>
                <a:effectLst/>
                <a:latin typeface="Arial Narrow" pitchFamily="34" charset="0"/>
              </a:rPr>
              <a:t>la qualità dell’acqua di Roma fino al punto di consegna (contatore). </a:t>
            </a:r>
          </a:p>
          <a:p>
            <a:pPr algn="l" eaLnBrk="0" hangingPunct="0">
              <a:lnSpc>
                <a:spcPct val="110000"/>
              </a:lnSpc>
              <a:spcBef>
                <a:spcPct val="0"/>
              </a:spcBef>
            </a:pPr>
            <a:r>
              <a:rPr lang="it-IT" sz="2000" b="0" u="none" smtClean="0">
                <a:solidFill>
                  <a:srgbClr val="000000"/>
                </a:solidFill>
                <a:effectLst/>
                <a:latin typeface="Arial Narrow" pitchFamily="34" charset="0"/>
              </a:rPr>
              <a:t>I valori sono conformi al Decreto legislativo 31/2001, </a:t>
            </a:r>
          </a:p>
          <a:p>
            <a:pPr algn="l" eaLnBrk="0" hangingPunct="0">
              <a:lnSpc>
                <a:spcPct val="110000"/>
              </a:lnSpc>
              <a:spcBef>
                <a:spcPct val="0"/>
              </a:spcBef>
            </a:pPr>
            <a:r>
              <a:rPr lang="it-IT" sz="2000" b="0" u="none" smtClean="0">
                <a:solidFill>
                  <a:srgbClr val="000000"/>
                </a:solidFill>
                <a:effectLst/>
                <a:latin typeface="Arial Narrow" pitchFamily="34" charset="0"/>
              </a:rPr>
              <a:t>entrato in vigore nel 2003.</a:t>
            </a:r>
            <a:endParaRPr lang="it-IT" sz="2400" b="0" u="none" smtClean="0">
              <a:solidFill>
                <a:srgbClr val="000000"/>
              </a:solidFill>
              <a:effectLst/>
              <a:latin typeface="Arial Narrow" pitchFamily="34" charset="0"/>
            </a:endParaRPr>
          </a:p>
        </p:txBody>
      </p:sp>
      <p:pic>
        <p:nvPicPr>
          <p:cNvPr id="321546" name="Picture 10" descr="ACEAcolo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8900" y="6140450"/>
            <a:ext cx="1346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4691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09" name="Picture 1013" descr="16-str-lab2c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62400"/>
            <a:ext cx="5791200" cy="286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9075" name="Picture 179" descr="01_Slittino-bl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2750"/>
            <a:ext cx="97917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9076" name="Rectangle 180"/>
          <p:cNvSpPr>
            <a:spLocks noChangeArrowheads="1"/>
          </p:cNvSpPr>
          <p:nvPr/>
        </p:nvSpPr>
        <p:spPr bwMode="auto">
          <a:xfrm>
            <a:off x="914400" y="304800"/>
            <a:ext cx="7924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E5C14E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0" hangingPunct="0">
              <a:lnSpc>
                <a:spcPct val="130000"/>
              </a:lnSpc>
              <a:spcBef>
                <a:spcPct val="0"/>
              </a:spcBef>
              <a:buClr>
                <a:srgbClr val="3333CC"/>
              </a:buClr>
            </a:pPr>
            <a:r>
              <a:rPr lang="it-IT" sz="2800" u="none" smtClean="0">
                <a:solidFill>
                  <a:srgbClr val="2D089D"/>
                </a:solidFill>
                <a:effectLst/>
                <a:latin typeface="Arial Narrow" pitchFamily="34" charset="0"/>
              </a:rPr>
              <a:t>Parametri chimici dell’acqua potabile</a:t>
            </a:r>
            <a:endParaRPr lang="it-IT" sz="2000" u="none" smtClean="0">
              <a:solidFill>
                <a:srgbClr val="2D089D"/>
              </a:solidFill>
              <a:effectLst/>
              <a:latin typeface="Arial Narrow" pitchFamily="34" charset="0"/>
            </a:endParaRPr>
          </a:p>
        </p:txBody>
      </p:sp>
      <p:graphicFrame>
        <p:nvGraphicFramePr>
          <p:cNvPr id="209892" name="Group 996"/>
          <p:cNvGraphicFramePr>
            <a:graphicFrameLocks noGrp="1"/>
          </p:cNvGraphicFramePr>
          <p:nvPr/>
        </p:nvGraphicFramePr>
        <p:xfrm>
          <a:off x="228600" y="1981200"/>
          <a:ext cx="4267200" cy="2512696"/>
        </p:xfrm>
        <a:graphic>
          <a:graphicData uri="http://schemas.openxmlformats.org/drawingml/2006/table">
            <a:tbl>
              <a:tblPr/>
              <a:tblGrid>
                <a:gridCol w="1308100"/>
                <a:gridCol w="977900"/>
                <a:gridCol w="914400"/>
                <a:gridCol w="1066800"/>
              </a:tblGrid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730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u. di pH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≥6,5 e ≤9,5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0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Conducibilità a 20°C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730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µS/cm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546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2500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0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Residuo secco a 180°C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730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mg/l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0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Calcio (Ca)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730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mg/l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0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Magnesio (Mg)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730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mg/l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0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Durezza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730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0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°F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0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0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15 – 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0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0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9846" name="Group 950"/>
          <p:cNvGraphicFramePr>
            <a:graphicFrameLocks noGrp="1"/>
          </p:cNvGraphicFramePr>
          <p:nvPr/>
        </p:nvGraphicFramePr>
        <p:xfrm>
          <a:off x="1524000" y="1219200"/>
          <a:ext cx="2971800" cy="627888"/>
        </p:xfrm>
        <a:graphic>
          <a:graphicData uri="http://schemas.openxmlformats.org/drawingml/2006/table">
            <a:tbl>
              <a:tblPr/>
              <a:tblGrid>
                <a:gridCol w="990600"/>
                <a:gridCol w="914400"/>
                <a:gridCol w="10668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unità di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misura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73095"/>
                        </a:gs>
                        <a:gs pos="100000">
                          <a:srgbClr val="073095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valore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Roma*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73095"/>
                        </a:gs>
                        <a:gs pos="100000">
                          <a:srgbClr val="073095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valore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D.Lgs 31/01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73095"/>
                        </a:gs>
                        <a:gs pos="100000">
                          <a:srgbClr val="073095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209473" name="Text Box 577"/>
          <p:cNvSpPr txBox="1">
            <a:spLocks noChangeArrowheads="1"/>
          </p:cNvSpPr>
          <p:nvPr/>
        </p:nvSpPr>
        <p:spPr bwMode="auto">
          <a:xfrm>
            <a:off x="177800" y="4572000"/>
            <a:ext cx="198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it-IT" sz="1200" b="0" i="1" u="none" smtClean="0">
                <a:solidFill>
                  <a:srgbClr val="000000"/>
                </a:solidFill>
                <a:effectLst/>
                <a:latin typeface="Arial Narrow" pitchFamily="34" charset="0"/>
              </a:rPr>
              <a:t>*</a:t>
            </a:r>
            <a:r>
              <a:rPr lang="it-IT" sz="1200" b="0" i="1" u="none" baseline="3000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it-IT" sz="1200" b="0" i="1" u="none" smtClean="0">
                <a:solidFill>
                  <a:srgbClr val="000000"/>
                </a:solidFill>
                <a:effectLst/>
                <a:latin typeface="Arial Narrow" pitchFamily="34" charset="0"/>
              </a:rPr>
              <a:t>valori medi</a:t>
            </a:r>
            <a:endParaRPr lang="it-IT" sz="1200" b="0" u="none" smtClean="0">
              <a:solidFill>
                <a:srgbClr val="000000"/>
              </a:solidFill>
              <a:effectLst/>
              <a:latin typeface="Arial Narrow" pitchFamily="34" charset="0"/>
            </a:endParaRPr>
          </a:p>
        </p:txBody>
      </p:sp>
      <p:graphicFrame>
        <p:nvGraphicFramePr>
          <p:cNvPr id="209903" name="Group 1007"/>
          <p:cNvGraphicFramePr>
            <a:graphicFrameLocks noGrp="1"/>
          </p:cNvGraphicFramePr>
          <p:nvPr/>
        </p:nvGraphicFramePr>
        <p:xfrm>
          <a:off x="4724400" y="1981200"/>
          <a:ext cx="4267200" cy="2517648"/>
        </p:xfrm>
        <a:graphic>
          <a:graphicData uri="http://schemas.openxmlformats.org/drawingml/2006/table">
            <a:tbl>
              <a:tblPr/>
              <a:tblGrid>
                <a:gridCol w="1308100"/>
                <a:gridCol w="977900"/>
                <a:gridCol w="914400"/>
                <a:gridCol w="1066800"/>
              </a:tblGrid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Sodio (Na)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730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mg/l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0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Potassio (K)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730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mg/l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0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Cloruro (Cl)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730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mg/l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0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Solfato (SO</a:t>
                      </a:r>
                      <a:r>
                        <a:rPr kumimoji="0" lang="it-IT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730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mg/l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0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Nitrato (NO</a:t>
                      </a:r>
                      <a:r>
                        <a:rPr kumimoji="0" lang="it-IT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730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mg/l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0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Fluoruro (F)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730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mg/l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1,50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0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Ferro (Fe)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730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0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µg/l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0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0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0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0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9893" name="Group 997"/>
          <p:cNvGraphicFramePr>
            <a:graphicFrameLocks noGrp="1"/>
          </p:cNvGraphicFramePr>
          <p:nvPr/>
        </p:nvGraphicFramePr>
        <p:xfrm>
          <a:off x="6019800" y="1219200"/>
          <a:ext cx="2971800" cy="627888"/>
        </p:xfrm>
        <a:graphic>
          <a:graphicData uri="http://schemas.openxmlformats.org/drawingml/2006/table">
            <a:tbl>
              <a:tblPr/>
              <a:tblGrid>
                <a:gridCol w="990600"/>
                <a:gridCol w="914400"/>
                <a:gridCol w="10668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unità di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misura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73095"/>
                        </a:gs>
                        <a:gs pos="100000">
                          <a:srgbClr val="073095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valore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Roma*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73095"/>
                        </a:gs>
                        <a:gs pos="100000">
                          <a:srgbClr val="073095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valore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D.Lgs 31/01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73095"/>
                        </a:gs>
                        <a:gs pos="100000">
                          <a:srgbClr val="073095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209904" name="Text Box 1008"/>
          <p:cNvSpPr txBox="1">
            <a:spLocks noChangeArrowheads="1"/>
          </p:cNvSpPr>
          <p:nvPr/>
        </p:nvSpPr>
        <p:spPr bwMode="auto">
          <a:xfrm>
            <a:off x="4648200" y="4572000"/>
            <a:ext cx="198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it-IT" sz="1200" b="0" i="1" u="none" smtClean="0">
                <a:solidFill>
                  <a:srgbClr val="000000"/>
                </a:solidFill>
                <a:effectLst/>
                <a:latin typeface="Arial Narrow" pitchFamily="34" charset="0"/>
              </a:rPr>
              <a:t>*</a:t>
            </a:r>
            <a:r>
              <a:rPr lang="it-IT" sz="1200" b="0" i="1" u="none" baseline="30000" smtClean="0">
                <a:solidFill>
                  <a:srgbClr val="000000"/>
                </a:solidFill>
                <a:effectLst/>
                <a:latin typeface="Arial Narrow" pitchFamily="34" charset="0"/>
              </a:rPr>
              <a:t> </a:t>
            </a:r>
            <a:r>
              <a:rPr lang="it-IT" sz="1200" b="0" i="1" u="none" smtClean="0">
                <a:solidFill>
                  <a:srgbClr val="000000"/>
                </a:solidFill>
                <a:effectLst/>
                <a:latin typeface="Arial Narrow" pitchFamily="34" charset="0"/>
              </a:rPr>
              <a:t>valori medi</a:t>
            </a:r>
            <a:endParaRPr lang="it-IT" sz="1200" b="0" u="none" smtClean="0">
              <a:solidFill>
                <a:srgbClr val="000000"/>
              </a:solidFill>
              <a:effectLst/>
              <a:latin typeface="Arial Narrow" pitchFamily="34" charset="0"/>
            </a:endParaRPr>
          </a:p>
        </p:txBody>
      </p:sp>
      <p:pic>
        <p:nvPicPr>
          <p:cNvPr id="209906" name="Picture 1010" descr="curva+mar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14241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9910" name="Picture 1014" descr="ACEAcolo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8900" y="6140450"/>
            <a:ext cx="1346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9679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ChangeArrowheads="1"/>
          </p:cNvSpPr>
          <p:nvPr/>
        </p:nvSpPr>
        <p:spPr bwMode="auto">
          <a:xfrm>
            <a:off x="876300" y="304800"/>
            <a:ext cx="5867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E5C14E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0" hangingPunct="0">
              <a:lnSpc>
                <a:spcPct val="130000"/>
              </a:lnSpc>
              <a:spcBef>
                <a:spcPct val="0"/>
              </a:spcBef>
              <a:buClr>
                <a:srgbClr val="3333CC"/>
              </a:buClr>
            </a:pPr>
            <a:r>
              <a:rPr lang="it-IT" sz="2800" u="none" smtClean="0">
                <a:solidFill>
                  <a:srgbClr val="2D089D"/>
                </a:solidFill>
                <a:effectLst/>
                <a:latin typeface="Arial Narrow" pitchFamily="34" charset="0"/>
              </a:rPr>
              <a:t>L’acqua di Roma….</a:t>
            </a:r>
          </a:p>
        </p:txBody>
      </p:sp>
      <p:sp>
        <p:nvSpPr>
          <p:cNvPr id="325636" name="Rectangle 4"/>
          <p:cNvSpPr>
            <a:spLocks noChangeArrowheads="1"/>
          </p:cNvSpPr>
          <p:nvPr/>
        </p:nvSpPr>
        <p:spPr bwMode="auto">
          <a:xfrm>
            <a:off x="3200400" y="685800"/>
            <a:ext cx="5867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E5C14E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0" hangingPunct="0">
              <a:lnSpc>
                <a:spcPct val="130000"/>
              </a:lnSpc>
              <a:spcBef>
                <a:spcPct val="0"/>
              </a:spcBef>
              <a:buClr>
                <a:srgbClr val="3333CC"/>
              </a:buClr>
            </a:pPr>
            <a:r>
              <a:rPr lang="it-IT" sz="2800" u="none" smtClean="0">
                <a:solidFill>
                  <a:srgbClr val="2D089D"/>
                </a:solidFill>
                <a:effectLst/>
                <a:latin typeface="Arial Narrow" pitchFamily="34" charset="0"/>
              </a:rPr>
              <a:t>è certificata!</a:t>
            </a:r>
          </a:p>
        </p:txBody>
      </p:sp>
      <p:sp>
        <p:nvSpPr>
          <p:cNvPr id="325638" name="Rectangle 6"/>
          <p:cNvSpPr>
            <a:spLocks noChangeArrowheads="1"/>
          </p:cNvSpPr>
          <p:nvPr/>
        </p:nvSpPr>
        <p:spPr bwMode="auto">
          <a:xfrm>
            <a:off x="0" y="1676400"/>
            <a:ext cx="9142413" cy="42545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</a:pPr>
            <a:endParaRPr lang="en-US" sz="2400" b="0" u="none" smtClean="0">
              <a:solidFill>
                <a:srgbClr val="FFFFFF"/>
              </a:solidFill>
              <a:effectLst/>
              <a:latin typeface="Univers 45 Light" pitchFamily="1" charset="0"/>
            </a:endParaRPr>
          </a:p>
        </p:txBody>
      </p:sp>
      <p:sp>
        <p:nvSpPr>
          <p:cNvPr id="325641" name="Rectangle 9"/>
          <p:cNvSpPr>
            <a:spLocks noChangeArrowheads="1"/>
          </p:cNvSpPr>
          <p:nvPr/>
        </p:nvSpPr>
        <p:spPr bwMode="auto">
          <a:xfrm>
            <a:off x="889000" y="5334000"/>
            <a:ext cx="6629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E5C14E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0" hangingPunct="0">
              <a:lnSpc>
                <a:spcPct val="130000"/>
              </a:lnSpc>
              <a:spcBef>
                <a:spcPct val="0"/>
              </a:spcBef>
              <a:buClr>
                <a:srgbClr val="3333CC"/>
              </a:buClr>
            </a:pPr>
            <a:r>
              <a:rPr lang="it-IT" sz="2200" u="none" smtClean="0">
                <a:solidFill>
                  <a:srgbClr val="F28F01"/>
                </a:solidFill>
                <a:effectLst/>
                <a:latin typeface="Arial Narrow" pitchFamily="34" charset="0"/>
              </a:rPr>
              <a:t>Qualità, Gradevolezza, Sicurezza igienica.</a:t>
            </a:r>
          </a:p>
        </p:txBody>
      </p:sp>
      <p:pic>
        <p:nvPicPr>
          <p:cNvPr id="325637" name="Picture 5" descr="TIMBRO-LABb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46415">
            <a:off x="6553200" y="122238"/>
            <a:ext cx="1833563" cy="183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5645" name="Picture 13" descr="ACEAcol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8900" y="6140450"/>
            <a:ext cx="1346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5648" name="Picture 16" descr="Carta4aprbiancasenz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075" y="1903413"/>
            <a:ext cx="4086225" cy="297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5649" name="Picture 17" descr="Carta4aprvoltasenz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0263" y="1920875"/>
            <a:ext cx="4071937" cy="2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840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771775" y="3021013"/>
            <a:ext cx="3671888" cy="15525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u="none">
                <a:solidFill>
                  <a:srgbClr val="EAE9B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L’ACQUA DI ROMA E LE ACQUE MINERALI PARAMETRI CHIMICI A CONFRONTO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3203575" y="3063875"/>
          <a:ext cx="2808288" cy="1700213"/>
        </p:xfrm>
        <a:graphic>
          <a:graphicData uri="http://schemas.openxmlformats.org/presentationml/2006/ole">
            <p:oleObj spid="_x0000_s14346" name="CorelDRAW" r:id="rId5" imgW="8476200" imgH="5027400" progId="CorelDraw.Graphic.10">
              <p:embed/>
            </p:oleObj>
          </a:graphicData>
        </a:graphic>
      </p:graphicFrame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9138" y="3141663"/>
            <a:ext cx="1411287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9" name="Picture 3" descr="curva+mar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14241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866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116638"/>
            <a:ext cx="11430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8671" name="Picture 15" descr="Risparmio-Idrico-def1-cop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36638"/>
            <a:ext cx="9142413" cy="438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2326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sng" strike="noStrike" cap="none" normalizeH="0" baseline="0" smtClean="0">
            <a:ln>
              <a:noFill/>
            </a:ln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sng" strike="noStrike" cap="none" normalizeH="0" baseline="0" smtClean="0">
            <a:ln>
              <a:noFill/>
            </a:ln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sym typeface="Symbol" pitchFamily="18" charset="2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sng" strike="noStrike" cap="none" normalizeH="0" baseline="0" smtClean="0">
            <a:ln>
              <a:noFill/>
            </a:ln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sng" strike="noStrike" cap="none" normalizeH="0" baseline="0" smtClean="0">
            <a:ln>
              <a:noFill/>
            </a:ln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sym typeface="Symbol" pitchFamily="18" charset="2"/>
          </a:defRPr>
        </a:defPPr>
      </a:lstStyle>
    </a:lnDef>
  </a:objectDefaults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zione vuota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Univers 45 Light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Univers 45 Light" pitchFamily="1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388</Words>
  <Application>Microsoft Office PowerPoint</Application>
  <PresentationFormat>Presentazione su schermo (4:3)</PresentationFormat>
  <Paragraphs>170</Paragraphs>
  <Slides>8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Struttura predefinita</vt:lpstr>
      <vt:lpstr>1_Struttura predefinita</vt:lpstr>
      <vt:lpstr>1_Presentazione vuota</vt:lpstr>
      <vt:lpstr>CorelDRAW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-</dc:creator>
  <cp:lastModifiedBy> </cp:lastModifiedBy>
  <cp:revision>53</cp:revision>
  <dcterms:created xsi:type="dcterms:W3CDTF">2007-02-12T13:10:06Z</dcterms:created>
  <dcterms:modified xsi:type="dcterms:W3CDTF">2012-02-22T16:37:30Z</dcterms:modified>
</cp:coreProperties>
</file>