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5" r:id="rId3"/>
    <p:sldMasterId id="2147483733" r:id="rId4"/>
    <p:sldMasterId id="2147483747" r:id="rId5"/>
    <p:sldMasterId id="2147483761" r:id="rId6"/>
    <p:sldMasterId id="2147483774" r:id="rId7"/>
  </p:sldMasterIdLst>
  <p:notesMasterIdLst>
    <p:notesMasterId r:id="rId28"/>
  </p:notesMasterIdLst>
  <p:sldIdLst>
    <p:sldId id="287" r:id="rId8"/>
    <p:sldId id="413" r:id="rId9"/>
    <p:sldId id="377" r:id="rId10"/>
    <p:sldId id="267" r:id="rId11"/>
    <p:sldId id="264" r:id="rId12"/>
    <p:sldId id="416" r:id="rId13"/>
    <p:sldId id="363" r:id="rId14"/>
    <p:sldId id="401" r:id="rId15"/>
    <p:sldId id="270" r:id="rId16"/>
    <p:sldId id="396" r:id="rId17"/>
    <p:sldId id="383" r:id="rId18"/>
    <p:sldId id="419" r:id="rId19"/>
    <p:sldId id="420" r:id="rId20"/>
    <p:sldId id="421" r:id="rId21"/>
    <p:sldId id="280" r:id="rId22"/>
    <p:sldId id="390" r:id="rId23"/>
    <p:sldId id="389" r:id="rId24"/>
    <p:sldId id="393" r:id="rId25"/>
    <p:sldId id="392" r:id="rId26"/>
    <p:sldId id="391" r:id="rId27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FF3399"/>
    <a:srgbClr val="FF6699"/>
    <a:srgbClr val="FF9900"/>
    <a:srgbClr val="FF6600"/>
    <a:srgbClr val="009900"/>
    <a:srgbClr val="FFFFFF"/>
    <a:srgbClr val="000000"/>
    <a:srgbClr val="FF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619" autoAdjust="0"/>
    <p:restoredTop sz="99636" autoAdjust="0"/>
  </p:normalViewPr>
  <p:slideViewPr>
    <p:cSldViewPr>
      <p:cViewPr varScale="1">
        <p:scale>
          <a:sx n="22" d="100"/>
          <a:sy n="22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46" y="2166"/>
      </p:cViewPr>
      <p:guideLst>
        <p:guide orient="horz" pos="312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area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Idro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cat>
            <c:numRef>
              <c:f>Foglio1!$A$2:$A$6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44.2</c:v>
                </c:pt>
                <c:pt idx="1">
                  <c:v>36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Geo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cat>
            <c:numRef>
              <c:f>Foglio1!$A$2:$A$6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Foglio1!$C$2:$C$6</c:f>
              <c:numCache>
                <c:formatCode>General</c:formatCode>
                <c:ptCount val="5"/>
                <c:pt idx="0">
                  <c:v>4.7</c:v>
                </c:pt>
                <c:pt idx="1">
                  <c:v>5.3</c:v>
                </c:pt>
                <c:pt idx="2">
                  <c:v>5.6</c:v>
                </c:pt>
                <c:pt idx="3">
                  <c:v>6.2</c:v>
                </c:pt>
                <c:pt idx="4">
                  <c:v>6.7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cat>
            <c:numRef>
              <c:f>Foglio1!$A$2:$A$6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Foglio1!$D$2:$D$6</c:f>
              <c:numCache>
                <c:formatCode>General</c:formatCode>
                <c:ptCount val="5"/>
                <c:pt idx="0">
                  <c:v>1.9</c:v>
                </c:pt>
                <c:pt idx="1">
                  <c:v>4.8</c:v>
                </c:pt>
                <c:pt idx="2">
                  <c:v>8.6</c:v>
                </c:pt>
                <c:pt idx="3">
                  <c:v>13.7</c:v>
                </c:pt>
                <c:pt idx="4">
                  <c:v>18.8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Eolico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Foglio1!$A$2:$A$6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Foglio1!$E$2:$E$6</c:f>
              <c:numCache>
                <c:formatCode>General</c:formatCode>
                <c:ptCount val="5"/>
                <c:pt idx="0">
                  <c:v>0.56000000000000005</c:v>
                </c:pt>
                <c:pt idx="1">
                  <c:v>2.2999999999999998</c:v>
                </c:pt>
                <c:pt idx="2">
                  <c:v>8.4</c:v>
                </c:pt>
                <c:pt idx="3">
                  <c:v>13.6</c:v>
                </c:pt>
                <c:pt idx="4">
                  <c:v>20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Solare</c:v>
                </c:pt>
              </c:strCache>
            </c:strRef>
          </c:tx>
          <c:spPr>
            <a:solidFill>
              <a:srgbClr val="FFCC66"/>
            </a:solidFill>
            <a:ln w="25400">
              <a:noFill/>
            </a:ln>
          </c:spPr>
          <c:cat>
            <c:numRef>
              <c:f>Foglio1!$A$2:$A$6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Foglio1!$F$2:$F$6</c:f>
              <c:numCache>
                <c:formatCode>General</c:formatCode>
                <c:ptCount val="5"/>
                <c:pt idx="0">
                  <c:v>6.0000000000000582E-3</c:v>
                </c:pt>
                <c:pt idx="1">
                  <c:v>4.0000000000000112E-2</c:v>
                </c:pt>
                <c:pt idx="2">
                  <c:v>1.9</c:v>
                </c:pt>
                <c:pt idx="3">
                  <c:v>6.3</c:v>
                </c:pt>
                <c:pt idx="4">
                  <c:v>11.3</c:v>
                </c:pt>
              </c:numCache>
            </c:numRef>
          </c:val>
        </c:ser>
        <c:axId val="72942720"/>
        <c:axId val="72944256"/>
      </c:areaChart>
      <c:catAx>
        <c:axId val="72942720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2944256"/>
        <c:crosses val="autoZero"/>
        <c:auto val="1"/>
        <c:lblAlgn val="ctr"/>
        <c:lblOffset val="100"/>
      </c:catAx>
      <c:valAx>
        <c:axId val="72944256"/>
        <c:scaling>
          <c:orientation val="minMax"/>
          <c:max val="10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72942720"/>
        <c:crosses val="autoZero"/>
        <c:crossBetween val="midCat"/>
        <c:majorUnit val="20"/>
      </c:valAx>
    </c:plotArea>
    <c:legend>
      <c:legendPos val="t"/>
      <c:layout>
        <c:manualLayout>
          <c:xMode val="edge"/>
          <c:yMode val="edge"/>
          <c:x val="9.6526425271529034E-2"/>
          <c:y val="0.15367567575495586"/>
          <c:w val="0.21740700479287112"/>
          <c:h val="0.31236137654684726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GW pre DLgs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Foglio1!$A$2:$A$30</c:f>
              <c:numCache>
                <c:formatCode>General</c:formatCode>
                <c:ptCount val="29"/>
                <c:pt idx="0">
                  <c:v>2006</c:v>
                </c:pt>
                <c:pt idx="2">
                  <c:v>2007</c:v>
                </c:pt>
                <c:pt idx="4">
                  <c:v>2008</c:v>
                </c:pt>
                <c:pt idx="6">
                  <c:v>2009</c:v>
                </c:pt>
                <c:pt idx="8">
                  <c:v>2010</c:v>
                </c:pt>
                <c:pt idx="10">
                  <c:v>2011</c:v>
                </c:pt>
                <c:pt idx="12">
                  <c:v>2012</c:v>
                </c:pt>
                <c:pt idx="14">
                  <c:v>2013</c:v>
                </c:pt>
                <c:pt idx="16">
                  <c:v>2014</c:v>
                </c:pt>
                <c:pt idx="18">
                  <c:v>2015</c:v>
                </c:pt>
                <c:pt idx="20">
                  <c:v>2016</c:v>
                </c:pt>
                <c:pt idx="22">
                  <c:v>2017</c:v>
                </c:pt>
                <c:pt idx="24">
                  <c:v>2018</c:v>
                </c:pt>
                <c:pt idx="26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Foglio1!$B$2:$B$30</c:f>
              <c:numCache>
                <c:formatCode>0.000</c:formatCode>
                <c:ptCount val="29"/>
                <c:pt idx="0">
                  <c:v>9.0000000000000028E-3</c:v>
                </c:pt>
                <c:pt idx="1">
                  <c:v>4.4500000000000033E-2</c:v>
                </c:pt>
                <c:pt idx="2">
                  <c:v>8.0000000000000043E-2</c:v>
                </c:pt>
                <c:pt idx="3">
                  <c:v>0.28900000000000031</c:v>
                </c:pt>
                <c:pt idx="4">
                  <c:v>0.41800000000000032</c:v>
                </c:pt>
                <c:pt idx="5">
                  <c:v>0.77650000000000063</c:v>
                </c:pt>
                <c:pt idx="6">
                  <c:v>1.135</c:v>
                </c:pt>
                <c:pt idx="7">
                  <c:v>3.9045000000000005</c:v>
                </c:pt>
                <c:pt idx="8">
                  <c:v>6.6739999999999995</c:v>
                </c:pt>
                <c:pt idx="9">
                  <c:v>7.6739999999999995</c:v>
                </c:pt>
                <c:pt idx="10">
                  <c:v>8.6740000000000013</c:v>
                </c:pt>
                <c:pt idx="11">
                  <c:v>9.6740000000000013</c:v>
                </c:pt>
                <c:pt idx="12">
                  <c:v>10.674000000000001</c:v>
                </c:pt>
                <c:pt idx="13">
                  <c:v>11.337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GW post DLgs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dPt>
            <c:idx val="1"/>
            <c:spPr>
              <a:ln w="38100">
                <a:solidFill>
                  <a:srgbClr val="FFC000"/>
                </a:solidFill>
              </a:ln>
            </c:spPr>
          </c:dPt>
          <c:dPt>
            <c:idx val="2"/>
            <c:spPr>
              <a:ln w="38100">
                <a:solidFill>
                  <a:srgbClr val="FFC000"/>
                </a:solidFill>
              </a:ln>
            </c:spPr>
          </c:dPt>
          <c:dPt>
            <c:idx val="3"/>
            <c:spPr>
              <a:ln w="38100">
                <a:solidFill>
                  <a:srgbClr val="FFC000"/>
                </a:solidFill>
              </a:ln>
            </c:spPr>
          </c:dPt>
          <c:dPt>
            <c:idx val="4"/>
            <c:spPr>
              <a:ln w="38100">
                <a:solidFill>
                  <a:srgbClr val="FFC000"/>
                </a:solidFill>
              </a:ln>
            </c:spPr>
          </c:dPt>
          <c:dPt>
            <c:idx val="5"/>
            <c:spPr>
              <a:ln w="38100">
                <a:solidFill>
                  <a:srgbClr val="FFC000"/>
                </a:solidFill>
              </a:ln>
            </c:spPr>
          </c:dPt>
          <c:dPt>
            <c:idx val="6"/>
            <c:spPr>
              <a:ln w="38100">
                <a:solidFill>
                  <a:srgbClr val="FFC000"/>
                </a:solidFill>
              </a:ln>
            </c:spPr>
          </c:dPt>
          <c:dPt>
            <c:idx val="7"/>
            <c:spPr>
              <a:ln w="38100">
                <a:solidFill>
                  <a:srgbClr val="FFC000"/>
                </a:solidFill>
              </a:ln>
            </c:spPr>
          </c:dPt>
          <c:dPt>
            <c:idx val="8"/>
            <c:spPr>
              <a:ln w="38100">
                <a:solidFill>
                  <a:srgbClr val="FFC000"/>
                </a:solidFill>
              </a:ln>
            </c:spPr>
          </c:dPt>
          <c:cat>
            <c:numRef>
              <c:f>Foglio1!$A$2:$A$30</c:f>
              <c:numCache>
                <c:formatCode>General</c:formatCode>
                <c:ptCount val="29"/>
                <c:pt idx="0">
                  <c:v>2006</c:v>
                </c:pt>
                <c:pt idx="2">
                  <c:v>2007</c:v>
                </c:pt>
                <c:pt idx="4">
                  <c:v>2008</c:v>
                </c:pt>
                <c:pt idx="6">
                  <c:v>2009</c:v>
                </c:pt>
                <c:pt idx="8">
                  <c:v>2010</c:v>
                </c:pt>
                <c:pt idx="10">
                  <c:v>2011</c:v>
                </c:pt>
                <c:pt idx="12">
                  <c:v>2012</c:v>
                </c:pt>
                <c:pt idx="14">
                  <c:v>2013</c:v>
                </c:pt>
                <c:pt idx="16">
                  <c:v>2014</c:v>
                </c:pt>
                <c:pt idx="18">
                  <c:v>2015</c:v>
                </c:pt>
                <c:pt idx="20">
                  <c:v>2016</c:v>
                </c:pt>
                <c:pt idx="22">
                  <c:v>2017</c:v>
                </c:pt>
                <c:pt idx="24">
                  <c:v>2018</c:v>
                </c:pt>
                <c:pt idx="26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Foglio1!$C$2:$C$30</c:f>
              <c:numCache>
                <c:formatCode>0.000</c:formatCode>
                <c:ptCount val="29"/>
                <c:pt idx="0">
                  <c:v>9.0000000000000028E-3</c:v>
                </c:pt>
                <c:pt idx="1">
                  <c:v>4.4500000000000033E-2</c:v>
                </c:pt>
                <c:pt idx="2">
                  <c:v>8.0000000000000043E-2</c:v>
                </c:pt>
                <c:pt idx="3">
                  <c:v>0.28900000000000031</c:v>
                </c:pt>
                <c:pt idx="4">
                  <c:v>0.41800000000000032</c:v>
                </c:pt>
                <c:pt idx="5">
                  <c:v>0.77650000000000063</c:v>
                </c:pt>
                <c:pt idx="6">
                  <c:v>1.135</c:v>
                </c:pt>
                <c:pt idx="7">
                  <c:v>3.9045000000000005</c:v>
                </c:pt>
                <c:pt idx="8">
                  <c:v>6.6739999999999995</c:v>
                </c:pt>
                <c:pt idx="9">
                  <c:v>6.9370000000000003</c:v>
                </c:pt>
                <c:pt idx="10">
                  <c:v>7.2</c:v>
                </c:pt>
                <c:pt idx="11">
                  <c:v>7.4705000000000004</c:v>
                </c:pt>
                <c:pt idx="12">
                  <c:v>7.7409999999999997</c:v>
                </c:pt>
                <c:pt idx="13">
                  <c:v>8.2740000000000009</c:v>
                </c:pt>
                <c:pt idx="14">
                  <c:v>8.2740000000000009</c:v>
                </c:pt>
                <c:pt idx="15">
                  <c:v>8.8000000000000007</c:v>
                </c:pt>
                <c:pt idx="16">
                  <c:v>8.8000000000000007</c:v>
                </c:pt>
                <c:pt idx="17">
                  <c:v>9.34</c:v>
                </c:pt>
                <c:pt idx="18">
                  <c:v>9.34</c:v>
                </c:pt>
                <c:pt idx="19">
                  <c:v>9.8700000000000028</c:v>
                </c:pt>
                <c:pt idx="20">
                  <c:v>9.8700000000000028</c:v>
                </c:pt>
                <c:pt idx="21">
                  <c:v>10.4</c:v>
                </c:pt>
                <c:pt idx="22">
                  <c:v>10.4</c:v>
                </c:pt>
                <c:pt idx="23">
                  <c:v>10.94</c:v>
                </c:pt>
                <c:pt idx="24">
                  <c:v>10.94</c:v>
                </c:pt>
                <c:pt idx="25">
                  <c:v>11.474</c:v>
                </c:pt>
                <c:pt idx="26">
                  <c:v>11.474</c:v>
                </c:pt>
                <c:pt idx="27">
                  <c:v>12</c:v>
                </c:pt>
                <c:pt idx="28">
                  <c:v>12</c:v>
                </c:pt>
              </c:numCache>
            </c:numRef>
          </c:val>
        </c:ser>
        <c:marker val="1"/>
        <c:axId val="109699456"/>
        <c:axId val="109700992"/>
      </c:lineChart>
      <c:catAx>
        <c:axId val="109699456"/>
        <c:scaling>
          <c:orientation val="minMax"/>
        </c:scaling>
        <c:axPos val="b"/>
        <c:numFmt formatCode="0" sourceLinked="0"/>
        <c:majorTickMark val="none"/>
        <c:tickLblPos val="nextTo"/>
        <c:txPr>
          <a:bodyPr/>
          <a:lstStyle/>
          <a:p>
            <a:pPr>
              <a:defRPr sz="1000" b="1" baseline="0"/>
            </a:pPr>
            <a:endParaRPr lang="it-IT"/>
          </a:p>
        </c:txPr>
        <c:crossAx val="109700992"/>
        <c:crosses val="autoZero"/>
        <c:auto val="1"/>
        <c:lblAlgn val="ctr"/>
        <c:lblOffset val="100"/>
        <c:tickLblSkip val="4"/>
        <c:tickMarkSkip val="2"/>
      </c:catAx>
      <c:valAx>
        <c:axId val="109700992"/>
        <c:scaling>
          <c:orientation val="minMax"/>
          <c:max val="13"/>
          <c:min val="0"/>
        </c:scaling>
        <c:axPos val="l"/>
        <c:numFmt formatCode="0.000" sourceLinked="1"/>
        <c:majorTickMark val="none"/>
        <c:tickLblPos val="none"/>
        <c:crossAx val="109699456"/>
        <c:crosses val="autoZero"/>
        <c:crossBetween val="between"/>
        <c:majorUnit val="1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B089-0EEF-4967-9E27-07F0E9E6B701}" type="datetimeFigureOut">
              <a:rPr lang="it-IT" smtClean="0"/>
              <a:pPr/>
              <a:t>23/06/2011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9F32-2805-40C7-BD76-C224C333A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2CD19-9280-487C-BEC6-8F8B31691491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381000"/>
            <a:ext cx="4954588" cy="3714750"/>
          </a:xfrm>
          <a:ln/>
        </p:spPr>
      </p:sp>
      <p:sp>
        <p:nvSpPr>
          <p:cNvPr id="4" name="Rectangle 4"/>
          <p:cNvSpPr>
            <a:spLocks noGrp="1"/>
          </p:cNvSpPr>
          <p:nvPr>
            <p:ph type="body" idx="3"/>
          </p:nvPr>
        </p:nvSpPr>
        <p:spPr>
          <a:xfrm>
            <a:off x="858816" y="4695567"/>
            <a:ext cx="5158565" cy="4448432"/>
          </a:xfrm>
          <a:noFill/>
          <a:ln/>
        </p:spPr>
        <p:txBody>
          <a:bodyPr>
            <a:normAutofit/>
          </a:bodyPr>
          <a:lstStyle/>
          <a:p>
            <a:pPr marL="3175" indent="-3175">
              <a:spcAft>
                <a:spcPct val="40000"/>
              </a:spcAft>
              <a:buFont typeface="Wingdings" pitchFamily="2" charset="2"/>
              <a:buNone/>
            </a:pPr>
            <a:endParaRPr lang="it-IT" sz="1400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173038"/>
            <a:ext cx="4756150" cy="3567112"/>
          </a:xfrm>
          <a:ln/>
        </p:spPr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100CB-CCD4-4E79-87F1-C9556AA3FF8E}" type="slidenum">
              <a:rPr lang="it-IT">
                <a:solidFill>
                  <a:prstClr val="black"/>
                </a:solidFill>
              </a:rPr>
              <a:pPr/>
              <a:t>11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note 6"/>
          <p:cNvSpPr>
            <a:spLocks noGrp="1"/>
          </p:cNvSpPr>
          <p:nvPr>
            <p:ph type="body" idx="3"/>
          </p:nvPr>
        </p:nvSpPr>
        <p:spPr>
          <a:xfrm>
            <a:off x="558777" y="3822616"/>
            <a:ext cx="6040854" cy="6059606"/>
          </a:xfrm>
        </p:spPr>
        <p:txBody>
          <a:bodyPr>
            <a:normAutofit fontScale="92500" lnSpcReduction="20000"/>
          </a:bodyPr>
          <a:lstStyle/>
          <a:p>
            <a:pPr marL="180975" indent="-180975" algn="just">
              <a:spcBef>
                <a:spcPts val="600"/>
              </a:spcBef>
              <a:buSzPct val="150000"/>
              <a:defRPr/>
            </a:pPr>
            <a:endParaRPr lang="it-IT" sz="12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104775"/>
            <a:ext cx="4951412" cy="3713163"/>
          </a:xfrm>
          <a:ln/>
        </p:spPr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100CB-CCD4-4E79-87F1-C9556AA3FF8E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ote 6"/>
          <p:cNvSpPr>
            <a:spLocks noGrp="1"/>
          </p:cNvSpPr>
          <p:nvPr>
            <p:ph type="body" idx="3"/>
          </p:nvPr>
        </p:nvSpPr>
        <p:spPr>
          <a:xfrm>
            <a:off x="777119" y="3954949"/>
            <a:ext cx="5167480" cy="5774447"/>
          </a:xfrm>
        </p:spPr>
        <p:txBody>
          <a:bodyPr>
            <a:normAutofit/>
          </a:bodyPr>
          <a:lstStyle/>
          <a:p>
            <a:pPr marL="180975" indent="-180975" algn="just">
              <a:spcBef>
                <a:spcPts val="600"/>
              </a:spcBef>
              <a:buSzPct val="150000"/>
              <a:defRPr/>
            </a:pPr>
            <a:endParaRPr lang="it-IT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C9D22-9954-45C4-B4AE-CC00F72185FD}" type="slidenum">
              <a:rPr lang="it-IT"/>
              <a:pPr/>
              <a:t>13</a:t>
            </a:fld>
            <a:endParaRPr lang="it-IT"/>
          </a:p>
        </p:txBody>
      </p:sp>
      <p:sp>
        <p:nvSpPr>
          <p:cNvPr id="32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58C3-057E-43C4-97C6-F667D83715B0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311150"/>
            <a:ext cx="4953000" cy="3714750"/>
          </a:xfrm>
          <a:ln/>
        </p:spPr>
      </p:sp>
      <p:sp>
        <p:nvSpPr>
          <p:cNvPr id="7" name="Segnaposto note 6"/>
          <p:cNvSpPr>
            <a:spLocks noGrp="1"/>
          </p:cNvSpPr>
          <p:nvPr>
            <p:ph type="body" sz="quarter" idx="10"/>
          </p:nvPr>
        </p:nvSpPr>
        <p:spPr>
          <a:xfrm>
            <a:off x="660946" y="4304928"/>
            <a:ext cx="5435600" cy="4457700"/>
          </a:xfrm>
        </p:spPr>
        <p:txBody>
          <a:bodyPr>
            <a:normAutofit/>
          </a:bodyPr>
          <a:lstStyle/>
          <a:p>
            <a:pPr marL="628650" lvl="0" indent="-266700" algn="just">
              <a:spcBef>
                <a:spcPts val="600"/>
              </a:spcBef>
              <a:spcAft>
                <a:spcPts val="600"/>
              </a:spcAft>
              <a:buSzPct val="100000"/>
              <a:buFont typeface="Wingdings"/>
              <a:buNone/>
              <a:tabLst>
                <a:tab pos="910590" algn="l"/>
              </a:tabLst>
            </a:pPr>
            <a:endParaRPr lang="it-IT" sz="1050" dirty="0" smtClean="0">
              <a:latin typeface="Verdana" pitchFamily="34" charset="0"/>
              <a:ea typeface="Times New Roman"/>
            </a:endParaRP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104775"/>
            <a:ext cx="4953000" cy="3714750"/>
          </a:xfrm>
          <a:ln/>
        </p:spPr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noFill/>
        </p:spPr>
        <p:txBody>
          <a:bodyPr/>
          <a:lstStyle/>
          <a:p>
            <a:fld id="{FBBE90E7-D0B0-44AA-84C5-877EB5CA9BAB}" type="slidenum">
              <a:rPr lang="it-IT"/>
              <a:pPr/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92075"/>
            <a:ext cx="4673600" cy="3505200"/>
          </a:xfrm>
          <a:ln/>
        </p:spPr>
      </p:sp>
      <p:sp>
        <p:nvSpPr>
          <p:cNvPr id="972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643BF-5AD2-49D9-A71A-079D6BB9E3ED}" type="slidenum">
              <a:rPr lang="it-IT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A297C-4FA1-4AB9-8E5A-CFB4857AD05D}" type="slidenum">
              <a:rPr lang="it-IT"/>
              <a:pPr/>
              <a:t>18</a:t>
            </a:fld>
            <a:endParaRPr lang="it-IT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69938"/>
            <a:ext cx="4991100" cy="3743325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32338"/>
            <a:ext cx="4981575" cy="4403725"/>
          </a:xfrm>
        </p:spPr>
        <p:txBody>
          <a:bodyPr/>
          <a:lstStyle/>
          <a:p>
            <a:endParaRPr lang="it-IT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49688" y="9355138"/>
            <a:ext cx="294481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4F72AF-C60A-42C5-A325-E40B62679116}" type="slidenum">
              <a:rPr lang="en-US" sz="1200">
                <a:latin typeface="Times New Roman" pitchFamily="18" charset="0"/>
                <a:cs typeface="Arial" pitchFamily="34" charset="0"/>
              </a:rPr>
              <a:pPr algn="r"/>
              <a:t>18</a:t>
            </a:fld>
            <a:endParaRPr lang="en-US" sz="1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E3937-A720-4DA5-8A46-FE487AD46467}" type="slidenum">
              <a:rPr lang="it-IT"/>
              <a:pPr/>
              <a:t>19</a:t>
            </a:fld>
            <a:endParaRPr lang="it-IT"/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69938"/>
            <a:ext cx="4991100" cy="3743325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732338"/>
            <a:ext cx="4981575" cy="4403725"/>
          </a:xfrm>
        </p:spPr>
        <p:txBody>
          <a:bodyPr lIns="89940" tIns="44970" rIns="89940" bIns="44970"/>
          <a:lstStyle/>
          <a:p>
            <a:endParaRPr lang="it-IT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49688" y="9355138"/>
            <a:ext cx="294481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40" tIns="44970" rIns="89940" bIns="44970" anchor="b"/>
          <a:lstStyle/>
          <a:p>
            <a:pPr algn="r" defTabSz="900113"/>
            <a:fld id="{11732DFA-910A-4A0D-B74C-08EC62751E3F}" type="slidenum">
              <a:rPr lang="en-US" sz="1200">
                <a:latin typeface="Times New Roman" pitchFamily="18" charset="0"/>
              </a:rPr>
              <a:pPr algn="r" defTabSz="900113"/>
              <a:t>19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DB898-5A55-4243-9670-96211F7585C2}" type="slidenum">
              <a:rPr lang="it-IT"/>
              <a:pPr/>
              <a:t>20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1363"/>
            <a:ext cx="4954588" cy="3716337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0805C-4210-0244-A4F0-687549ED424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5D04-C8F1-42D9-8DD4-515F75777DDB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141288"/>
            <a:ext cx="4951412" cy="3714750"/>
          </a:xfrm>
          <a:ln/>
        </p:spPr>
      </p:sp>
      <p:sp>
        <p:nvSpPr>
          <p:cNvPr id="6" name="Rectangle 3"/>
          <p:cNvSpPr>
            <a:spLocks noGrp="1"/>
          </p:cNvSpPr>
          <p:nvPr>
            <p:ph type="body" idx="3"/>
          </p:nvPr>
        </p:nvSpPr>
        <p:spPr>
          <a:xfrm>
            <a:off x="948979" y="4088904"/>
            <a:ext cx="5040560" cy="5346712"/>
          </a:xfrm>
          <a:noFill/>
          <a:ln w="9525"/>
        </p:spPr>
        <p:txBody>
          <a:bodyPr>
            <a:normAutofit fontScale="85000" lnSpcReduction="20000"/>
          </a:bodyPr>
          <a:lstStyle/>
          <a:p>
            <a:pPr marL="180975" lvl="0" indent="-180975" algn="just">
              <a:spcAft>
                <a:spcPts val="1200"/>
              </a:spcAft>
              <a:buSzPct val="130000"/>
            </a:pPr>
            <a:endParaRPr lang="it-IT" sz="1400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DA6E0-DDC6-45EF-84C8-070D9617776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188419" name="Rectangle 7"/>
          <p:cNvSpPr txBox="1">
            <a:spLocks noGrp="1"/>
          </p:cNvSpPr>
          <p:nvPr/>
        </p:nvSpPr>
        <p:spPr bwMode="auto">
          <a:xfrm>
            <a:off x="3849691" y="9410700"/>
            <a:ext cx="29448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951" tIns="45975" rIns="91951" bIns="45975" anchor="b"/>
          <a:lstStyle/>
          <a:p>
            <a:pPr algn="r" defTabSz="920750"/>
            <a:fld id="{4EB93338-2F8B-402E-99E1-4D2C97213A0E}" type="slidenum">
              <a:rPr lang="it-IT" sz="1200">
                <a:solidFill>
                  <a:srgbClr val="000000"/>
                </a:solidFill>
                <a:sym typeface="Verdana" pitchFamily="34" charset="0"/>
              </a:rPr>
              <a:pPr algn="r" defTabSz="920750"/>
              <a:t>4</a:t>
            </a:fld>
            <a:endParaRPr lang="it-IT" sz="120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188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9688" y="57150"/>
            <a:ext cx="4614862" cy="3460750"/>
          </a:xfrm>
          <a:ln/>
        </p:spPr>
      </p:sp>
      <p:sp>
        <p:nvSpPr>
          <p:cNvPr id="6" name="Rectangle 3"/>
          <p:cNvSpPr>
            <a:spLocks noGrp="1"/>
          </p:cNvSpPr>
          <p:nvPr>
            <p:ph type="body" idx="1"/>
          </p:nvPr>
        </p:nvSpPr>
        <p:spPr>
          <a:xfrm>
            <a:off x="413213" y="3741079"/>
            <a:ext cx="5968074" cy="5988316"/>
          </a:xfrm>
          <a:noFill/>
          <a:ln w="9525"/>
        </p:spPr>
        <p:txBody>
          <a:bodyPr lIns="91951" tIns="45975" rIns="91951" bIns="45975">
            <a:noAutofit/>
          </a:bodyPr>
          <a:lstStyle/>
          <a:p>
            <a:pPr algn="just" eaLnBrk="1" hangingPunct="1">
              <a:buSzPct val="150000"/>
            </a:pPr>
            <a:r>
              <a:rPr lang="it-IT" sz="1000" dirty="0" smtClean="0">
                <a:latin typeface="Verdana" pitchFamily="34" charset="0"/>
              </a:rPr>
              <a:t> 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72914" y="3622189"/>
            <a:ext cx="6087309" cy="5988316"/>
          </a:xfrm>
          <a:prstGeom prst="rect">
            <a:avLst/>
          </a:prstGeom>
          <a:noFill/>
          <a:ln w="9525"/>
        </p:spPr>
        <p:txBody>
          <a:bodyPr vert="horz" lIns="91951" tIns="45975" rIns="91951" bIns="45975" rtlCol="0">
            <a:noAutofit/>
          </a:bodyPr>
          <a:lstStyle/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Il Mix di generazione italiano è composto da: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52% gas naturale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9% petrolio e derivati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12% carbone 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27% rinnovabili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it-IT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Rispetto al mix di produzione europeo, l’Italia soffre di un notevole 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sbilanciamento sul gas naturale, la fonte più costosa, </a:t>
            </a:r>
            <a:r>
              <a:rPr kumimoji="0" lang="it-IT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una ridotta incidenza del carbone ed una totale assenza del nucleare</a:t>
            </a:r>
            <a:r>
              <a:rPr lang="it-IT" sz="1200" b="1" noProof="0" dirty="0" smtClean="0">
                <a:latin typeface="Verdana" pitchFamily="34" charset="0"/>
              </a:rPr>
              <a:t>. </a:t>
            </a:r>
            <a:r>
              <a:rPr lang="it-IT" sz="1200" noProof="0" dirty="0" smtClean="0">
                <a:latin typeface="Verdana" pitchFamily="34" charset="0"/>
              </a:rPr>
              <a:t>Il prezzo del </a:t>
            </a:r>
            <a:r>
              <a:rPr lang="it-IT" sz="1200" noProof="0" dirty="0" err="1" smtClean="0">
                <a:latin typeface="Verdana" pitchFamily="34" charset="0"/>
              </a:rPr>
              <a:t>KWh</a:t>
            </a:r>
            <a:r>
              <a:rPr lang="it-IT" sz="1200" noProof="0" dirty="0" smtClean="0">
                <a:latin typeface="Verdana" pitchFamily="34" charset="0"/>
              </a:rPr>
              <a:t> è inoltre maggiormente esposto alla volatilità del prezzo delle </a:t>
            </a:r>
            <a:r>
              <a:rPr lang="it-IT" sz="1200" noProof="0" dirty="0" err="1" smtClean="0">
                <a:latin typeface="Verdana" pitchFamily="34" charset="0"/>
              </a:rPr>
              <a:t>commodities</a:t>
            </a:r>
            <a:r>
              <a:rPr lang="it-IT" sz="1200" noProof="0" dirty="0" smtClean="0">
                <a:latin typeface="Verdana" pitchFamily="34" charset="0"/>
              </a:rPr>
              <a:t>.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Tale situazione di sbilanciamento</a:t>
            </a:r>
            <a:r>
              <a:rPr kumimoji="0" lang="it-IT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si ripercuote direttamente sulle bollette energetiche, soprattutto delle imprese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Una media impresa [che consuma circa 2GWh/anno] in Italia arriva a pagare, al netto delle tasse, più del doppio del prezzo che in Francia, una nazione dove c’è ancora un unico operatore dominante, ma dove ben il 75% dell’elettricità viene dal nucleare. 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indent="-87313" algn="just">
              <a:buSzPct val="150000"/>
              <a:buFont typeface="Wingdings" pitchFamily="2" charset="2"/>
              <a:buChar char="§"/>
              <a:defRPr/>
            </a:pPr>
            <a:r>
              <a:rPr lang="it-IT" sz="1200" dirty="0" smtClean="0">
                <a:latin typeface="Verdana" pitchFamily="34" charset="0"/>
              </a:rPr>
              <a:t> Oltre all’evidente gap competitivo legato alle fonti primarie utilizzate, tale mix di generazione comporta anche un problema di sicurezza, legato all’affidabilità delle forniture, soprattutto di gas.</a:t>
            </a: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indent="-87313" algn="just">
              <a:buSzPct val="150000"/>
              <a:buFont typeface="Wingdings" pitchFamily="2" charset="2"/>
              <a:buChar char="§"/>
              <a:defRPr/>
            </a:pPr>
            <a:r>
              <a:rPr lang="it-IT" sz="1200" dirty="0" smtClean="0">
                <a:solidFill>
                  <a:prstClr val="black"/>
                </a:solidFill>
                <a:latin typeface="Verdana" pitchFamily="34" charset="0"/>
              </a:rPr>
              <a:t> E’ inoltre importante ricordare che </a:t>
            </a:r>
            <a:r>
              <a:rPr lang="it-IT" sz="1200" b="1" dirty="0" smtClean="0">
                <a:solidFill>
                  <a:prstClr val="black"/>
                </a:solidFill>
                <a:latin typeface="Verdana" pitchFamily="34" charset="0"/>
              </a:rPr>
              <a:t>l’Italia ha importato nel 2010 circa 44 </a:t>
            </a:r>
            <a:r>
              <a:rPr lang="it-IT" sz="1200" b="1" dirty="0" err="1" smtClean="0">
                <a:solidFill>
                  <a:prstClr val="black"/>
                </a:solidFill>
                <a:latin typeface="Verdana" pitchFamily="34" charset="0"/>
              </a:rPr>
              <a:t>TWh</a:t>
            </a:r>
            <a:r>
              <a:rPr lang="it-IT" sz="1200" b="1" dirty="0" smtClean="0">
                <a:solidFill>
                  <a:prstClr val="black"/>
                </a:solidFill>
                <a:latin typeface="Verdana" pitchFamily="34" charset="0"/>
              </a:rPr>
              <a:t> di elettricità attraverso elettrodotti di interconnessione con paesi circostanti</a:t>
            </a:r>
            <a:r>
              <a:rPr lang="it-IT" sz="1200" dirty="0" smtClean="0">
                <a:solidFill>
                  <a:prstClr val="black"/>
                </a:solidFill>
                <a:latin typeface="Verdana" pitchFamily="34" charset="0"/>
              </a:rPr>
              <a:t> (per lo più prodotta con fonte nucleare in centrali francesi, slovene e svizzere). 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E’ pertanto necessario un 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piano di investimenti volto ad allineare il mix produttivo italiano a quello della media europea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per allineare la bolletta energetica del Paese a quella dei nostri vicini e concorrenti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 ridurre la dipendenza dalle importazioni energetiche.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lang="it-IT" sz="1200" dirty="0" smtClean="0">
              <a:latin typeface="Verdana" pitchFamily="34" charset="0"/>
            </a:endParaRPr>
          </a:p>
          <a:p>
            <a:pPr marL="174625" indent="-87313" algn="just">
              <a:buSzPct val="150000"/>
              <a:buFont typeface="Wingdings" pitchFamily="2" charset="2"/>
              <a:buChar char="§"/>
            </a:pPr>
            <a:r>
              <a:rPr lang="it-IT" sz="1200" dirty="0" smtClean="0">
                <a:solidFill>
                  <a:srgbClr val="0070C0"/>
                </a:solidFill>
                <a:latin typeface="Verdana" pitchFamily="34" charset="0"/>
              </a:rPr>
              <a:t>Strategia energetica nazionale e ruolo di </a:t>
            </a:r>
            <a:r>
              <a:rPr lang="it-IT" sz="1200" dirty="0" err="1" smtClean="0">
                <a:solidFill>
                  <a:srgbClr val="0070C0"/>
                </a:solidFill>
                <a:latin typeface="Verdana" pitchFamily="34" charset="0"/>
              </a:rPr>
              <a:t>Enel…</a:t>
            </a:r>
            <a:endParaRPr lang="it-IT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74625" marR="0" lvl="0" indent="-87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79857-5862-4F13-A91E-1F3BDE54279A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200025"/>
            <a:ext cx="4560887" cy="3419475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3"/>
          </p:nvPr>
        </p:nvSpPr>
        <p:spPr>
          <a:xfrm>
            <a:off x="660946" y="4016896"/>
            <a:ext cx="5112567" cy="5465520"/>
          </a:xfrm>
        </p:spPr>
        <p:txBody>
          <a:bodyPr>
            <a:normAutofit lnSpcReduction="10000"/>
          </a:bodyPr>
          <a:lstStyle/>
          <a:p>
            <a:pPr marL="533400" indent="-247650" algn="just">
              <a:spcBef>
                <a:spcPts val="600"/>
              </a:spcBef>
              <a:spcAft>
                <a:spcPts val="600"/>
              </a:spcAft>
              <a:tabLst>
                <a:tab pos="723900" algn="l"/>
                <a:tab pos="809625" algn="l"/>
              </a:tabLst>
            </a:pPr>
            <a:endParaRPr lang="it-IT" kern="1600" dirty="0" smtClean="0">
              <a:latin typeface="Verdana" pitchFamily="34" charset="0"/>
              <a:ea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dirty="0" smtClean="0"/>
          </a:p>
        </p:txBody>
      </p:sp>
      <p:sp>
        <p:nvSpPr>
          <p:cNvPr id="37892" name="Segnaposto numero diapositiva 3"/>
          <p:cNvSpPr txBox="1">
            <a:spLocks noGrp="1"/>
          </p:cNvSpPr>
          <p:nvPr/>
        </p:nvSpPr>
        <p:spPr bwMode="auto">
          <a:xfrm>
            <a:off x="3849703" y="9411378"/>
            <a:ext cx="2944798" cy="4946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854" tIns="46927" rIns="93854" bIns="46927" anchor="b"/>
          <a:lstStyle/>
          <a:p>
            <a:pPr algn="r"/>
            <a:fld id="{AAD3132D-1475-49F7-80BA-11F4837DDD2C}" type="slidenum">
              <a:rPr lang="it-IT" sz="1300"/>
              <a:pPr algn="r"/>
              <a:t>6</a:t>
            </a:fld>
            <a:endParaRPr lang="it-IT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468C8-F370-4430-8C63-FA93D755984E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6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298450"/>
            <a:ext cx="4732337" cy="3549650"/>
          </a:xfrm>
          <a:ln/>
        </p:spPr>
      </p:sp>
      <p:sp>
        <p:nvSpPr>
          <p:cNvPr id="6" name="Rectangle 3"/>
          <p:cNvSpPr>
            <a:spLocks noGrp="1"/>
          </p:cNvSpPr>
          <p:nvPr>
            <p:ph type="body" idx="3"/>
          </p:nvPr>
        </p:nvSpPr>
        <p:spPr>
          <a:xfrm>
            <a:off x="795363" y="4240105"/>
            <a:ext cx="5440363" cy="5192712"/>
          </a:xfrm>
        </p:spPr>
        <p:txBody>
          <a:bodyPr lIns="91635" tIns="45818" rIns="91635" bIns="45818">
            <a:normAutofit/>
          </a:bodyPr>
          <a:lstStyle/>
          <a:p>
            <a:pPr marL="180975" indent="-180975" algn="just">
              <a:spcAft>
                <a:spcPct val="30000"/>
              </a:spcAft>
              <a:buSzPct val="130000"/>
              <a:buFont typeface="Wingdings" pitchFamily="2" charset="2"/>
              <a:buChar char="§"/>
            </a:pPr>
            <a:endParaRPr lang="it-IT" sz="1400" dirty="0" smtClean="0">
              <a:latin typeface="Verdana" pitchFamily="34" charset="0"/>
            </a:endParaRPr>
          </a:p>
          <a:p>
            <a:pPr marL="180975" indent="-180975" algn="just">
              <a:spcAft>
                <a:spcPct val="30000"/>
              </a:spcAft>
              <a:buSzPct val="130000"/>
            </a:pPr>
            <a:endParaRPr lang="it-IT" sz="1400" dirty="0" smtClean="0">
              <a:latin typeface="Verdana" pitchFamily="34" charset="0"/>
            </a:endParaRPr>
          </a:p>
          <a:p>
            <a:pPr marL="180975" indent="-180975" algn="just">
              <a:spcAft>
                <a:spcPct val="30000"/>
              </a:spcAft>
              <a:buSzPct val="130000"/>
              <a:buFont typeface="Wingdings" pitchFamily="2" charset="2"/>
              <a:buChar char="§"/>
            </a:pPr>
            <a:endParaRPr lang="it-IT" sz="1400" dirty="0" smtClean="0">
              <a:latin typeface="Verdana" pitchFamily="34" charset="0"/>
            </a:endParaRPr>
          </a:p>
          <a:p>
            <a:pPr marL="180975" indent="-180975" algn="just">
              <a:spcAft>
                <a:spcPct val="30000"/>
              </a:spcAft>
              <a:buSzPct val="130000"/>
            </a:pPr>
            <a:endParaRPr lang="it-IT" sz="1400" dirty="0">
              <a:latin typeface="Verdana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020986" y="4088904"/>
            <a:ext cx="5040560" cy="5616624"/>
          </a:xfrm>
          <a:prstGeom prst="rect">
            <a:avLst/>
          </a:prstGeom>
        </p:spPr>
        <p:txBody>
          <a:bodyPr vert="horz" lIns="91635" tIns="45818" rIns="91635" bIns="45818" rtlCol="0">
            <a:normAutofit fontScale="92500" lnSpcReduction="20000"/>
          </a:bodyPr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Enel è in prima linea nella sperimentazione su scala industriale delle principali tecniche di cattura e stoccaggio geologico della CO2 (CCS), che consentono di catturare l’anidride carbonica prodotta e immagazzinarla nel sottosuolo. 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Italia è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già operativo presso la centrale Enel Federico II di Brindisi un impianto pilota per la cattura post combustione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della CO2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[inaugurazione ufficiale l’1 marzo]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 tale progetto seguirà la realizzazione di un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impianto su scala industriale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presso la nuova centrale riconvertita a carbone pulito di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Porto </a:t>
            </a: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Tolle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in grado di catturare e immagazzinare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 milione di tonnellate di CO2 all’anno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in un acquifero salino profondo dell’Adriatico. 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 progetto, tra i più maturi e solidi nel settore della CCS in ambito internazionale, sarà completato nel 2015 e richiede un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investimento complessivo di oltre 1 </a:t>
            </a: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Mld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di Euro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[50%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opex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 50%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capex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]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 progetto di Porto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Tolle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si è aggiudicato un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finanziamento europeo per complessivi 100 </a:t>
            </a: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mln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di Euro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nell’ambito dell’</a:t>
            </a:r>
            <a:r>
              <a:rPr kumimoji="0" lang="it-IT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European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Energy </a:t>
            </a:r>
            <a:r>
              <a:rPr kumimoji="0" lang="it-IT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Programme</a:t>
            </a:r>
            <a:r>
              <a:rPr kumimoji="0" lang="it-IT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</a:t>
            </a:r>
            <a:r>
              <a:rPr kumimoji="0" lang="it-IT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Recovery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[2 progetti del Gruppo Enel sono stati selezionati su 6]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Nei giorni scorsi il Governo italiano ha inoltre scelto</a:t>
            </a:r>
            <a:r>
              <a:rPr kumimoji="0" lang="it-IT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il progetto </a:t>
            </a:r>
            <a:r>
              <a:rPr lang="it-IT" sz="1400" b="1" dirty="0" smtClean="0">
                <a:latin typeface="Verdana" pitchFamily="34" charset="0"/>
              </a:rPr>
              <a:t>CCS di Porto </a:t>
            </a:r>
            <a:r>
              <a:rPr lang="it-IT" sz="1400" b="1" dirty="0" err="1" smtClean="0">
                <a:latin typeface="Verdana" pitchFamily="34" charset="0"/>
              </a:rPr>
              <a:t>Tolle</a:t>
            </a:r>
            <a:r>
              <a:rPr lang="it-IT" sz="1400" b="1" dirty="0" smtClean="0">
                <a:latin typeface="Verdana" pitchFamily="34" charset="0"/>
              </a:rPr>
              <a:t> per la candidatura al bando europeo NER 300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[l’ordine di grandezza del finanziamento aggiudicabile è di circa 400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M€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]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endParaRPr lang="it-IT" sz="1400" dirty="0" smtClean="0">
              <a:latin typeface="Verdana" pitchFamily="34" charset="0"/>
            </a:endParaRPr>
          </a:p>
          <a:p>
            <a:pPr marL="180975" lvl="0" indent="-180975" algn="just">
              <a:spcAft>
                <a:spcPct val="30000"/>
              </a:spcAft>
              <a:buSzPct val="130000"/>
              <a:buFont typeface="Wingdings" pitchFamily="2" charset="2"/>
              <a:buChar char="§"/>
            </a:pPr>
            <a:r>
              <a:rPr lang="it-IT" sz="1400" dirty="0" smtClean="0">
                <a:solidFill>
                  <a:srgbClr val="0070C0"/>
                </a:solidFill>
                <a:latin typeface="Verdana" pitchFamily="34" charset="0"/>
              </a:rPr>
              <a:t>Progetti Enel per infrastrutture import </a:t>
            </a:r>
            <a:r>
              <a:rPr lang="it-IT" sz="1400" dirty="0" err="1" smtClean="0">
                <a:solidFill>
                  <a:srgbClr val="0070C0"/>
                </a:solidFill>
                <a:latin typeface="Verdana" pitchFamily="34" charset="0"/>
              </a:rPr>
              <a:t>gas…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Pct val="130000"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8101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647075-E381-4680-9EF2-A95F0210A259}" type="slidenum">
              <a:rPr lang="it-IT" sz="1200">
                <a:solidFill>
                  <a:srgbClr val="C0504D"/>
                </a:solidFill>
                <a:latin typeface="Verdana" pitchFamily="34" charset="0"/>
                <a:ea typeface="ヒラギノ角ゴ Pro W3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z="1200">
              <a:solidFill>
                <a:srgbClr val="C0504D"/>
              </a:solidFill>
              <a:latin typeface="Verdana" pitchFamily="34" charset="0"/>
              <a:ea typeface="ヒラギノ角ゴ Pro W3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168275"/>
            <a:ext cx="4824413" cy="361791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979" y="4016896"/>
            <a:ext cx="4896544" cy="5400600"/>
          </a:xfrm>
          <a:noFill/>
          <a:ln/>
        </p:spPr>
        <p:txBody>
          <a:bodyPr>
            <a:normAutofit/>
          </a:bodyPr>
          <a:lstStyle/>
          <a:p>
            <a:pPr marL="180975" indent="-180975" algn="just">
              <a:lnSpc>
                <a:spcPct val="110000"/>
              </a:lnSpc>
              <a:buSzPct val="150000"/>
              <a:buFont typeface="Wingdings" pitchFamily="2" charset="2"/>
              <a:buNone/>
              <a:defRPr/>
            </a:pPr>
            <a:endParaRPr lang="it-IT" sz="1400" dirty="0" smtClean="0">
              <a:latin typeface="Verdana" pitchFamily="34" charset="0"/>
            </a:endParaRPr>
          </a:p>
          <a:p>
            <a:pPr marL="180975" indent="-180975" algn="just">
              <a:spcAft>
                <a:spcPts val="1200"/>
              </a:spcAft>
              <a:buSzPct val="130000"/>
              <a:buFont typeface="Wingdings" pitchFamily="2" charset="2"/>
              <a:buChar char="§"/>
            </a:pPr>
            <a:endParaRPr lang="it-IT" sz="1400" dirty="0" smtClean="0">
              <a:latin typeface="Verdana" pitchFamily="34" charset="0"/>
            </a:endParaRPr>
          </a:p>
          <a:p>
            <a:pPr marL="180975" indent="-180975" algn="just">
              <a:spcAft>
                <a:spcPts val="1200"/>
              </a:spcAft>
              <a:buSzPct val="130000"/>
              <a:buFont typeface="Wingdings" pitchFamily="2" charset="2"/>
              <a:buChar char="§"/>
            </a:pPr>
            <a:endParaRPr lang="it-IT" sz="1400" dirty="0" smtClean="0">
              <a:latin typeface="Verdana" pitchFamily="34" charset="0"/>
            </a:endParaRP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15DF1-A0D2-4101-9F2C-8120D0DFB9BE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5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176213"/>
            <a:ext cx="4954588" cy="3714750"/>
          </a:xfrm>
          <a:ln/>
        </p:spPr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756216" y="4046228"/>
            <a:ext cx="5244939" cy="554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9" tIns="45969" rIns="91939" bIns="45969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300" b="0" i="0" dirty="0" smtClean="0">
              <a:ea typeface="+mn-ea"/>
            </a:endParaRPr>
          </a:p>
          <a:p>
            <a:pPr lvl="0" algn="just" eaLnBrk="0" hangingPunct="0">
              <a:spcBef>
                <a:spcPct val="0"/>
              </a:spcBef>
              <a:buSzPct val="150000"/>
              <a:buFont typeface="Wingdings" pitchFamily="2" charset="2"/>
              <a:buChar char="§"/>
              <a:defRPr/>
            </a:pPr>
            <a:endParaRPr kumimoji="0" lang="it-IT" sz="1300" b="0" i="0" u="none" strike="noStrike" kern="120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08616" y="4198628"/>
            <a:ext cx="5244939" cy="554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9" tIns="45969" rIns="91939" bIns="45969" numCol="1" anchor="t" anchorCtr="0" compatLnSpc="1">
            <a:prstTxWarp prst="textNoShape">
              <a:avLst/>
            </a:prstTxWarp>
          </a:bodyPr>
          <a:lstStyle/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  <a:defRPr/>
            </a:pPr>
            <a:r>
              <a:rPr lang="it-IT" sz="1300" dirty="0" smtClean="0">
                <a:latin typeface="Verdana" pitchFamily="34" charset="0"/>
              </a:rPr>
              <a:t>L’attuale forte dipendenza dell’Italia dal gas rende necessario il potenziamento delle infrastrutture di import di tale fonte nel </a:t>
            </a:r>
            <a:r>
              <a:rPr lang="it-IT" sz="1300" dirty="0" err="1" smtClean="0">
                <a:latin typeface="Verdana" pitchFamily="34" charset="0"/>
              </a:rPr>
              <a:t>medio-lungo</a:t>
            </a:r>
            <a:r>
              <a:rPr lang="it-IT" sz="1300" dirty="0" smtClean="0">
                <a:latin typeface="Verdana" pitchFamily="34" charset="0"/>
              </a:rPr>
              <a:t> periodo.</a:t>
            </a:r>
          </a:p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  <a:defRPr/>
            </a:pPr>
            <a:endParaRPr lang="it-IT" sz="1300" dirty="0" smtClean="0">
              <a:latin typeface="Verdana" pitchFamily="34" charset="0"/>
            </a:endParaRPr>
          </a:p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  <a:defRPr/>
            </a:pPr>
            <a:r>
              <a:rPr kumimoji="0" lang="it-IT" sz="1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Enel partecipa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, con una 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quota del 15,6%, alla costruzione del gasdotto GALSI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, che collegherà l’Algeria e Italia</a:t>
            </a:r>
            <a:r>
              <a:rPr kumimoji="0" lang="it-IT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attraverso la Sardegna.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 questo progetto, si aggiunge la realizzazione di un </a:t>
            </a:r>
            <a:r>
              <a:rPr kumimoji="0" lang="it-IT" sz="1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nuovo </a:t>
            </a:r>
            <a:r>
              <a:rPr kumimoji="0" lang="it-IT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rigassificatore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 Porto Empedocle</a:t>
            </a:r>
            <a:r>
              <a:rPr kumimoji="0" lang="it-IT" sz="1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,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it-IT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che consentirà di aumentare le rotte di approvvigionamento e la flessibilità delle importazioni. Un progetto che comporterà inoltre </a:t>
            </a: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investimenti</a:t>
            </a:r>
            <a:r>
              <a:rPr kumimoji="0" lang="it-IT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per circa 850 </a:t>
            </a:r>
            <a:r>
              <a:rPr kumimoji="0" lang="it-IT" sz="13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mln</a:t>
            </a:r>
            <a:r>
              <a:rPr kumimoji="0" lang="it-IT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it-IT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di Euro, con un cantiere di 5 anni e significative ricadute occupazionali.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lang="it-IT" sz="13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lang="it-IT" sz="13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lang="it-IT" sz="13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§"/>
              <a:tabLst/>
              <a:defRPr/>
            </a:pPr>
            <a:endParaRPr lang="it-IT" sz="13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Wingdings" pitchFamily="2" charset="2"/>
              <a:buChar char="§"/>
              <a:defRPr/>
            </a:pPr>
            <a:r>
              <a:rPr lang="it-IT" sz="1300" dirty="0" smtClean="0">
                <a:solidFill>
                  <a:srgbClr val="0070C0"/>
                </a:solidFill>
                <a:latin typeface="Verdana" pitchFamily="34" charset="0"/>
              </a:rPr>
              <a:t>Fonti </a:t>
            </a:r>
            <a:r>
              <a:rPr lang="it-IT" sz="1300" dirty="0" err="1" smtClean="0">
                <a:solidFill>
                  <a:srgbClr val="0070C0"/>
                </a:solidFill>
                <a:latin typeface="Verdana" pitchFamily="34" charset="0"/>
              </a:rPr>
              <a:t>Rinnovabili…</a:t>
            </a:r>
            <a:endParaRPr lang="it-IT" sz="13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tabLst/>
              <a:defRPr/>
            </a:pPr>
            <a:endParaRPr kumimoji="0" lang="it-IT" sz="1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lvl="0" algn="just" eaLnBrk="0" hangingPunct="0">
              <a:spcBef>
                <a:spcPct val="0"/>
              </a:spcBef>
              <a:buSzPct val="150000"/>
              <a:defRPr/>
            </a:pPr>
            <a:endParaRPr kumimoji="0" lang="it-IT" sz="1300" b="0" i="0" u="none" strike="noStrike" kern="1200" cap="none" spc="0" normalizeH="0" baseline="0" noProof="0" dirty="0" smtClean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596" y="2130556"/>
            <a:ext cx="7772808" cy="147040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192" y="3886589"/>
            <a:ext cx="6401616" cy="1751661"/>
          </a:xfrm>
        </p:spPr>
        <p:txBody>
          <a:bodyPr/>
          <a:lstStyle>
            <a:lvl1pPr marL="0" indent="0" algn="ctr">
              <a:buNone/>
              <a:defRPr/>
            </a:lvl1pPr>
            <a:lvl2pPr marL="403250" indent="0" algn="ctr">
              <a:buNone/>
              <a:defRPr/>
            </a:lvl2pPr>
            <a:lvl3pPr marL="806501" indent="0" algn="ctr">
              <a:buNone/>
              <a:defRPr/>
            </a:lvl3pPr>
            <a:lvl4pPr marL="1209751" indent="0" algn="ctr">
              <a:buNone/>
              <a:defRPr/>
            </a:lvl4pPr>
            <a:lvl5pPr marL="1613002" indent="0" algn="ctr">
              <a:buNone/>
              <a:defRPr/>
            </a:lvl5pPr>
            <a:lvl6pPr marL="2016252" indent="0" algn="ctr">
              <a:buNone/>
              <a:defRPr/>
            </a:lvl6pPr>
            <a:lvl7pPr marL="2419502" indent="0" algn="ctr">
              <a:buNone/>
              <a:defRPr/>
            </a:lvl7pPr>
            <a:lvl8pPr marL="2822753" indent="0" algn="ctr">
              <a:buNone/>
              <a:defRPr/>
            </a:lvl8pPr>
            <a:lvl9pPr marL="322600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C042-0A51-4A0A-8D4D-0A1FA472EB0B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119C-0BF9-4895-9E3F-52E7753CD92C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88623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F50B-6995-4451-8A6F-EDC6E29DD678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68438"/>
            <a:ext cx="3259015" cy="433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1292" y="1468438"/>
            <a:ext cx="3260481" cy="433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B32C-E72A-4F51-8AB2-002DA76AB45C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882" y="0"/>
            <a:ext cx="1942522" cy="5805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596" y="0"/>
            <a:ext cx="5699697" cy="5805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9F1A-0A05-4E42-913E-F45640B2F834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596" y="0"/>
            <a:ext cx="7772808" cy="58058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FA31-A00B-48D2-BE3F-276626CE4D3D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596" y="0"/>
            <a:ext cx="7772808" cy="97929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371192" y="1468947"/>
            <a:ext cx="6660075" cy="4336891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0194-6618-4067-B8C8-1F9D7C01FA91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955" y="1953313"/>
            <a:ext cx="6654481" cy="134807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73911" y="3563257"/>
            <a:ext cx="5480572" cy="1605935"/>
          </a:xfrm>
        </p:spPr>
        <p:txBody>
          <a:bodyPr/>
          <a:lstStyle>
            <a:lvl1pPr marL="0" indent="0" algn="ctr">
              <a:buNone/>
              <a:defRPr/>
            </a:lvl1pPr>
            <a:lvl2pPr marL="355137" indent="0" algn="ctr">
              <a:buNone/>
              <a:defRPr/>
            </a:lvl2pPr>
            <a:lvl3pPr marL="710273" indent="0" algn="ctr">
              <a:buNone/>
              <a:defRPr/>
            </a:lvl3pPr>
            <a:lvl4pPr marL="1065408" indent="0" algn="ctr">
              <a:buNone/>
              <a:defRPr/>
            </a:lvl4pPr>
            <a:lvl5pPr marL="1420546" indent="0" algn="ctr">
              <a:buNone/>
              <a:defRPr/>
            </a:lvl5pPr>
            <a:lvl6pPr marL="1775680" indent="0" algn="ctr">
              <a:buNone/>
              <a:defRPr/>
            </a:lvl6pPr>
            <a:lvl7pPr marL="2130817" indent="0" algn="ctr">
              <a:buNone/>
              <a:defRPr/>
            </a:lvl7pPr>
            <a:lvl8pPr marL="2485954" indent="0" algn="ctr">
              <a:buNone/>
              <a:defRPr/>
            </a:lvl8pPr>
            <a:lvl9pPr marL="284109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8400" y="4040227"/>
            <a:ext cx="6654481" cy="1249209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8400" y="2665429"/>
            <a:ext cx="6654481" cy="1374796"/>
          </a:xfrm>
        </p:spPr>
        <p:txBody>
          <a:bodyPr anchor="b"/>
          <a:lstStyle>
            <a:lvl1pPr marL="0" indent="0">
              <a:buNone/>
              <a:defRPr sz="1500"/>
            </a:lvl1pPr>
            <a:lvl2pPr marL="355137" indent="0">
              <a:buNone/>
              <a:defRPr sz="1400"/>
            </a:lvl2pPr>
            <a:lvl3pPr marL="710273" indent="0">
              <a:buNone/>
              <a:defRPr sz="1200"/>
            </a:lvl3pPr>
            <a:lvl4pPr marL="1065408" indent="0">
              <a:buNone/>
              <a:defRPr sz="1100"/>
            </a:lvl4pPr>
            <a:lvl5pPr marL="1420546" indent="0">
              <a:buNone/>
              <a:defRPr sz="1100"/>
            </a:lvl5pPr>
            <a:lvl6pPr marL="1775680" indent="0">
              <a:buNone/>
              <a:defRPr sz="1100"/>
            </a:lvl6pPr>
            <a:lvl7pPr marL="2130817" indent="0">
              <a:buNone/>
              <a:defRPr sz="1100"/>
            </a:lvl7pPr>
            <a:lvl8pPr marL="2485954" indent="0">
              <a:buNone/>
              <a:defRPr sz="1100"/>
            </a:lvl8pPr>
            <a:lvl9pPr marL="2841090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6955" y="4052250"/>
            <a:ext cx="3271341" cy="223521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70100" y="4052250"/>
            <a:ext cx="3271340" cy="223521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1304" y="251179"/>
            <a:ext cx="7045784" cy="104880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1305" y="1406863"/>
            <a:ext cx="3458840" cy="58652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137" indent="0">
              <a:buNone/>
              <a:defRPr sz="1500" b="1"/>
            </a:lvl2pPr>
            <a:lvl3pPr marL="710273" indent="0">
              <a:buNone/>
              <a:defRPr sz="1400" b="1"/>
            </a:lvl3pPr>
            <a:lvl4pPr marL="1065408" indent="0">
              <a:buNone/>
              <a:defRPr sz="1200" b="1"/>
            </a:lvl4pPr>
            <a:lvl5pPr marL="1420546" indent="0">
              <a:buNone/>
              <a:defRPr sz="1200" b="1"/>
            </a:lvl5pPr>
            <a:lvl6pPr marL="1775680" indent="0">
              <a:buNone/>
              <a:defRPr sz="1200" b="1"/>
            </a:lvl6pPr>
            <a:lvl7pPr marL="2130817" indent="0">
              <a:buNone/>
              <a:defRPr sz="1200" b="1"/>
            </a:lvl7pPr>
            <a:lvl8pPr marL="2485954" indent="0">
              <a:buNone/>
              <a:defRPr sz="1200" b="1"/>
            </a:lvl8pPr>
            <a:lvl9pPr marL="284109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1305" y="1993392"/>
            <a:ext cx="3458840" cy="3623375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977085" y="1406863"/>
            <a:ext cx="3460005" cy="58652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137" indent="0">
              <a:buNone/>
              <a:defRPr sz="1500" b="1"/>
            </a:lvl2pPr>
            <a:lvl3pPr marL="710273" indent="0">
              <a:buNone/>
              <a:defRPr sz="1400" b="1"/>
            </a:lvl3pPr>
            <a:lvl4pPr marL="1065408" indent="0">
              <a:buNone/>
              <a:defRPr sz="1200" b="1"/>
            </a:lvl4pPr>
            <a:lvl5pPr marL="1420546" indent="0">
              <a:buNone/>
              <a:defRPr sz="1200" b="1"/>
            </a:lvl5pPr>
            <a:lvl6pPr marL="1775680" indent="0">
              <a:buNone/>
              <a:defRPr sz="1200" b="1"/>
            </a:lvl6pPr>
            <a:lvl7pPr marL="2130817" indent="0">
              <a:buNone/>
              <a:defRPr sz="1200" b="1"/>
            </a:lvl7pPr>
            <a:lvl8pPr marL="2485954" indent="0">
              <a:buNone/>
              <a:defRPr sz="1200" b="1"/>
            </a:lvl8pPr>
            <a:lvl9pPr marL="284109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977085" y="1993392"/>
            <a:ext cx="3460005" cy="3623375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C544-F420-4A32-900A-F58A429A75B7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1303" y="249844"/>
            <a:ext cx="2576078" cy="106617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0551" y="249844"/>
            <a:ext cx="4376539" cy="53669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1303" y="1316017"/>
            <a:ext cx="2576078" cy="4300753"/>
          </a:xfrm>
        </p:spPr>
        <p:txBody>
          <a:bodyPr/>
          <a:lstStyle>
            <a:lvl1pPr marL="0" indent="0">
              <a:buNone/>
              <a:defRPr sz="1100"/>
            </a:lvl1pPr>
            <a:lvl2pPr marL="355137" indent="0">
              <a:buNone/>
              <a:defRPr sz="1000"/>
            </a:lvl2pPr>
            <a:lvl3pPr marL="710273" indent="0">
              <a:buNone/>
              <a:defRPr sz="800"/>
            </a:lvl3pPr>
            <a:lvl4pPr marL="1065408" indent="0">
              <a:buNone/>
              <a:defRPr sz="700"/>
            </a:lvl4pPr>
            <a:lvl5pPr marL="1420546" indent="0">
              <a:buNone/>
              <a:defRPr sz="700"/>
            </a:lvl5pPr>
            <a:lvl6pPr marL="1775680" indent="0">
              <a:buNone/>
              <a:defRPr sz="700"/>
            </a:lvl6pPr>
            <a:lvl7pPr marL="2130817" indent="0">
              <a:buNone/>
              <a:defRPr sz="700"/>
            </a:lvl7pPr>
            <a:lvl8pPr marL="2485954" indent="0">
              <a:buNone/>
              <a:defRPr sz="700"/>
            </a:lvl8pPr>
            <a:lvl9pPr marL="2841090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935" y="4400955"/>
            <a:ext cx="4696802" cy="51972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34935" y="561145"/>
            <a:ext cx="4696802" cy="3773013"/>
          </a:xfrm>
        </p:spPr>
        <p:txBody>
          <a:bodyPr/>
          <a:lstStyle>
            <a:lvl1pPr marL="0" indent="0">
              <a:buNone/>
              <a:defRPr sz="2500"/>
            </a:lvl1pPr>
            <a:lvl2pPr marL="355137" indent="0">
              <a:buNone/>
              <a:defRPr sz="2200"/>
            </a:lvl2pPr>
            <a:lvl3pPr marL="710273" indent="0">
              <a:buNone/>
              <a:defRPr sz="1900"/>
            </a:lvl3pPr>
            <a:lvl4pPr marL="1065408" indent="0">
              <a:buNone/>
              <a:defRPr sz="1500"/>
            </a:lvl4pPr>
            <a:lvl5pPr marL="1420546" indent="0">
              <a:buNone/>
              <a:defRPr sz="1500"/>
            </a:lvl5pPr>
            <a:lvl6pPr marL="1775680" indent="0">
              <a:buNone/>
              <a:defRPr sz="1500"/>
            </a:lvl6pPr>
            <a:lvl7pPr marL="2130817" indent="0">
              <a:buNone/>
              <a:defRPr sz="1500"/>
            </a:lvl7pPr>
            <a:lvl8pPr marL="2485954" indent="0">
              <a:buNone/>
              <a:defRPr sz="1500"/>
            </a:lvl8pPr>
            <a:lvl9pPr marL="284109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34935" y="4920681"/>
            <a:ext cx="4696802" cy="737502"/>
          </a:xfrm>
        </p:spPr>
        <p:txBody>
          <a:bodyPr/>
          <a:lstStyle>
            <a:lvl1pPr marL="0" indent="0">
              <a:buNone/>
              <a:defRPr sz="1100"/>
            </a:lvl1pPr>
            <a:lvl2pPr marL="355137" indent="0">
              <a:buNone/>
              <a:defRPr sz="1000"/>
            </a:lvl2pPr>
            <a:lvl3pPr marL="710273" indent="0">
              <a:buNone/>
              <a:defRPr sz="800"/>
            </a:lvl3pPr>
            <a:lvl4pPr marL="1065408" indent="0">
              <a:buNone/>
              <a:defRPr sz="700"/>
            </a:lvl4pPr>
            <a:lvl5pPr marL="1420546" indent="0">
              <a:buNone/>
              <a:defRPr sz="700"/>
            </a:lvl5pPr>
            <a:lvl6pPr marL="1775680" indent="0">
              <a:buNone/>
              <a:defRPr sz="700"/>
            </a:lvl6pPr>
            <a:lvl7pPr marL="2130817" indent="0">
              <a:buNone/>
              <a:defRPr sz="700"/>
            </a:lvl7pPr>
            <a:lvl8pPr marL="2485954" indent="0">
              <a:buNone/>
              <a:defRPr sz="700"/>
            </a:lvl8pPr>
            <a:lvl9pPr marL="2841090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578398" y="1955981"/>
            <a:ext cx="1663038" cy="433148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6956" y="1955981"/>
            <a:ext cx="4879644" cy="433148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6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7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614E2-34BD-4386-81CB-2D8F05CFD84C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1468438"/>
            <a:ext cx="3252788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76788" y="1468438"/>
            <a:ext cx="3254375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25" y="4406841"/>
            <a:ext cx="7772808" cy="136256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25" y="2907292"/>
            <a:ext cx="7772808" cy="1499549"/>
          </a:xfrm>
        </p:spPr>
        <p:txBody>
          <a:bodyPr anchor="b"/>
          <a:lstStyle>
            <a:lvl1pPr marL="0" indent="0">
              <a:buNone/>
              <a:defRPr sz="1800"/>
            </a:lvl1pPr>
            <a:lvl2pPr marL="403250" indent="0">
              <a:buNone/>
              <a:defRPr sz="1600"/>
            </a:lvl2pPr>
            <a:lvl3pPr marL="806501" indent="0">
              <a:buNone/>
              <a:defRPr sz="1400"/>
            </a:lvl3pPr>
            <a:lvl4pPr marL="1209751" indent="0">
              <a:buNone/>
              <a:defRPr sz="1200"/>
            </a:lvl4pPr>
            <a:lvl5pPr marL="1613002" indent="0">
              <a:buNone/>
              <a:defRPr sz="1200"/>
            </a:lvl5pPr>
            <a:lvl6pPr marL="2016252" indent="0">
              <a:buNone/>
              <a:defRPr sz="1200"/>
            </a:lvl6pPr>
            <a:lvl7pPr marL="2419502" indent="0">
              <a:buNone/>
              <a:defRPr sz="1200"/>
            </a:lvl7pPr>
            <a:lvl8pPr marL="2822753" indent="0">
              <a:buNone/>
              <a:defRPr sz="1200"/>
            </a:lvl8pPr>
            <a:lvl9pPr marL="3226003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A8D0-8A97-4C4B-827D-8C1C30C6E9AC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8054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805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0"/>
            <a:ext cx="7772400" cy="58054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371600" y="1468438"/>
            <a:ext cx="6659563" cy="433705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371600" y="1468438"/>
            <a:ext cx="3252788" cy="2092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76788" y="1468438"/>
            <a:ext cx="3254375" cy="2092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371600" y="3713163"/>
            <a:ext cx="3252788" cy="2092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76788" y="3713163"/>
            <a:ext cx="3254375" cy="2092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71600" y="1468438"/>
            <a:ext cx="3252788" cy="4337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776788" y="1468438"/>
            <a:ext cx="3254375" cy="433705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192" y="1468947"/>
            <a:ext cx="3264743" cy="433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6524" y="1468947"/>
            <a:ext cx="3264743" cy="433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1EE1C-54F0-477E-8AFE-06A2EA4DA061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371600" y="1468438"/>
            <a:ext cx="6659563" cy="433705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71600" y="1468438"/>
            <a:ext cx="3252788" cy="4337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76788" y="1468438"/>
            <a:ext cx="3254375" cy="4337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1468438"/>
            <a:ext cx="3252788" cy="4337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76788" y="1468438"/>
            <a:ext cx="3254375" cy="2092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776788" y="3713163"/>
            <a:ext cx="3254375" cy="2092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5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6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459BF-E4A0-465D-9560-A23A99C840BC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5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6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1E8A8-450A-4FBA-A114-C876FF92551A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5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6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014CC-0EFF-4DD6-8C8B-78A71C74580B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6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7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00A5C-AE44-4C44-B283-026943C97CB4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6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7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5A68F-D048-4ADC-96CD-299CB3B20014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76605" y="209550"/>
            <a:ext cx="8455269" cy="1119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6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7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821BE-1432-4876-B799-8C1ECEDC3256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064" y="273970"/>
            <a:ext cx="8229872" cy="114397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064" y="1534525"/>
            <a:ext cx="4040119" cy="63974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3250" indent="0">
              <a:buNone/>
              <a:defRPr sz="1800" b="1"/>
            </a:lvl2pPr>
            <a:lvl3pPr marL="806501" indent="0">
              <a:buNone/>
              <a:defRPr sz="1600" b="1"/>
            </a:lvl3pPr>
            <a:lvl4pPr marL="1209751" indent="0">
              <a:buNone/>
              <a:defRPr sz="1400" b="1"/>
            </a:lvl4pPr>
            <a:lvl5pPr marL="1613002" indent="0">
              <a:buNone/>
              <a:defRPr sz="1400" b="1"/>
            </a:lvl5pPr>
            <a:lvl6pPr marL="2016252" indent="0">
              <a:buNone/>
              <a:defRPr sz="1400" b="1"/>
            </a:lvl6pPr>
            <a:lvl7pPr marL="2419502" indent="0">
              <a:buNone/>
              <a:defRPr sz="1400" b="1"/>
            </a:lvl7pPr>
            <a:lvl8pPr marL="2822753" indent="0">
              <a:buNone/>
              <a:defRPr sz="1400" b="1"/>
            </a:lvl8pPr>
            <a:lvl9pPr marL="3226003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064" y="2174274"/>
            <a:ext cx="4040119" cy="39521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57" y="1534525"/>
            <a:ext cx="4041479" cy="63974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3250" indent="0">
              <a:buNone/>
              <a:defRPr sz="1800" b="1"/>
            </a:lvl2pPr>
            <a:lvl3pPr marL="806501" indent="0">
              <a:buNone/>
              <a:defRPr sz="1600" b="1"/>
            </a:lvl3pPr>
            <a:lvl4pPr marL="1209751" indent="0">
              <a:buNone/>
              <a:defRPr sz="1400" b="1"/>
            </a:lvl4pPr>
            <a:lvl5pPr marL="1613002" indent="0">
              <a:buNone/>
              <a:defRPr sz="1400" b="1"/>
            </a:lvl5pPr>
            <a:lvl6pPr marL="2016252" indent="0">
              <a:buNone/>
              <a:defRPr sz="1400" b="1"/>
            </a:lvl6pPr>
            <a:lvl7pPr marL="2419502" indent="0">
              <a:buNone/>
              <a:defRPr sz="1400" b="1"/>
            </a:lvl7pPr>
            <a:lvl8pPr marL="2822753" indent="0">
              <a:buNone/>
              <a:defRPr sz="1400" b="1"/>
            </a:lvl8pPr>
            <a:lvl9pPr marL="3226003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57" y="2174274"/>
            <a:ext cx="4041479" cy="39521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88DC-4150-4E0F-B472-CF826E8CB3D7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5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6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7F98A-70F5-492D-ACFA-636D76F9618F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 userDrawn="1"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5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6" name="Picture 7" descr="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B8C67-789D-4CCC-854A-E6DA0EF295CE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596" y="2130556"/>
            <a:ext cx="7772808" cy="147040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192" y="3886589"/>
            <a:ext cx="6401616" cy="1751661"/>
          </a:xfrm>
        </p:spPr>
        <p:txBody>
          <a:bodyPr/>
          <a:lstStyle>
            <a:lvl1pPr marL="0" indent="0" algn="ctr">
              <a:buNone/>
              <a:defRPr/>
            </a:lvl1pPr>
            <a:lvl2pPr marL="403250" indent="0" algn="ctr">
              <a:buNone/>
              <a:defRPr/>
            </a:lvl2pPr>
            <a:lvl3pPr marL="806501" indent="0" algn="ctr">
              <a:buNone/>
              <a:defRPr/>
            </a:lvl3pPr>
            <a:lvl4pPr marL="1209751" indent="0" algn="ctr">
              <a:buNone/>
              <a:defRPr/>
            </a:lvl4pPr>
            <a:lvl5pPr marL="1613002" indent="0" algn="ctr">
              <a:buNone/>
              <a:defRPr/>
            </a:lvl5pPr>
            <a:lvl6pPr marL="2016252" indent="0" algn="ctr">
              <a:buNone/>
              <a:defRPr/>
            </a:lvl6pPr>
            <a:lvl7pPr marL="2419502" indent="0" algn="ctr">
              <a:buNone/>
              <a:defRPr/>
            </a:lvl7pPr>
            <a:lvl8pPr marL="2822753" indent="0" algn="ctr">
              <a:buNone/>
              <a:defRPr/>
            </a:lvl8pPr>
            <a:lvl9pPr marL="322600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C042-0A51-4A0A-8D4D-0A1FA472EB0B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C544-F420-4A32-900A-F58A429A75B7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25" y="4406841"/>
            <a:ext cx="7772808" cy="136256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25" y="2907292"/>
            <a:ext cx="7772808" cy="1499549"/>
          </a:xfrm>
        </p:spPr>
        <p:txBody>
          <a:bodyPr anchor="b"/>
          <a:lstStyle>
            <a:lvl1pPr marL="0" indent="0">
              <a:buNone/>
              <a:defRPr sz="1800"/>
            </a:lvl1pPr>
            <a:lvl2pPr marL="403250" indent="0">
              <a:buNone/>
              <a:defRPr sz="1600"/>
            </a:lvl2pPr>
            <a:lvl3pPr marL="806501" indent="0">
              <a:buNone/>
              <a:defRPr sz="1400"/>
            </a:lvl3pPr>
            <a:lvl4pPr marL="1209751" indent="0">
              <a:buNone/>
              <a:defRPr sz="1200"/>
            </a:lvl4pPr>
            <a:lvl5pPr marL="1613002" indent="0">
              <a:buNone/>
              <a:defRPr sz="1200"/>
            </a:lvl5pPr>
            <a:lvl6pPr marL="2016252" indent="0">
              <a:buNone/>
              <a:defRPr sz="1200"/>
            </a:lvl6pPr>
            <a:lvl7pPr marL="2419502" indent="0">
              <a:buNone/>
              <a:defRPr sz="1200"/>
            </a:lvl7pPr>
            <a:lvl8pPr marL="2822753" indent="0">
              <a:buNone/>
              <a:defRPr sz="1200"/>
            </a:lvl8pPr>
            <a:lvl9pPr marL="3226003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A8D0-8A97-4C4B-827D-8C1C30C6E9AC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192" y="1468947"/>
            <a:ext cx="3264743" cy="433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66524" y="1468947"/>
            <a:ext cx="3264743" cy="433689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1EE1C-54F0-477E-8AFE-06A2EA4DA061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064" y="273970"/>
            <a:ext cx="8229872" cy="114397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064" y="1534525"/>
            <a:ext cx="4040119" cy="63974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3250" indent="0">
              <a:buNone/>
              <a:defRPr sz="1800" b="1"/>
            </a:lvl2pPr>
            <a:lvl3pPr marL="806501" indent="0">
              <a:buNone/>
              <a:defRPr sz="1600" b="1"/>
            </a:lvl3pPr>
            <a:lvl4pPr marL="1209751" indent="0">
              <a:buNone/>
              <a:defRPr sz="1400" b="1"/>
            </a:lvl4pPr>
            <a:lvl5pPr marL="1613002" indent="0">
              <a:buNone/>
              <a:defRPr sz="1400" b="1"/>
            </a:lvl5pPr>
            <a:lvl6pPr marL="2016252" indent="0">
              <a:buNone/>
              <a:defRPr sz="1400" b="1"/>
            </a:lvl6pPr>
            <a:lvl7pPr marL="2419502" indent="0">
              <a:buNone/>
              <a:defRPr sz="1400" b="1"/>
            </a:lvl7pPr>
            <a:lvl8pPr marL="2822753" indent="0">
              <a:buNone/>
              <a:defRPr sz="1400" b="1"/>
            </a:lvl8pPr>
            <a:lvl9pPr marL="3226003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064" y="2174274"/>
            <a:ext cx="4040119" cy="39521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57" y="1534525"/>
            <a:ext cx="4041479" cy="63974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3250" indent="0">
              <a:buNone/>
              <a:defRPr sz="1800" b="1"/>
            </a:lvl2pPr>
            <a:lvl3pPr marL="806501" indent="0">
              <a:buNone/>
              <a:defRPr sz="1600" b="1"/>
            </a:lvl3pPr>
            <a:lvl4pPr marL="1209751" indent="0">
              <a:buNone/>
              <a:defRPr sz="1400" b="1"/>
            </a:lvl4pPr>
            <a:lvl5pPr marL="1613002" indent="0">
              <a:buNone/>
              <a:defRPr sz="1400" b="1"/>
            </a:lvl5pPr>
            <a:lvl6pPr marL="2016252" indent="0">
              <a:buNone/>
              <a:defRPr sz="1400" b="1"/>
            </a:lvl6pPr>
            <a:lvl7pPr marL="2419502" indent="0">
              <a:buNone/>
              <a:defRPr sz="1400" b="1"/>
            </a:lvl7pPr>
            <a:lvl8pPr marL="2822753" indent="0">
              <a:buNone/>
              <a:defRPr sz="1400" b="1"/>
            </a:lvl8pPr>
            <a:lvl9pPr marL="3226003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57" y="2174274"/>
            <a:ext cx="4041479" cy="39521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88DC-4150-4E0F-B472-CF826E8CB3D7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0CDF-4F5B-4B17-B62F-0B8A683E055B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55A2-8F9F-49C8-BAC4-2BE57B5A3D20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064" y="272514"/>
            <a:ext cx="3009004" cy="116291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894" y="272514"/>
            <a:ext cx="5112043" cy="585392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064" y="1435430"/>
            <a:ext cx="3009004" cy="4691011"/>
          </a:xfrm>
        </p:spPr>
        <p:txBody>
          <a:bodyPr/>
          <a:lstStyle>
            <a:lvl1pPr marL="0" indent="0">
              <a:buNone/>
              <a:defRPr sz="1200"/>
            </a:lvl1pPr>
            <a:lvl2pPr marL="403250" indent="0">
              <a:buNone/>
              <a:defRPr sz="1100"/>
            </a:lvl2pPr>
            <a:lvl3pPr marL="806501" indent="0">
              <a:buNone/>
              <a:defRPr sz="900"/>
            </a:lvl3pPr>
            <a:lvl4pPr marL="1209751" indent="0">
              <a:buNone/>
              <a:defRPr sz="800"/>
            </a:lvl4pPr>
            <a:lvl5pPr marL="1613002" indent="0">
              <a:buNone/>
              <a:defRPr sz="800"/>
            </a:lvl5pPr>
            <a:lvl6pPr marL="2016252" indent="0">
              <a:buNone/>
              <a:defRPr sz="800"/>
            </a:lvl6pPr>
            <a:lvl7pPr marL="2419502" indent="0">
              <a:buNone/>
              <a:defRPr sz="800"/>
            </a:lvl7pPr>
            <a:lvl8pPr marL="2822753" indent="0">
              <a:buNone/>
              <a:defRPr sz="800"/>
            </a:lvl8pPr>
            <a:lvl9pPr marL="3226003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D0D6-7E9C-497C-B334-AF9BF8388F48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0CDF-4F5B-4B17-B62F-0B8A683E055B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88" y="4800308"/>
            <a:ext cx="5486128" cy="56688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88" y="612061"/>
            <a:ext cx="5486128" cy="4115383"/>
          </a:xfrm>
        </p:spPr>
        <p:txBody>
          <a:bodyPr/>
          <a:lstStyle>
            <a:lvl1pPr marL="0" indent="0">
              <a:buNone/>
              <a:defRPr sz="2800"/>
            </a:lvl1pPr>
            <a:lvl2pPr marL="403250" indent="0">
              <a:buNone/>
              <a:defRPr sz="2500"/>
            </a:lvl2pPr>
            <a:lvl3pPr marL="806501" indent="0">
              <a:buNone/>
              <a:defRPr sz="2100"/>
            </a:lvl3pPr>
            <a:lvl4pPr marL="1209751" indent="0">
              <a:buNone/>
              <a:defRPr sz="1800"/>
            </a:lvl4pPr>
            <a:lvl5pPr marL="1613002" indent="0">
              <a:buNone/>
              <a:defRPr sz="1800"/>
            </a:lvl5pPr>
            <a:lvl6pPr marL="2016252" indent="0">
              <a:buNone/>
              <a:defRPr sz="1800"/>
            </a:lvl6pPr>
            <a:lvl7pPr marL="2419502" indent="0">
              <a:buNone/>
              <a:defRPr sz="1800"/>
            </a:lvl7pPr>
            <a:lvl8pPr marL="2822753" indent="0">
              <a:buNone/>
              <a:defRPr sz="1800"/>
            </a:lvl8pPr>
            <a:lvl9pPr marL="3226003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88" y="5367194"/>
            <a:ext cx="5486128" cy="804423"/>
          </a:xfrm>
        </p:spPr>
        <p:txBody>
          <a:bodyPr/>
          <a:lstStyle>
            <a:lvl1pPr marL="0" indent="0">
              <a:buNone/>
              <a:defRPr sz="1200"/>
            </a:lvl1pPr>
            <a:lvl2pPr marL="403250" indent="0">
              <a:buNone/>
              <a:defRPr sz="1100"/>
            </a:lvl2pPr>
            <a:lvl3pPr marL="806501" indent="0">
              <a:buNone/>
              <a:defRPr sz="900"/>
            </a:lvl3pPr>
            <a:lvl4pPr marL="1209751" indent="0">
              <a:buNone/>
              <a:defRPr sz="800"/>
            </a:lvl4pPr>
            <a:lvl5pPr marL="1613002" indent="0">
              <a:buNone/>
              <a:defRPr sz="800"/>
            </a:lvl5pPr>
            <a:lvl6pPr marL="2016252" indent="0">
              <a:buNone/>
              <a:defRPr sz="800"/>
            </a:lvl6pPr>
            <a:lvl7pPr marL="2419502" indent="0">
              <a:buNone/>
              <a:defRPr sz="800"/>
            </a:lvl7pPr>
            <a:lvl8pPr marL="2822753" indent="0">
              <a:buNone/>
              <a:defRPr sz="800"/>
            </a:lvl8pPr>
            <a:lvl9pPr marL="3226003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BB77-6C77-4589-A834-A8822A726C59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119C-0BF9-4895-9E3F-52E7753CD92C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882" y="0"/>
            <a:ext cx="1942522" cy="5805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596" y="0"/>
            <a:ext cx="5699697" cy="5805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9F1A-0A05-4E42-913E-F45640B2F834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596" y="0"/>
            <a:ext cx="7772808" cy="58058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FA31-A00B-48D2-BE3F-276626CE4D3D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596" y="0"/>
            <a:ext cx="7772808" cy="97929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371192" y="1468947"/>
            <a:ext cx="6660075" cy="4336891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0194-6618-4067-B8C8-1F9D7C01FA91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FDF4-355B-4DF1-9F28-B2480415EF47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CD8CA-6215-43B2-A21A-98FB8119616D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E9BD3-25CB-4F93-8722-06CBD8871BD5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1468438"/>
            <a:ext cx="3252788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76788" y="1468438"/>
            <a:ext cx="3254375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94B6D-CEF4-4573-8B51-AB0D89F1977D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B6686-E501-466D-BA37-9DC8EF988370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55A2-8F9F-49C8-BAC4-2BE57B5A3D20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14E34-7F03-4547-809B-0758F9884C59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852F4-4D8A-414F-8A34-2AADFD2D9725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AD427-5352-4C32-BC90-C0C3D01BDD81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6407E-E6C7-4228-9C54-21C58DD0ED98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8FDDC-0DCC-4FD1-8397-422E938D6E4F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8054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805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C6FBE-890A-4E8B-988A-0D50F8F69294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596" y="0"/>
            <a:ext cx="7772808" cy="97929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192" y="1468947"/>
            <a:ext cx="3264743" cy="433689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66524" y="1468947"/>
            <a:ext cx="3264743" cy="209849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766524" y="3707342"/>
            <a:ext cx="3264743" cy="209849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691313" y="6523038"/>
            <a:ext cx="1079500" cy="228600"/>
          </a:xfrm>
        </p:spPr>
        <p:txBody>
          <a:bodyPr/>
          <a:lstStyle>
            <a:lvl1pPr>
              <a:defRPr/>
            </a:lvl1pPr>
          </a:lstStyle>
          <a:p>
            <a:fld id="{78443731-4047-4A9B-8190-6D307D678AC7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8"/>
          <p:cNvSpPr txBox="1">
            <a:spLocks noChangeArrowheads="1"/>
          </p:cNvSpPr>
          <p:nvPr userDrawn="1"/>
        </p:nvSpPr>
        <p:spPr bwMode="auto">
          <a:xfrm>
            <a:off x="7645400" y="6257925"/>
            <a:ext cx="288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33" tIns="77925" rIns="82133" bIns="7792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D67ED-CD37-4460-96A4-47E1F3F834A2}" type="slidenum">
              <a:rPr lang="en-GB" sz="700">
                <a:solidFill>
                  <a:srgbClr val="00336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sz="7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101" y="50801"/>
            <a:ext cx="8308731" cy="4794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19099" y="901555"/>
            <a:ext cx="2658462" cy="414000"/>
          </a:xfr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rgbClr val="003366"/>
            </a:outerShdw>
          </a:effectLst>
        </p:spPr>
        <p:txBody>
          <a:bodyPr tIns="37822" rIns="155850" bIns="37822"/>
          <a:lstStyle>
            <a:lvl1pPr marL="0" indent="0" algn="just" defTabSz="75625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100" b="0" kern="1200" dirty="0" smtClean="0">
                <a:solidFill>
                  <a:srgbClr val="00336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698" y="892175"/>
            <a:ext cx="2658462" cy="414000"/>
          </a:xfr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rgbClr val="003366"/>
            </a:outerShdw>
          </a:effectLst>
        </p:spPr>
        <p:txBody>
          <a:bodyPr tIns="37822" rIns="155850" bIns="37822"/>
          <a:lstStyle>
            <a:lvl1pPr marL="0" indent="0" algn="just" defTabSz="75625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100" b="0" kern="1200" smtClean="0">
                <a:solidFill>
                  <a:srgbClr val="00336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62296" y="892175"/>
            <a:ext cx="2658462" cy="414000"/>
          </a:xfr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rgbClr val="003366"/>
            </a:outerShdw>
          </a:effectLst>
        </p:spPr>
        <p:txBody>
          <a:bodyPr tIns="37822" rIns="155850" bIns="37822"/>
          <a:lstStyle>
            <a:lvl1pPr marL="0" indent="0" algn="just" defTabSz="75625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100" b="0" kern="1200" smtClean="0">
                <a:solidFill>
                  <a:srgbClr val="00336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23497" y="546102"/>
            <a:ext cx="8302869" cy="358775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tabLst>
                <a:tab pos="7488122" algn="r"/>
              </a:tabLst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19100" y="1402349"/>
            <a:ext cx="2658462" cy="49222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227282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1pPr>
            <a:lvl2pPr marL="462681" indent="-235399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2pPr>
            <a:lvl3pPr marL="689962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 2" pitchFamily="18" charset="2"/>
              <a:buChar char="¿"/>
              <a:tabLst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3pPr>
            <a:lvl4pPr marL="917244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4pPr>
            <a:lvl5pPr marL="1144526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 2" pitchFamily="18" charset="2"/>
              <a:buChar char="¿"/>
              <a:defRPr lang="en-US" sz="1000" kern="1200" dirty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0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0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3242769" y="1402349"/>
            <a:ext cx="2658462" cy="49222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227282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1pPr>
            <a:lvl2pPr marL="462681" indent="-235399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2pPr>
            <a:lvl3pPr marL="689962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 2" pitchFamily="18" charset="2"/>
              <a:buChar char="¿"/>
              <a:tabLst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3pPr>
            <a:lvl4pPr marL="917244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4pPr>
            <a:lvl5pPr marL="1144526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 2" pitchFamily="18" charset="2"/>
              <a:buChar char="¿"/>
              <a:defRPr lang="en-US" sz="1000" kern="1200" dirty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0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0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6067904" y="1402349"/>
            <a:ext cx="2658462" cy="49222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227282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1pPr>
            <a:lvl2pPr marL="462681" indent="-235399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90000"/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2pPr>
            <a:lvl3pPr marL="689962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 2" pitchFamily="18" charset="2"/>
              <a:buChar char="¿"/>
              <a:tabLst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3pPr>
            <a:lvl4pPr marL="917244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 2" pitchFamily="18" charset="2"/>
              <a:buChar char="¿"/>
              <a:defRPr lang="en-US" sz="1000" kern="1200" dirty="0" smtClean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4pPr>
            <a:lvl5pPr marL="1144526" indent="-227282" algn="just" defTabSz="75625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 2" pitchFamily="18" charset="2"/>
              <a:buChar char="¿"/>
              <a:defRPr lang="en-US" sz="1000" kern="1200" dirty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0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0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E9691-B2A3-463D-8A15-D669C1A2DAEA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F80D8-CE72-4A44-B793-FED7C0F0B451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064" y="272514"/>
            <a:ext cx="3009004" cy="116291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894" y="272514"/>
            <a:ext cx="5112043" cy="585392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064" y="1435430"/>
            <a:ext cx="3009004" cy="4691011"/>
          </a:xfrm>
        </p:spPr>
        <p:txBody>
          <a:bodyPr/>
          <a:lstStyle>
            <a:lvl1pPr marL="0" indent="0">
              <a:buNone/>
              <a:defRPr sz="1200"/>
            </a:lvl1pPr>
            <a:lvl2pPr marL="403250" indent="0">
              <a:buNone/>
              <a:defRPr sz="1100"/>
            </a:lvl2pPr>
            <a:lvl3pPr marL="806501" indent="0">
              <a:buNone/>
              <a:defRPr sz="900"/>
            </a:lvl3pPr>
            <a:lvl4pPr marL="1209751" indent="0">
              <a:buNone/>
              <a:defRPr sz="800"/>
            </a:lvl4pPr>
            <a:lvl5pPr marL="1613002" indent="0">
              <a:buNone/>
              <a:defRPr sz="800"/>
            </a:lvl5pPr>
            <a:lvl6pPr marL="2016252" indent="0">
              <a:buNone/>
              <a:defRPr sz="800"/>
            </a:lvl6pPr>
            <a:lvl7pPr marL="2419502" indent="0">
              <a:buNone/>
              <a:defRPr sz="800"/>
            </a:lvl7pPr>
            <a:lvl8pPr marL="2822753" indent="0">
              <a:buNone/>
              <a:defRPr sz="800"/>
            </a:lvl8pPr>
            <a:lvl9pPr marL="3226003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D0D6-7E9C-497C-B334-AF9BF8388F48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76187-2895-4B40-9FEA-CDF80AD2AD37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1468438"/>
            <a:ext cx="3252788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76788" y="1468438"/>
            <a:ext cx="3254375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DB408-B3BD-470E-940B-282E296A5405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4F8A6-F16A-4FB3-B552-4C34AA9AE8D5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24C92-7958-41BE-A867-4AB9C1A5CA08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B9EB2-6003-4A9F-B4EF-9948A87ED40C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68F75-4B3F-4713-9042-2D3144F71998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51732" tIns="51732" rIns="93115" bIns="51732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C0D86-C38A-432E-A657-7598C4A7C950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87277-4240-4804-B927-4A473EDF1832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8054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805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B41F-6ABC-4577-962B-E40D11973A41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371600" y="1468438"/>
            <a:ext cx="6659563" cy="4337050"/>
          </a:xfrm>
        </p:spPr>
        <p:txBody>
          <a:bodyPr lIns="51732" tIns="51732" rIns="93115" bIns="51732"/>
          <a:lstStyle/>
          <a:p>
            <a:pPr lvl="0"/>
            <a:endParaRPr lang="it-IT" noProof="0" smtClean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5E1C5-348A-41AE-B8B1-C5D2E354A978}" type="slidenum">
              <a:rPr lang="en-US">
                <a:solidFill>
                  <a:srgbClr val="133B9C"/>
                </a:solidFill>
              </a:rPr>
              <a:pPr/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88" y="4800308"/>
            <a:ext cx="5486128" cy="56688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88" y="612061"/>
            <a:ext cx="5486128" cy="4115383"/>
          </a:xfrm>
        </p:spPr>
        <p:txBody>
          <a:bodyPr/>
          <a:lstStyle>
            <a:lvl1pPr marL="0" indent="0">
              <a:buNone/>
              <a:defRPr sz="2800"/>
            </a:lvl1pPr>
            <a:lvl2pPr marL="403250" indent="0">
              <a:buNone/>
              <a:defRPr sz="2500"/>
            </a:lvl2pPr>
            <a:lvl3pPr marL="806501" indent="0">
              <a:buNone/>
              <a:defRPr sz="2100"/>
            </a:lvl3pPr>
            <a:lvl4pPr marL="1209751" indent="0">
              <a:buNone/>
              <a:defRPr sz="1800"/>
            </a:lvl4pPr>
            <a:lvl5pPr marL="1613002" indent="0">
              <a:buNone/>
              <a:defRPr sz="1800"/>
            </a:lvl5pPr>
            <a:lvl6pPr marL="2016252" indent="0">
              <a:buNone/>
              <a:defRPr sz="1800"/>
            </a:lvl6pPr>
            <a:lvl7pPr marL="2419502" indent="0">
              <a:buNone/>
              <a:defRPr sz="1800"/>
            </a:lvl7pPr>
            <a:lvl8pPr marL="2822753" indent="0">
              <a:buNone/>
              <a:defRPr sz="1800"/>
            </a:lvl8pPr>
            <a:lvl9pPr marL="3226003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88" y="5367194"/>
            <a:ext cx="5486128" cy="804423"/>
          </a:xfrm>
        </p:spPr>
        <p:txBody>
          <a:bodyPr/>
          <a:lstStyle>
            <a:lvl1pPr marL="0" indent="0">
              <a:buNone/>
              <a:defRPr sz="1200"/>
            </a:lvl1pPr>
            <a:lvl2pPr marL="403250" indent="0">
              <a:buNone/>
              <a:defRPr sz="1100"/>
            </a:lvl2pPr>
            <a:lvl3pPr marL="806501" indent="0">
              <a:buNone/>
              <a:defRPr sz="900"/>
            </a:lvl3pPr>
            <a:lvl4pPr marL="1209751" indent="0">
              <a:buNone/>
              <a:defRPr sz="800"/>
            </a:lvl4pPr>
            <a:lvl5pPr marL="1613002" indent="0">
              <a:buNone/>
              <a:defRPr sz="800"/>
            </a:lvl5pPr>
            <a:lvl6pPr marL="2016252" indent="0">
              <a:buNone/>
              <a:defRPr sz="800"/>
            </a:lvl6pPr>
            <a:lvl7pPr marL="2419502" indent="0">
              <a:buNone/>
              <a:defRPr sz="800"/>
            </a:lvl7pPr>
            <a:lvl8pPr marL="2822753" indent="0">
              <a:buNone/>
              <a:defRPr sz="800"/>
            </a:lvl8pPr>
            <a:lvl9pPr marL="3226003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BB77-6C77-4589-A834-A8822A726C59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D69A-DCF3-4F52-9748-F525B3785E31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0E52-8B9D-451B-8278-BEC8F73F0510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059D-8344-4F99-BFA7-22FD79EC2802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68438"/>
            <a:ext cx="3259015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1292" y="1468438"/>
            <a:ext cx="3260481" cy="433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B597A-BDE6-4EEC-B2BA-FEBEABF931EA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2AEF-6E46-4FE4-8D25-FA0AE5319784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D59C-698D-4642-9D24-86E4B2E13DC1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E337-C767-47B6-A5B9-01662462D532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36D7-5F12-4FB9-BBB8-133890174792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8511-8A1A-495B-8794-F75B6CCB693C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E6AD1-AEA3-43C7-86D9-E70BA981A7A8}" type="slidenum">
              <a:rPr lang="en-US">
                <a:solidFill>
                  <a:srgbClr val="133B9C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192" y="1468947"/>
            <a:ext cx="6660075" cy="4336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651" tIns="50651" rIns="91167" bIns="50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3162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57845" y="6464532"/>
            <a:ext cx="1080086" cy="228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167" tIns="45585" rIns="91167" bIns="4558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000" b="0" i="0">
                <a:ea typeface="ヒラギノ角ゴ Pro W3"/>
                <a:cs typeface="+mn-cs"/>
                <a:sym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5BE1353-9BA1-4285-9316-4A054BCD3B1D}" type="slidenum">
              <a:rPr lang="en-US">
                <a:solidFill>
                  <a:srgbClr val="133B9C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2316292" name="Rectangle 4"/>
          <p:cNvSpPr>
            <a:spLocks/>
          </p:cNvSpPr>
          <p:nvPr/>
        </p:nvSpPr>
        <p:spPr bwMode="auto">
          <a:xfrm>
            <a:off x="152355" y="153016"/>
            <a:ext cx="1218837" cy="1218293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 lIns="80650" tIns="40325" rIns="80650" bIns="40325"/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SzPct val="100000"/>
              <a:buFont typeface="Lucida Grande"/>
              <a:buNone/>
              <a:defRPr/>
            </a:pPr>
            <a:endParaRPr lang="it-IT" sz="1100" b="1" i="1">
              <a:solidFill>
                <a:srgbClr val="133B9C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596" y="0"/>
            <a:ext cx="7772808" cy="979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651" tIns="50651" rIns="91167" bIns="5065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77517" y="5791265"/>
            <a:ext cx="942695" cy="926836"/>
            <a:chOff x="4656" y="2592"/>
            <a:chExt cx="1026" cy="1008"/>
          </a:xfrm>
        </p:grpSpPr>
        <p:sp>
          <p:nvSpPr>
            <p:cNvPr id="2316295" name="Rectangle 7"/>
            <p:cNvSpPr>
              <a:spLocks/>
            </p:cNvSpPr>
            <p:nvPr userDrawn="1"/>
          </p:nvSpPr>
          <p:spPr bwMode="auto">
            <a:xfrm>
              <a:off x="4656" y="2592"/>
              <a:ext cx="1008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SzPct val="100000"/>
                <a:buFont typeface="Lucida Grande"/>
                <a:buNone/>
                <a:defRPr/>
              </a:pPr>
              <a:endParaRPr lang="it-IT" sz="1100" b="1" i="1">
                <a:solidFill>
                  <a:srgbClr val="133B9C"/>
                </a:solidFill>
              </a:endParaRPr>
            </a:p>
          </p:txBody>
        </p:sp>
        <p:pic>
          <p:nvPicPr>
            <p:cNvPr id="11272" name="Picture 8" descr="logo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2pPr>
      <a:lvl3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3pPr>
      <a:lvl4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4pPr>
      <a:lvl5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5pPr>
      <a:lvl6pPr marL="442455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6pPr>
      <a:lvl7pPr marL="845706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7pPr>
      <a:lvl8pPr marL="1248956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8pPr>
      <a:lvl9pPr marL="1652207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9pPr>
    </p:titleStyle>
    <p:bodyStyle>
      <a:lvl1pPr marL="250632" indent="-250632" algn="l" defTabSz="914315" rtl="0" eaLnBrk="0" fontAlgn="base" hangingPunct="0">
        <a:spcBef>
          <a:spcPts val="397"/>
        </a:spcBef>
        <a:spcAft>
          <a:spcPct val="0"/>
        </a:spcAft>
        <a:buSzPct val="100000"/>
        <a:buFont typeface="Times" pitchFamily="18" charset="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69284" indent="-249231" algn="l" defTabSz="914315" rtl="0" eaLnBrk="0" fontAlgn="base" hangingPunct="0">
        <a:spcBef>
          <a:spcPts val="397"/>
        </a:spcBef>
        <a:spcAft>
          <a:spcPct val="0"/>
        </a:spcAft>
        <a:buSzPct val="100000"/>
        <a:buFont typeface="Lucida Grande" pitchFamily="1" charset="0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090737" indent="-250632" algn="l" defTabSz="914315" rtl="0" eaLnBrk="0" fontAlgn="base" hangingPunct="0">
        <a:spcBef>
          <a:spcPts val="298"/>
        </a:spcBef>
        <a:spcAft>
          <a:spcPct val="0"/>
        </a:spcAft>
        <a:buSzPct val="100000"/>
        <a:buFont typeface="Lucida Grande" pitchFamily="1" charset="0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510789" indent="-250632" algn="l" defTabSz="914315" rtl="0" eaLnBrk="0" fontAlgn="base" hangingPunct="0">
        <a:spcBef>
          <a:spcPts val="298"/>
        </a:spcBef>
        <a:spcAft>
          <a:spcPct val="0"/>
        </a:spcAft>
        <a:buSzPct val="100000"/>
        <a:buFont typeface="Lucida Grande" pitchFamily="1" charset="0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930842" indent="-252032" algn="l" defTabSz="914315" rtl="0" eaLnBrk="0" fontAlgn="base" hangingPunct="0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334092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737343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3140593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543843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501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751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6252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502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2753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6003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130437" y="1607275"/>
            <a:ext cx="2088115" cy="2236553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 lIns="71026" tIns="35515" rIns="71026" bIns="35515"/>
          <a:lstStyle/>
          <a:p>
            <a:pPr fontAlgn="base">
              <a:spcBef>
                <a:spcPct val="4000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endParaRPr lang="it-IT" sz="1900">
              <a:solidFill>
                <a:srgbClr val="133B9C"/>
              </a:solidFill>
            </a:endParaRPr>
          </a:p>
        </p:txBody>
      </p:sp>
      <p:sp>
        <p:nvSpPr>
          <p:cNvPr id="1030" name="Rectangle 6"/>
          <p:cNvSpPr>
            <a:spLocks/>
          </p:cNvSpPr>
          <p:nvPr/>
        </p:nvSpPr>
        <p:spPr bwMode="auto">
          <a:xfrm>
            <a:off x="1891299" y="488997"/>
            <a:ext cx="1370725" cy="1466986"/>
          </a:xfrm>
          <a:prstGeom prst="rect">
            <a:avLst/>
          </a:prstGeom>
          <a:solidFill>
            <a:srgbClr val="759EE3">
              <a:alpha val="8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026" tIns="35515" rIns="71026" bIns="35515" anchor="ctr"/>
          <a:lstStyle/>
          <a:p>
            <a:pPr fontAlgn="base">
              <a:spcBef>
                <a:spcPct val="4000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endParaRPr lang="it-IT" sz="1900">
              <a:solidFill>
                <a:srgbClr val="133B9C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955" y="1955986"/>
            <a:ext cx="6654481" cy="17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635" tIns="44635" rIns="80352" bIns="446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Fare clic per modificare stile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955" y="4052250"/>
            <a:ext cx="6654481" cy="2235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635" tIns="44635" rIns="80352" bIns="44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Fare clic per modificare gli stili del testo dello schema</a:t>
            </a:r>
          </a:p>
          <a:p>
            <a:pPr lvl="1"/>
            <a:r>
              <a:rPr lang="en-US" smtClean="0">
                <a:sym typeface="Verdana" pitchFamily="34" charset="0"/>
              </a:rPr>
              <a:t>Secondo livello</a:t>
            </a:r>
          </a:p>
          <a:p>
            <a:pPr lvl="2"/>
            <a:r>
              <a:rPr lang="en-US" smtClean="0">
                <a:sym typeface="Verdana" pitchFamily="34" charset="0"/>
              </a:rPr>
              <a:t>Terzo livello</a:t>
            </a:r>
          </a:p>
          <a:p>
            <a:pPr lvl="3"/>
            <a:r>
              <a:rPr lang="en-US" smtClean="0">
                <a:sym typeface="Verdana" pitchFamily="34" charset="0"/>
              </a:rPr>
              <a:t>Quarto livello</a:t>
            </a:r>
          </a:p>
          <a:p>
            <a:pPr lvl="4"/>
            <a:r>
              <a:rPr lang="en-US" smtClean="0">
                <a:sym typeface="Verdana" pitchFamily="34" charset="0"/>
              </a:rPr>
              <a:t>Quinto livello</a:t>
            </a:r>
          </a:p>
        </p:txBody>
      </p:sp>
      <p:pic>
        <p:nvPicPr>
          <p:cNvPr id="1034" name="Picture 10" descr="logo"/>
          <p:cNvPicPr>
            <a:picLocks noChangeAspect="1" noChangeArrowheads="1"/>
          </p:cNvPicPr>
          <p:nvPr/>
        </p:nvPicPr>
        <p:blipFill>
          <a:blip r:embed="rId13" cstate="print"/>
          <a:srcRect t="22025" b="20833"/>
          <a:stretch>
            <a:fillRect/>
          </a:stretch>
        </p:blipFill>
        <p:spPr bwMode="auto">
          <a:xfrm>
            <a:off x="1914592" y="768231"/>
            <a:ext cx="1371891" cy="839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4526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  <a:sym typeface="Verdana" pitchFamily="34" charset="0"/>
        </a:defRPr>
      </a:lvl1pPr>
      <a:lvl2pPr marL="34526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2pPr>
      <a:lvl3pPr marL="34526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3pPr>
      <a:lvl4pPr marL="34526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4pPr>
      <a:lvl5pPr marL="34526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5pPr>
      <a:lvl6pPr marL="389663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6pPr>
      <a:lvl7pPr marL="744800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7pPr>
      <a:lvl8pPr marL="1099936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8pPr>
      <a:lvl9pPr marL="1455072" algn="l" defTabSz="802756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  <a:ea typeface="ヒラギノ角ゴ Pro W6" pitchFamily="1" charset="-128"/>
          <a:sym typeface="Verdana" pitchFamily="34" charset="0"/>
        </a:defRPr>
      </a:lvl9pPr>
    </p:titleStyle>
    <p:bodyStyle>
      <a:lvl1pPr marL="34526" algn="l" defTabSz="802756" rtl="0" fontAlgn="base">
        <a:spcBef>
          <a:spcPts val="35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393363" algn="ctr" defTabSz="802756" rtl="0" fontAlgn="base">
        <a:spcBef>
          <a:spcPts val="35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sym typeface="Verdana" pitchFamily="34" charset="0"/>
        </a:defRPr>
      </a:lvl2pPr>
      <a:lvl3pPr marL="795358" algn="ctr" defTabSz="802756" rtl="0" fontAlgn="base">
        <a:spcBef>
          <a:spcPts val="263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sym typeface="Verdana" pitchFamily="34" charset="0"/>
        </a:defRPr>
      </a:lvl3pPr>
      <a:lvl4pPr marL="1198585" algn="ctr" defTabSz="802756" rtl="0" fontAlgn="base">
        <a:spcBef>
          <a:spcPts val="263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sym typeface="Verdana" pitchFamily="34" charset="0"/>
        </a:defRPr>
      </a:lvl4pPr>
      <a:lvl5pPr marL="1598113" algn="ctr" defTabSz="802756" rtl="0" fontAlgn="base">
        <a:spcBef>
          <a:spcPts val="263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sym typeface="Verdana" pitchFamily="34" charset="0"/>
        </a:defRPr>
      </a:lvl5pPr>
      <a:lvl6pPr marL="1953248" algn="ctr" defTabSz="802756" rtl="0" fontAlgn="base">
        <a:spcBef>
          <a:spcPts val="263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sym typeface="Verdana" pitchFamily="34" charset="0"/>
        </a:defRPr>
      </a:lvl6pPr>
      <a:lvl7pPr marL="2308385" algn="ctr" defTabSz="802756" rtl="0" fontAlgn="base">
        <a:spcBef>
          <a:spcPts val="263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sym typeface="Verdana" pitchFamily="34" charset="0"/>
        </a:defRPr>
      </a:lvl7pPr>
      <a:lvl8pPr marL="2663521" algn="ctr" defTabSz="802756" rtl="0" fontAlgn="base">
        <a:spcBef>
          <a:spcPts val="263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sym typeface="Verdana" pitchFamily="34" charset="0"/>
        </a:defRPr>
      </a:lvl8pPr>
      <a:lvl9pPr marL="3018658" algn="ctr" defTabSz="802756" rtl="0" fontAlgn="base">
        <a:spcBef>
          <a:spcPts val="263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sym typeface="Verdana" pitchFamily="34" charset="0"/>
        </a:defRPr>
      </a:lvl9pPr>
    </p:bodyStyle>
    <p:otherStyle>
      <a:defPPr>
        <a:defRPr lang="it-IT"/>
      </a:defPPr>
      <a:lvl1pPr marL="0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37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273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408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546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680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817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954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090" algn="l" defTabSz="710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68438"/>
            <a:ext cx="6659563" cy="433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91419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7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91419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14342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129032" name="Picture 7" descr="logo"/>
            <p:cNvPicPr>
              <a:picLocks noChangeAspect="1" noChangeArrowheads="1"/>
            </p:cNvPicPr>
            <p:nvPr userDrawn="1"/>
          </p:nvPicPr>
          <p:blipFill>
            <a:blip r:embed="rId29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710488" y="6456363"/>
            <a:ext cx="368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F4138-3748-4E88-810C-C554BC3AF915}" type="slidenum">
              <a:rPr lang="en-US" sz="1000" b="1">
                <a:solidFill>
                  <a:srgbClr val="133B9C"/>
                </a:solidFill>
                <a:sym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en-US" sz="1000" b="1">
                <a:solidFill>
                  <a:srgbClr val="133B9C"/>
                </a:solidFill>
                <a:sym typeface="Verdana" pitchFamily="34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</p:sldLayoutIdLst>
  <p:transition/>
  <p:timing>
    <p:tnLst>
      <p:par>
        <p:cTn id="1" dur="indefinite" restart="never" nodeType="tmRoot"/>
      </p:par>
    </p:tnLst>
  </p:timing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5pPr>
      <a:lvl6pPr marL="496888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6pPr>
      <a:lvl7pPr marL="954088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7pPr>
      <a:lvl8pPr marL="1411288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8pPr>
      <a:lvl9pPr marL="1868488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9pPr>
    </p:titleStyle>
    <p:bodyStyle>
      <a:lvl1pPr marL="250825" indent="-250825" algn="l" rtl="0" eaLnBrk="0" fontAlgn="base" hangingPunct="0">
        <a:spcBef>
          <a:spcPts val="400"/>
        </a:spcBef>
        <a:spcAft>
          <a:spcPct val="0"/>
        </a:spcAft>
        <a:buSzPct val="100000"/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49238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1" charset="0"/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090613" indent="-250825" algn="l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511300" indent="-250825" algn="l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1" charset="0"/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930400" indent="-250825" algn="l" rtl="0" eaLnBrk="0" fontAlgn="base" hangingPunct="0">
        <a:spcBef>
          <a:spcPts val="300"/>
        </a:spcBef>
        <a:spcAft>
          <a:spcPct val="0"/>
        </a:spcAft>
        <a:buSzPct val="100000"/>
        <a:buFont typeface="Times" pitchFamily="18" charset="0"/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387600" indent="-250825" algn="l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6pPr>
      <a:lvl7pPr marL="2844800" indent="-250825" algn="l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7pPr>
      <a:lvl8pPr marL="3302000" indent="-250825" algn="l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8pPr>
      <a:lvl9pPr marL="3759200" indent="-250825" algn="l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192" y="1468947"/>
            <a:ext cx="6660075" cy="4336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651" tIns="50651" rIns="91167" bIns="50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3162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57845" y="6464532"/>
            <a:ext cx="1080086" cy="228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167" tIns="45585" rIns="91167" bIns="4558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000" b="0" i="0">
                <a:ea typeface="ヒラギノ角ゴ Pro W3"/>
                <a:cs typeface="+mn-cs"/>
                <a:sym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5BE1353-9BA1-4285-9316-4A054BCD3B1D}" type="slidenum">
              <a:rPr lang="en-US">
                <a:solidFill>
                  <a:srgbClr val="133B9C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2316292" name="Rectangle 4"/>
          <p:cNvSpPr>
            <a:spLocks/>
          </p:cNvSpPr>
          <p:nvPr/>
        </p:nvSpPr>
        <p:spPr bwMode="auto">
          <a:xfrm>
            <a:off x="152355" y="153016"/>
            <a:ext cx="1218837" cy="1218293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 lIns="80650" tIns="40325" rIns="80650" bIns="40325"/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buSzPct val="100000"/>
              <a:buFont typeface="Lucida Grande"/>
              <a:buNone/>
              <a:defRPr/>
            </a:pPr>
            <a:endParaRPr lang="it-IT" sz="1100" b="1" i="1">
              <a:solidFill>
                <a:srgbClr val="133B9C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596" y="0"/>
            <a:ext cx="7772808" cy="979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651" tIns="50651" rIns="91167" bIns="5065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2pPr>
      <a:lvl3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3pPr>
      <a:lvl4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4pPr>
      <a:lvl5pPr marL="39205" indent="-39205" algn="l" defTabSz="91431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5pPr>
      <a:lvl6pPr marL="442455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6pPr>
      <a:lvl7pPr marL="845706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7pPr>
      <a:lvl8pPr marL="1248956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8pPr>
      <a:lvl9pPr marL="1652207" algn="l" defTabSz="914315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9pPr>
    </p:titleStyle>
    <p:bodyStyle>
      <a:lvl1pPr marL="250632" indent="-250632" algn="l" defTabSz="914315" rtl="0" eaLnBrk="0" fontAlgn="base" hangingPunct="0">
        <a:spcBef>
          <a:spcPts val="397"/>
        </a:spcBef>
        <a:spcAft>
          <a:spcPct val="0"/>
        </a:spcAft>
        <a:buSzPct val="100000"/>
        <a:buFont typeface="Times" pitchFamily="18" charset="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69284" indent="-249231" algn="l" defTabSz="914315" rtl="0" eaLnBrk="0" fontAlgn="base" hangingPunct="0">
        <a:spcBef>
          <a:spcPts val="397"/>
        </a:spcBef>
        <a:spcAft>
          <a:spcPct val="0"/>
        </a:spcAft>
        <a:buSzPct val="100000"/>
        <a:buFont typeface="Lucida Grande" pitchFamily="1" charset="0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090737" indent="-250632" algn="l" defTabSz="914315" rtl="0" eaLnBrk="0" fontAlgn="base" hangingPunct="0">
        <a:spcBef>
          <a:spcPts val="298"/>
        </a:spcBef>
        <a:spcAft>
          <a:spcPct val="0"/>
        </a:spcAft>
        <a:buSzPct val="100000"/>
        <a:buFont typeface="Lucida Grande" pitchFamily="1" charset="0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510789" indent="-250632" algn="l" defTabSz="914315" rtl="0" eaLnBrk="0" fontAlgn="base" hangingPunct="0">
        <a:spcBef>
          <a:spcPts val="298"/>
        </a:spcBef>
        <a:spcAft>
          <a:spcPct val="0"/>
        </a:spcAft>
        <a:buSzPct val="100000"/>
        <a:buFont typeface="Lucida Grande" pitchFamily="1" charset="0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930842" indent="-252032" algn="l" defTabSz="914315" rtl="0" eaLnBrk="0" fontAlgn="base" hangingPunct="0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334092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737343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3140593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543843" indent="-252032" algn="l" defTabSz="914315" rtl="0" fontAlgn="base">
        <a:spcBef>
          <a:spcPts val="298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501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751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6252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502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2753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6003" algn="l" defTabSz="8065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68438"/>
            <a:ext cx="6659563" cy="433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1750" tIns="51750" rIns="93144" bIns="51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133B9C"/>
              </a:solidFill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7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1750" tIns="51750" rIns="93144" bIns="517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 smtClean="0"/>
          </a:p>
        </p:txBody>
      </p:sp>
      <p:sp>
        <p:nvSpPr>
          <p:cNvPr id="10248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99363" y="6381750"/>
            <a:ext cx="1160462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103341" tIns="51671" rIns="103341" bIns="51671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latin typeface="Verdana" pitchFamily="34" charset="0"/>
                <a:sym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B321B2-D353-4F9E-8633-41C9A3C1480C}" type="slidenum">
              <a:rPr lang="en-US">
                <a:solidFill>
                  <a:srgbClr val="133B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8077517" y="5791265"/>
            <a:ext cx="942695" cy="926836"/>
            <a:chOff x="4656" y="2592"/>
            <a:chExt cx="1026" cy="1008"/>
          </a:xfrm>
        </p:grpSpPr>
        <p:sp>
          <p:nvSpPr>
            <p:cNvPr id="11" name="Rectangle 7"/>
            <p:cNvSpPr>
              <a:spLocks/>
            </p:cNvSpPr>
            <p:nvPr userDrawn="1"/>
          </p:nvSpPr>
          <p:spPr bwMode="auto">
            <a:xfrm>
              <a:off x="4656" y="2592"/>
              <a:ext cx="1008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10000"/>
                </a:spcBef>
                <a:spcAft>
                  <a:spcPct val="0"/>
                </a:spcAft>
                <a:buSzPct val="100000"/>
                <a:buFont typeface="Lucida Grande"/>
                <a:buNone/>
                <a:defRPr/>
              </a:pPr>
              <a:endParaRPr lang="it-IT" sz="1100" b="1" i="1">
                <a:solidFill>
                  <a:srgbClr val="133B9C"/>
                </a:solidFill>
              </a:endParaRPr>
            </a:p>
          </p:txBody>
        </p:sp>
        <p:pic>
          <p:nvPicPr>
            <p:cNvPr id="12" name="Picture 8" descr="logo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ヒラギノ角ゴ Pro W6"/>
        </a:defRPr>
      </a:lvl1pPr>
      <a:lvl2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  <a:cs typeface="ヒラギノ角ゴ Pro W6"/>
        </a:defRPr>
      </a:lvl2pPr>
      <a:lvl3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  <a:cs typeface="ヒラギノ角ゴ Pro W6"/>
        </a:defRPr>
      </a:lvl3pPr>
      <a:lvl4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  <a:cs typeface="ヒラギノ角ゴ Pro W6"/>
        </a:defRPr>
      </a:lvl4pPr>
      <a:lvl5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  <a:cs typeface="ヒラギノ角ゴ Pro W6"/>
        </a:defRPr>
      </a:lvl5pPr>
      <a:lvl6pPr marL="4968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</a:defRPr>
      </a:lvl6pPr>
      <a:lvl7pPr marL="9540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</a:defRPr>
      </a:lvl7pPr>
      <a:lvl8pPr marL="14112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</a:defRPr>
      </a:lvl8pPr>
      <a:lvl9pPr marL="18684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1" charset="-128"/>
        </a:defRPr>
      </a:lvl9pPr>
    </p:titleStyle>
    <p:bodyStyle>
      <a:lvl1pPr marL="255588" indent="-255588" algn="l" defTabSz="935038" rtl="0" eaLnBrk="0" fontAlgn="base" hangingPunct="0">
        <a:spcBef>
          <a:spcPts val="400"/>
        </a:spcBef>
        <a:spcAft>
          <a:spcPct val="0"/>
        </a:spcAft>
        <a:buSzPct val="100000"/>
        <a:buFont typeface="Times" pitchFamily="18" charset="0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685800" indent="-257175" algn="l" defTabSz="935038" rtl="0" eaLnBrk="0" fontAlgn="base" hangingPunct="0">
        <a:spcBef>
          <a:spcPts val="400"/>
        </a:spcBef>
        <a:spcAft>
          <a:spcPct val="0"/>
        </a:spcAft>
        <a:buSzPct val="100000"/>
        <a:buFont typeface="Lucida Grande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12838" indent="-254000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Lucida Grande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44638" indent="-257175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Lucida Grande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54000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6pPr>
      <a:lvl7pPr marL="28860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7pPr>
      <a:lvl8pPr marL="33432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8pPr>
      <a:lvl9pPr marL="38004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68438"/>
            <a:ext cx="6659563" cy="433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1708" tIns="51708" rIns="93070" bIns="51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 lIns="91398" tIns="45699" rIns="91398" bIns="456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133B9C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7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1708" tIns="51708" rIns="93070" bIns="517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77200" y="5791200"/>
            <a:ext cx="942975" cy="927100"/>
            <a:chOff x="4656" y="2592"/>
            <a:chExt cx="1026" cy="1008"/>
          </a:xfrm>
        </p:grpSpPr>
        <p:sp>
          <p:nvSpPr>
            <p:cNvPr id="20486" name="Rectangle 6"/>
            <p:cNvSpPr>
              <a:spLocks/>
            </p:cNvSpPr>
            <p:nvPr userDrawn="1"/>
          </p:nvSpPr>
          <p:spPr bwMode="auto">
            <a:xfrm>
              <a:off x="4656" y="2592"/>
              <a:ext cx="1009" cy="1008"/>
            </a:xfrm>
            <a:prstGeom prst="rect">
              <a:avLst/>
            </a:prstGeom>
            <a:solidFill>
              <a:srgbClr val="759EE3">
                <a:alpha val="79999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91398" tIns="45699" rIns="91398" bIns="45699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133B9C"/>
                </a:solidFill>
                <a:latin typeface="Arial" pitchFamily="34" charset="0"/>
              </a:endParaRPr>
            </a:p>
          </p:txBody>
        </p:sp>
        <p:pic>
          <p:nvPicPr>
            <p:cNvPr id="1032" name="Picture 7" descr="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8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99363" y="6381750"/>
            <a:ext cx="1160462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103258" tIns="51630" rIns="103258" bIns="5163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  <a:sym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22D111-6679-4641-A126-F5A3AB3AEFF0}" type="slidenum">
              <a:rPr lang="en-US" smtClean="0">
                <a:solidFill>
                  <a:srgbClr val="133B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mtClean="0">
              <a:solidFill>
                <a:srgbClr val="133B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/>
  <p:timing>
    <p:tnLst>
      <p:par>
        <p:cTn id="1" dur="indefinite" restart="never" nodeType="tmRoot"/>
      </p:par>
    </p:tnLst>
  </p:timing>
  <p:txStyles>
    <p:titleStyle>
      <a:lvl1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2pPr>
      <a:lvl3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3pPr>
      <a:lvl4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4pPr>
      <a:lvl5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5pPr>
      <a:lvl6pPr marL="4968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6pPr>
      <a:lvl7pPr marL="9540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7pPr>
      <a:lvl8pPr marL="14112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8pPr>
      <a:lvl9pPr marL="18684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 pitchFamily="-128" charset="-128"/>
        </a:defRPr>
      </a:lvl9pPr>
    </p:titleStyle>
    <p:bodyStyle>
      <a:lvl1pPr marL="255588" indent="-255588" algn="l" defTabSz="935038" rtl="0" eaLnBrk="0" fontAlgn="base" hangingPunct="0">
        <a:spcBef>
          <a:spcPts val="400"/>
        </a:spcBef>
        <a:spcAft>
          <a:spcPct val="0"/>
        </a:spcAft>
        <a:buSzPct val="100000"/>
        <a:buFont typeface="Times" pitchFamily="18" charset="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7175" algn="l" defTabSz="935038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1" charset="0"/>
        <a:defRPr sz="1400">
          <a:solidFill>
            <a:schemeClr val="tx1"/>
          </a:solidFill>
          <a:latin typeface="+mn-lt"/>
          <a:ea typeface="+mn-ea"/>
        </a:defRPr>
      </a:lvl2pPr>
      <a:lvl3pPr marL="1112838" indent="-254000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1" charset="0"/>
        <a:defRPr sz="1400">
          <a:solidFill>
            <a:schemeClr val="tx1"/>
          </a:solidFill>
          <a:latin typeface="+mn-lt"/>
          <a:ea typeface="+mn-ea"/>
        </a:defRPr>
      </a:lvl3pPr>
      <a:lvl4pPr marL="1544638" indent="-257175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1" charset="0"/>
        <a:defRPr sz="1300">
          <a:solidFill>
            <a:schemeClr val="tx1"/>
          </a:solidFill>
          <a:latin typeface="+mn-lt"/>
          <a:ea typeface="+mn-ea"/>
        </a:defRPr>
      </a:lvl4pPr>
      <a:lvl5pPr marL="1971675" indent="-254000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5pPr>
      <a:lvl6pPr marL="24288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6pPr>
      <a:lvl7pPr marL="28860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7pPr>
      <a:lvl8pPr marL="33432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8pPr>
      <a:lvl9pPr marL="38004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68438"/>
            <a:ext cx="6660174" cy="433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1848" tIns="51848" rIns="93325" bIns="51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395269" name="Rectangle 5"/>
          <p:cNvSpPr>
            <a:spLocks/>
          </p:cNvSpPr>
          <p:nvPr/>
        </p:nvSpPr>
        <p:spPr bwMode="auto">
          <a:xfrm>
            <a:off x="152400" y="152400"/>
            <a:ext cx="1219200" cy="1219200"/>
          </a:xfrm>
          <a:prstGeom prst="rect">
            <a:avLst/>
          </a:prstGeom>
          <a:solidFill>
            <a:srgbClr val="FF9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  <a:buFont typeface="Verdana" pitchFamily="34" charset="0"/>
              <a:buNone/>
              <a:defRPr/>
            </a:pPr>
            <a:endParaRPr lang="it-IT">
              <a:solidFill>
                <a:srgbClr val="133B9C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7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1848" tIns="51848" rIns="93325" bIns="5184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077200" y="5791200"/>
            <a:ext cx="943708" cy="927100"/>
            <a:chOff x="4656" y="2592"/>
            <a:chExt cx="1026" cy="1008"/>
          </a:xfrm>
        </p:grpSpPr>
        <p:sp>
          <p:nvSpPr>
            <p:cNvPr id="395273" name="Rectangle 9"/>
            <p:cNvSpPr>
              <a:spLocks/>
            </p:cNvSpPr>
            <p:nvPr userDrawn="1"/>
          </p:nvSpPr>
          <p:spPr bwMode="auto">
            <a:xfrm>
              <a:off x="4656" y="2592"/>
              <a:ext cx="1008" cy="1008"/>
            </a:xfrm>
            <a:prstGeom prst="rect">
              <a:avLst/>
            </a:prstGeom>
            <a:solidFill>
              <a:srgbClr val="759EE3">
                <a:alpha val="8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40000"/>
                </a:spcBef>
                <a:spcAft>
                  <a:spcPct val="0"/>
                </a:spcAft>
                <a:buSzPct val="100000"/>
                <a:buFont typeface="Verdana" pitchFamily="34" charset="0"/>
                <a:buNone/>
                <a:defRPr/>
              </a:pPr>
              <a:endParaRPr lang="it-IT">
                <a:solidFill>
                  <a:srgbClr val="133B9C"/>
                </a:solidFill>
              </a:endParaRPr>
            </a:p>
          </p:txBody>
        </p:sp>
        <p:pic>
          <p:nvPicPr>
            <p:cNvPr id="2056" name="Picture 10" descr="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t="22025" b="20833"/>
            <a:stretch>
              <a:fillRect/>
            </a:stretch>
          </p:blipFill>
          <p:spPr bwMode="auto">
            <a:xfrm>
              <a:off x="4674" y="2784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5278" name="Text Box 1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99484" y="6381751"/>
            <a:ext cx="1160585" cy="26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103552" tIns="51777" rIns="103552" bIns="5177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sz="1000">
                <a:sym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37B595-1B17-479A-B83B-521206CF4CA3}" type="slidenum">
              <a:rPr lang="en-US">
                <a:solidFill>
                  <a:srgbClr val="133B9C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2pPr>
      <a:lvl3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3pPr>
      <a:lvl4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4pPr>
      <a:lvl5pPr marL="39688" indent="-39688" algn="l" defTabSz="935038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5pPr>
      <a:lvl6pPr marL="4968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6pPr>
      <a:lvl7pPr marL="9540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7pPr>
      <a:lvl8pPr marL="14112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8pPr>
      <a:lvl9pPr marL="1868488" algn="l" defTabSz="935038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  <a:ea typeface="ヒラギノ角ゴ Pro W6"/>
          <a:cs typeface="ヒラギノ角ゴ Pro W6"/>
        </a:defRPr>
      </a:lvl9pPr>
    </p:titleStyle>
    <p:bodyStyle>
      <a:lvl1pPr marL="255588" indent="-255588" algn="l" defTabSz="935038" rtl="0" eaLnBrk="0" fontAlgn="base" hangingPunct="0">
        <a:spcBef>
          <a:spcPts val="400"/>
        </a:spcBef>
        <a:spcAft>
          <a:spcPct val="0"/>
        </a:spcAft>
        <a:buSzPct val="100000"/>
        <a:buFont typeface="Times" pitchFamily="18" charset="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7175" algn="l" defTabSz="935038" rtl="0" eaLnBrk="0" fontAlgn="base" hangingPunct="0">
        <a:spcBef>
          <a:spcPts val="400"/>
        </a:spcBef>
        <a:spcAft>
          <a:spcPct val="0"/>
        </a:spcAft>
        <a:buSzPct val="100000"/>
        <a:buFont typeface="Lucida Grande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54000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Lucida Grande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544638" indent="-257175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Lucida Grande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971675" indent="-254000" algn="l" defTabSz="935038" rtl="0" eaLnBrk="0" fontAlgn="base" hangingPunct="0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4288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8860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800475" indent="-254000" algn="l" defTabSz="935038" rtl="0" fontAlgn="base">
        <a:spcBef>
          <a:spcPts val="300"/>
        </a:spcBef>
        <a:spcAft>
          <a:spcPct val="0"/>
        </a:spcAft>
        <a:buSzPct val="100000"/>
        <a:buFont typeface="Times" pitchFamily="18" charset="0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5" Type="http://schemas.openxmlformats.org/officeDocument/2006/relationships/oleObject" Target="../embeddings/Foglio_di_lavoro_di_Microsoft_Office_Excel_97-20031.xls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hyperlink" Target="http://www.google.it/imgres?imgurl=http://www.vanatic.co.uk/brand/logo/32/180px-Fiat_Professional_Logo.jpg&amp;imgrefurl=http://www.vanatic.co.uk/&amp;usg=__vNlV14Z10i5WT0o8GMXwlF1W3qg=&amp;h=163&amp;w=180&amp;sz=9&amp;hl=it&amp;start=4&amp;tbnid=uwt1IW5CWEv5IM:&amp;tbnh=91&amp;tbnw=101&amp;prev=/images?q=fiat+professional+logo&amp;hl=it" TargetMode="External"/><Relationship Id="rId18" Type="http://schemas.openxmlformats.org/officeDocument/2006/relationships/image" Target="../media/image48.jpeg"/><Relationship Id="rId26" Type="http://schemas.openxmlformats.org/officeDocument/2006/relationships/image" Target="../media/image52.jpeg"/><Relationship Id="rId3" Type="http://schemas.openxmlformats.org/officeDocument/2006/relationships/slideLayout" Target="../slideLayouts/slideLayout7.xml"/><Relationship Id="rId21" Type="http://schemas.openxmlformats.org/officeDocument/2006/relationships/hyperlink" Target="http://www.google.it/imgres?imgurl=http://www.topnews.in/files/GM,%20Opel-logo.jpg&amp;imgrefurl=http://www.topnews.in/companies/opel&amp;usg=__uMpVhG61it5YtxCwVfsu6WjIRxo=&amp;h=291&amp;w=499&amp;sz=40&amp;hl=it&amp;start=1&amp;tbnid=tKiVa8btFwDxLM:&amp;tbnh=76&amp;tbnw=130&amp;prev=/images?q=opel+gm+logo&amp;um=1&amp;hl=it&amp;tbs=isch:1&amp;um=1&amp;itbs=1" TargetMode="External"/><Relationship Id="rId7" Type="http://schemas.openxmlformats.org/officeDocument/2006/relationships/hyperlink" Target="http://www.google.it/imgres?imgurl=http://www.autofolders.net/renault/renault-logo.jpg&amp;imgrefurl=http://www.autofolders.net/menu.htm&amp;usg=__57D6UnaWzM3wgZnd_ct-m_vQa2w=&amp;h=416&amp;w=300&amp;sz=15&amp;hl=it&amp;start=1&amp;tbnid=sdupOxEGSiRCwM:&amp;tbnh=125&amp;tbnw=90&amp;prev=/images?q=renault+logo&amp;hl=it" TargetMode="External"/><Relationship Id="rId12" Type="http://schemas.openxmlformats.org/officeDocument/2006/relationships/image" Target="../media/image45.jpeg"/><Relationship Id="rId17" Type="http://schemas.openxmlformats.org/officeDocument/2006/relationships/hyperlink" Target="http://www.google.it/imgres?imgurl=http://burnyourfuel.com/My_Files/Peugeot-Citroen/PSA-Peugeot-Citroen-logo.jpg&amp;imgrefurl=http://burnyourfuel.com/tag/psa/&amp;usg=__AcEjAtLbP_35kc_xwnoQVBqGqYE=&amp;h=323&amp;w=2100&amp;sz=124&amp;hl=it&amp;start=1&amp;tbnid=1bxKw80-AgxRTM:&amp;tbnh=23&amp;tbnw=150&amp;prev=/images?q=psa+citroen+logo&amp;um=1&amp;hl=it&amp;tbs=isch:1&amp;um=1&amp;itbs=1" TargetMode="External"/><Relationship Id="rId25" Type="http://schemas.openxmlformats.org/officeDocument/2006/relationships/hyperlink" Target="http://www.google.it/imgres?imgurl=http://www.cartype.com/pics/3204/full/pininfarina_logo.jpg&amp;imgrefurl=http://www.cartype.com/pages/1310/hispano&amp;usg=__4IN1rgmseiN_sySoG4Uyt-tSwbo=&amp;h=159&amp;w=674&amp;sz=13&amp;hl=it&amp;start=4&amp;tbnid=dAIgyKqCKhzVVM:&amp;tbnh=33&amp;tbnw=138&amp;prev=/images?q=pininfarina+logo&amp;um=1&amp;hl=it&amp;sa=G&amp;tbs=isch:1&amp;um=1&amp;itbs=1" TargetMode="External"/><Relationship Id="rId2" Type="http://schemas.openxmlformats.org/officeDocument/2006/relationships/tags" Target="../tags/tag14.xml"/><Relationship Id="rId16" Type="http://schemas.openxmlformats.org/officeDocument/2006/relationships/image" Target="../media/image47.jpeg"/><Relationship Id="rId20" Type="http://schemas.openxmlformats.org/officeDocument/2006/relationships/image" Target="../media/image49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hyperlink" Target="http://www.google.it/imgres?imgurl=http://www.motorcycle-wallpaper.co.uk/images/logos/Piaggio_logo.jpg&amp;imgrefurl=http://www.motorcycle-wallpaper.co.uk/&amp;usg=__DPsRCm9_SK8kYSUauc-pvPwlKxg=&amp;h=133&amp;w=170&amp;sz=10&amp;hl=it&amp;start=5&amp;tbnid=LEi7deRaSq04yM:&amp;tbnh=77&amp;tbnw=99&amp;prev=/images?q=piaggio+logo&amp;hl=it&amp;sa=G" TargetMode="External"/><Relationship Id="rId24" Type="http://schemas.openxmlformats.org/officeDocument/2006/relationships/image" Target="../media/image51.jpeg"/><Relationship Id="rId5" Type="http://schemas.openxmlformats.org/officeDocument/2006/relationships/oleObject" Target="../embeddings/oleObject6.bin"/><Relationship Id="rId15" Type="http://schemas.openxmlformats.org/officeDocument/2006/relationships/hyperlink" Target="http://www.google.it/imgres?imgurl=http://www.ilgiornalista.unisa.it/sezioni/IIbiennio_Economia/gennaio2009/toyota_logo_2005.jpg&amp;imgrefurl=http://www.ilgiornalista.unisa.it/sezioni/IIbiennio_Economia/gennaio%202009.asp&amp;usg=__ClAPSxKjpr-zH0ksoaxAcrh4WDw=&amp;h=301&amp;w=350&amp;sz=14&amp;hl=it&amp;start=1&amp;tbnid=Z7mfeoRPIPZdeM:&amp;tbnh=103&amp;tbnw=120&amp;prev=/images?q=toyota+logo&amp;um=1&amp;hl=it&amp;tbs=isch:1&amp;um=1&amp;itbs=1" TargetMode="External"/><Relationship Id="rId23" Type="http://schemas.openxmlformats.org/officeDocument/2006/relationships/hyperlink" Target="http://www.google.it/imgres?imgurl=http://www.techgadgets.in/images/mitsubishi-logo-march08-1.jpg&amp;imgrefurl=http://www.techgadgets.in/displays/2008/27/mitsubishi-xd500u-xd510u-xd520u-and-sd510u-projectors-announced/&amp;usg=__gkcmnVlizdomzyv8vYMfQMNU8A4=&amp;h=300&amp;w=320&amp;sz=25&amp;hl=it&amp;start=8&amp;tbnid=fSh5J3irjqPzBM:&amp;tbnh=111&amp;tbnw=118&amp;prev=/images?q=mitsubishi+logo&amp;um=1&amp;hl=it&amp;tbs=isch:1&amp;um=1&amp;itbs=1" TargetMode="External"/><Relationship Id="rId10" Type="http://schemas.openxmlformats.org/officeDocument/2006/relationships/image" Target="../media/image44.jpeg"/><Relationship Id="rId19" Type="http://schemas.openxmlformats.org/officeDocument/2006/relationships/hyperlink" Target="http://www.google.it/imgres?imgurl=http://www.volkswagenspectacular.com/2006A/VW_LOGO_lockup%20300dpi.JPG&amp;imgrefurl=http://botaktay.wordpress.com/2009/05/22/wordpress-volkswagen/&amp;usg=__0FV_JD6BkZm3SLFfiVzWB_OvvT4=&amp;h=1108&amp;w=1179&amp;sz=167&amp;hl=it&amp;start=7&amp;tbnid=M42Lclj9YA-BDM:&amp;tbnh=141&amp;tbnw=150&amp;prev=/images?q=volkswagen+logo&amp;um=1&amp;hl=it&amp;sa=X&amp;tbs=isch:1&amp;um=1&amp;itbs=1" TargetMode="External"/><Relationship Id="rId4" Type="http://schemas.openxmlformats.org/officeDocument/2006/relationships/notesSlide" Target="../notesSlides/notesSlide17.xml"/><Relationship Id="rId9" Type="http://schemas.openxmlformats.org/officeDocument/2006/relationships/hyperlink" Target="http://www.chinacarfans.com/wp-content/gallery/auto-logo/byd.jpg" TargetMode="External"/><Relationship Id="rId14" Type="http://schemas.openxmlformats.org/officeDocument/2006/relationships/image" Target="../media/image46.jpeg"/><Relationship Id="rId22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05391" y="2996952"/>
            <a:ext cx="8623193" cy="1332848"/>
          </a:xfrm>
          <a:ln/>
        </p:spPr>
        <p:txBody>
          <a:bodyPr rIns="116050"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sz="2400" dirty="0" smtClean="0"/>
              <a:t>Il sistema energetico italiano</a:t>
            </a:r>
            <a:br>
              <a:rPr lang="it-IT" sz="2400" dirty="0" smtClean="0"/>
            </a:br>
            <a:r>
              <a:rPr lang="it-IT" sz="2400" dirty="0" smtClean="0"/>
              <a:t> </a:t>
            </a:r>
            <a:r>
              <a:rPr lang="it-IT" sz="1200" b="0" dirty="0" smtClean="0"/>
              <a:t/>
            </a:r>
            <a:br>
              <a:rPr lang="it-IT" sz="1200" b="0" dirty="0" smtClean="0"/>
            </a:br>
            <a:r>
              <a:rPr lang="it-IT" sz="1400" b="0" dirty="0" smtClean="0"/>
              <a:t>Roma, 20 Maggio 2011</a:t>
            </a:r>
            <a:endParaRPr lang="it-IT" sz="1400" b="0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710949" y="5703978"/>
            <a:ext cx="2605467" cy="53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4632" tIns="44632" rIns="80346" bIns="44632">
            <a:spAutoFit/>
          </a:bodyPr>
          <a:lstStyle/>
          <a:p>
            <a:pPr defTabSz="802694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200" b="1" dirty="0" smtClean="0">
                <a:solidFill>
                  <a:srgbClr val="133B9C"/>
                </a:solidFill>
              </a:rPr>
              <a:t>Francesco </a:t>
            </a:r>
            <a:r>
              <a:rPr lang="it-IT" sz="1200" b="1" dirty="0" err="1" smtClean="0">
                <a:solidFill>
                  <a:srgbClr val="133B9C"/>
                </a:solidFill>
              </a:rPr>
              <a:t>Giorgianni</a:t>
            </a:r>
            <a:endParaRPr lang="it-IT" sz="1200" b="1" dirty="0">
              <a:solidFill>
                <a:srgbClr val="133B9C"/>
              </a:solidFill>
            </a:endParaRPr>
          </a:p>
          <a:p>
            <a:pPr defTabSz="802694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200" dirty="0" smtClean="0">
                <a:solidFill>
                  <a:srgbClr val="133B9C"/>
                </a:solidFill>
              </a:rPr>
              <a:t>Responsabile Affari Istituzionali </a:t>
            </a:r>
            <a:endParaRPr lang="it-IT" sz="1200" dirty="0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332656"/>
            <a:ext cx="4572000" cy="7325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kumimoji="1" lang="it-IT" sz="2000" b="1" dirty="0" smtClean="0">
                <a:solidFill>
                  <a:srgbClr val="133B9C"/>
                </a:solidFill>
                <a:cs typeface="Arial" pitchFamily="34" charset="0"/>
              </a:rPr>
              <a:t>Fonti rinnovabili</a:t>
            </a:r>
          </a:p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lang="it-IT" b="1" dirty="0" smtClean="0">
                <a:solidFill>
                  <a:srgbClr val="759EE3"/>
                </a:solidFill>
                <a:ea typeface="ヒラギノ角ゴ Pro W6" pitchFamily="1" charset="-128"/>
              </a:rPr>
              <a:t>Prospettive di crescita</a:t>
            </a:r>
            <a:endParaRPr lang="it-IT" b="1" dirty="0">
              <a:solidFill>
                <a:srgbClr val="759EE3"/>
              </a:solidFill>
              <a:ea typeface="ヒラギノ角ゴ Pro W6" pitchFamily="1" charset="-128"/>
            </a:endParaRPr>
          </a:p>
        </p:txBody>
      </p:sp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206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olo isoscele 4"/>
          <p:cNvSpPr/>
          <p:nvPr/>
        </p:nvSpPr>
        <p:spPr bwMode="auto">
          <a:xfrm rot="10800000">
            <a:off x="3133414" y="4245619"/>
            <a:ext cx="2232650" cy="407516"/>
          </a:xfrm>
          <a:prstGeom prst="triangl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28613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Pct val="100000"/>
              <a:buFont typeface="Lucida Grande"/>
              <a:buNone/>
              <a:tabLst/>
            </a:pPr>
            <a:endParaRPr kumimoji="0" lang="it-IT" sz="1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494116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sz="1400" dirty="0" smtClean="0"/>
              <a:t>  Larga e illimitata disponibilità delle fonti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/>
              <a:t> Abbattimento delle emissioni 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/>
              <a:t> Minore dipendenza da estero per importazione di combustibile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/>
              <a:t> Occasione di innovazione tecnologica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/>
              <a:t> Possibilità di produzione diffusa 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/>
              <a:t> Nuove opportunità di occupazione diretta e nell’indotto </a:t>
            </a:r>
            <a:endParaRPr lang="it-IT" sz="1400" dirty="0"/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1331640" y="4797152"/>
            <a:ext cx="6264696" cy="1728192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28613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Pct val="100000"/>
              <a:buFont typeface="Lucida Grande"/>
              <a:buNone/>
              <a:tabLst/>
            </a:pPr>
            <a:endParaRPr kumimoji="0" lang="it-IT" sz="1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20"/>
          <p:cNvSpPr txBox="1">
            <a:spLocks noChangeArrowheads="1"/>
          </p:cNvSpPr>
          <p:nvPr/>
        </p:nvSpPr>
        <p:spPr bwMode="auto">
          <a:xfrm>
            <a:off x="-71470" y="6589734"/>
            <a:ext cx="4738007" cy="2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900" i="1" dirty="0">
                <a:solidFill>
                  <a:srgbClr val="133B9C"/>
                </a:solidFill>
              </a:rPr>
              <a:t>Fonte: Terna, Piano d’Aziona Nazionale sulle fonti rinnovabili (2010)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08844" y="5818388"/>
            <a:ext cx="7077472" cy="755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10810" tIns="53816" rIns="110810" bIns="53816">
            <a:spAutoFit/>
          </a:bodyPr>
          <a:lstStyle/>
          <a:p>
            <a:pPr algn="ctr" defTabSz="8058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759EE3"/>
              </a:buClr>
              <a:defRPr/>
            </a:pPr>
            <a:r>
              <a:rPr lang="it-IT" sz="1400" b="1" dirty="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Le rinnovabili contribuiscono alla diversificazione, alla sicurezza approvvigionamenti e alla lotta al cambiamento </a:t>
            </a:r>
            <a:r>
              <a:rPr lang="it-IT" sz="1400" b="1" dirty="0" smtClean="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climatico. Importante definire regole di sviluppo economicamente sostenibili </a:t>
            </a:r>
            <a:endParaRPr lang="it-IT" sz="1400" b="1" dirty="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0194-6618-4067-B8C8-1F9D7C01FA91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04763" y="260648"/>
            <a:ext cx="7767637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kumimoji="1" lang="it-IT" sz="2000" b="1" dirty="0">
                <a:solidFill>
                  <a:srgbClr val="133B9C"/>
                </a:solidFill>
                <a:cs typeface="Arial" pitchFamily="34" charset="0"/>
              </a:rPr>
              <a:t>Fonti rinnovabili</a:t>
            </a:r>
          </a:p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lang="it-IT" b="1" dirty="0">
                <a:solidFill>
                  <a:srgbClr val="759EE3"/>
                </a:solidFill>
                <a:ea typeface="ヒラギノ角ゴ Pro W6" pitchFamily="1" charset="-128"/>
              </a:rPr>
              <a:t>Prospettive di crescita</a:t>
            </a:r>
          </a:p>
        </p:txBody>
      </p:sp>
      <p:sp>
        <p:nvSpPr>
          <p:cNvPr id="4" name="CasellaDiTesto 16"/>
          <p:cNvSpPr txBox="1">
            <a:spLocks noChangeArrowheads="1"/>
          </p:cNvSpPr>
          <p:nvPr/>
        </p:nvSpPr>
        <p:spPr bwMode="auto">
          <a:xfrm>
            <a:off x="702577" y="1441270"/>
            <a:ext cx="1811478" cy="2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100" b="1" i="1" dirty="0" err="1">
                <a:solidFill>
                  <a:srgbClr val="133B9C"/>
                </a:solidFill>
              </a:rPr>
              <a:t>TWh</a:t>
            </a:r>
            <a:endParaRPr lang="it-IT" sz="1100" b="1" i="1" dirty="0">
              <a:solidFill>
                <a:srgbClr val="133B9C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1309935" y="1441270"/>
            <a:ext cx="677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314683" y="1685226"/>
            <a:ext cx="679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6"/>
          <p:cNvSpPr txBox="1">
            <a:spLocks noChangeArrowheads="1"/>
          </p:cNvSpPr>
          <p:nvPr/>
        </p:nvSpPr>
        <p:spPr bwMode="auto">
          <a:xfrm>
            <a:off x="6355453" y="1340768"/>
            <a:ext cx="2266361" cy="5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marL="159646" indent="-159646" algn="ctr" fontAlgn="base">
              <a:spcAft>
                <a:spcPts val="529"/>
              </a:spcAft>
            </a:pPr>
            <a:r>
              <a:rPr lang="it-IT" sz="1000" b="1" i="1" dirty="0">
                <a:solidFill>
                  <a:srgbClr val="133B9C"/>
                </a:solidFill>
              </a:rPr>
              <a:t>CAGR </a:t>
            </a:r>
          </a:p>
          <a:p>
            <a:pPr marL="159646" indent="-159646" algn="ctr" fontAlgn="base">
              <a:spcAft>
                <a:spcPts val="529"/>
              </a:spcAft>
            </a:pPr>
            <a:r>
              <a:rPr lang="it-IT" sz="1000" b="1" i="1" dirty="0" smtClean="0">
                <a:solidFill>
                  <a:srgbClr val="133B9C"/>
                </a:solidFill>
              </a:rPr>
              <a:t>2000-2020</a:t>
            </a:r>
            <a:endParaRPr lang="it-IT" sz="1000" b="1" i="1" dirty="0">
              <a:solidFill>
                <a:srgbClr val="133B9C"/>
              </a:solidFill>
            </a:endParaRPr>
          </a:p>
        </p:txBody>
      </p:sp>
      <p:sp>
        <p:nvSpPr>
          <p:cNvPr id="8" name="CasellaDiTesto 16"/>
          <p:cNvSpPr txBox="1">
            <a:spLocks noChangeArrowheads="1"/>
          </p:cNvSpPr>
          <p:nvPr/>
        </p:nvSpPr>
        <p:spPr bwMode="auto">
          <a:xfrm>
            <a:off x="6814162" y="2097495"/>
            <a:ext cx="1261628" cy="2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000" b="1" i="1" dirty="0">
                <a:solidFill>
                  <a:srgbClr val="133B9C"/>
                </a:solidFill>
              </a:rPr>
              <a:t>+46%</a:t>
            </a:r>
          </a:p>
        </p:txBody>
      </p:sp>
      <p:sp>
        <p:nvSpPr>
          <p:cNvPr id="9" name="CasellaDiTesto 16"/>
          <p:cNvSpPr txBox="1">
            <a:spLocks noChangeArrowheads="1"/>
          </p:cNvSpPr>
          <p:nvPr/>
        </p:nvSpPr>
        <p:spPr bwMode="auto">
          <a:xfrm>
            <a:off x="6555926" y="2528608"/>
            <a:ext cx="1811478" cy="2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000" b="1" i="1" dirty="0">
                <a:solidFill>
                  <a:srgbClr val="133B9C"/>
                </a:solidFill>
              </a:rPr>
              <a:t>+20%</a:t>
            </a:r>
          </a:p>
        </p:txBody>
      </p:sp>
      <p:sp>
        <p:nvSpPr>
          <p:cNvPr id="10" name="CasellaDiTesto 16"/>
          <p:cNvSpPr txBox="1">
            <a:spLocks noChangeArrowheads="1"/>
          </p:cNvSpPr>
          <p:nvPr/>
        </p:nvSpPr>
        <p:spPr bwMode="auto">
          <a:xfrm>
            <a:off x="6555926" y="3047206"/>
            <a:ext cx="1811478" cy="2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000" b="1" i="1" dirty="0">
                <a:solidFill>
                  <a:srgbClr val="133B9C"/>
                </a:solidFill>
              </a:rPr>
              <a:t>+12%</a:t>
            </a:r>
          </a:p>
        </p:txBody>
      </p:sp>
      <p:graphicFrame>
        <p:nvGraphicFramePr>
          <p:cNvPr id="11" name="Grafico 10"/>
          <p:cNvGraphicFramePr/>
          <p:nvPr/>
        </p:nvGraphicFramePr>
        <p:xfrm>
          <a:off x="1002287" y="1427533"/>
          <a:ext cx="6463326" cy="410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nettore 1 11"/>
          <p:cNvCxnSpPr/>
          <p:nvPr/>
        </p:nvCxnSpPr>
        <p:spPr>
          <a:xfrm>
            <a:off x="6840097" y="2242472"/>
            <a:ext cx="2602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40097" y="2686984"/>
            <a:ext cx="260268" cy="0"/>
          </a:xfrm>
          <a:prstGeom prst="line">
            <a:avLst/>
          </a:prstGeom>
          <a:ln w="28575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840097" y="3205581"/>
            <a:ext cx="26026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302978" y="1833784"/>
            <a:ext cx="2808312" cy="3240360"/>
          </a:xfrm>
          <a:prstGeom prst="rect">
            <a:avLst/>
          </a:prstGeom>
          <a:noFill/>
          <a:ln w="28575">
            <a:solidFill>
              <a:srgbClr val="C0C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145724" y="1408100"/>
            <a:ext cx="3021814" cy="67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>
                <a:solidFill>
                  <a:srgbClr val="133B9C"/>
                </a:solidFill>
                <a:ea typeface="ヒラギノ角ゴ Pro W6" pitchFamily="1" charset="-128"/>
              </a:rPr>
              <a:t>Previsioni del Piano d’Azione Nazionale</a:t>
            </a:r>
          </a:p>
          <a:p>
            <a:pPr algn="ctr"/>
            <a:endParaRPr lang="it-IT" sz="1200" i="1" dirty="0">
              <a:solidFill>
                <a:srgbClr val="133B9C"/>
              </a:solidFill>
            </a:endParaRPr>
          </a:p>
        </p:txBody>
      </p:sp>
      <p:sp>
        <p:nvSpPr>
          <p:cNvPr id="28" name="CasellaDiTesto 16"/>
          <p:cNvSpPr txBox="1">
            <a:spLocks noChangeArrowheads="1"/>
          </p:cNvSpPr>
          <p:nvPr/>
        </p:nvSpPr>
        <p:spPr bwMode="auto">
          <a:xfrm>
            <a:off x="7202183" y="1340768"/>
            <a:ext cx="2266361" cy="5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marL="159646" indent="-159646" algn="ctr" fontAlgn="base">
              <a:spcAft>
                <a:spcPts val="529"/>
              </a:spcAft>
            </a:pPr>
            <a:r>
              <a:rPr lang="it-IT" sz="1000" b="1" i="1" dirty="0" smtClean="0">
                <a:solidFill>
                  <a:srgbClr val="133B9C"/>
                </a:solidFill>
              </a:rPr>
              <a:t>GW</a:t>
            </a:r>
            <a:endParaRPr lang="it-IT" sz="1000" b="1" i="1" dirty="0">
              <a:solidFill>
                <a:srgbClr val="133B9C"/>
              </a:solidFill>
            </a:endParaRPr>
          </a:p>
          <a:p>
            <a:pPr marL="159646" indent="-159646" algn="ctr" fontAlgn="base">
              <a:spcAft>
                <a:spcPts val="529"/>
              </a:spcAft>
            </a:pPr>
            <a:r>
              <a:rPr lang="it-IT" sz="1000" b="1" i="1" dirty="0" smtClean="0">
                <a:solidFill>
                  <a:srgbClr val="133B9C"/>
                </a:solidFill>
              </a:rPr>
              <a:t>2020</a:t>
            </a:r>
            <a:endParaRPr lang="it-IT" sz="1000" b="1" i="1" dirty="0">
              <a:solidFill>
                <a:srgbClr val="133B9C"/>
              </a:solidFill>
            </a:endParaRPr>
          </a:p>
        </p:txBody>
      </p:sp>
      <p:sp>
        <p:nvSpPr>
          <p:cNvPr id="30" name="CasellaDiTesto 16"/>
          <p:cNvSpPr txBox="1">
            <a:spLocks noChangeArrowheads="1"/>
          </p:cNvSpPr>
          <p:nvPr/>
        </p:nvSpPr>
        <p:spPr bwMode="auto">
          <a:xfrm>
            <a:off x="7703016" y="2098007"/>
            <a:ext cx="1261628" cy="2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000" b="1" i="1" dirty="0" smtClean="0">
                <a:solidFill>
                  <a:srgbClr val="133B9C"/>
                </a:solidFill>
              </a:rPr>
              <a:t>8,6</a:t>
            </a:r>
            <a:endParaRPr lang="it-IT" sz="1000" b="1" i="1" dirty="0">
              <a:solidFill>
                <a:srgbClr val="133B9C"/>
              </a:solidFill>
            </a:endParaRPr>
          </a:p>
        </p:txBody>
      </p:sp>
      <p:sp>
        <p:nvSpPr>
          <p:cNvPr id="34" name="CasellaDiTesto 16"/>
          <p:cNvSpPr txBox="1">
            <a:spLocks noChangeArrowheads="1"/>
          </p:cNvSpPr>
          <p:nvPr/>
        </p:nvSpPr>
        <p:spPr bwMode="auto">
          <a:xfrm>
            <a:off x="7398830" y="2529120"/>
            <a:ext cx="1811478" cy="28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000" b="1" i="1" dirty="0" smtClean="0">
                <a:solidFill>
                  <a:srgbClr val="133B9C"/>
                </a:solidFill>
              </a:rPr>
              <a:t>12,7</a:t>
            </a:r>
            <a:endParaRPr lang="it-IT" sz="1000" b="1" i="1" dirty="0">
              <a:solidFill>
                <a:srgbClr val="133B9C"/>
              </a:solidFill>
            </a:endParaRPr>
          </a:p>
        </p:txBody>
      </p:sp>
      <p:sp>
        <p:nvSpPr>
          <p:cNvPr id="37" name="CasellaDiTesto 16"/>
          <p:cNvSpPr txBox="1">
            <a:spLocks noChangeArrowheads="1"/>
          </p:cNvSpPr>
          <p:nvPr/>
        </p:nvSpPr>
        <p:spPr bwMode="auto">
          <a:xfrm>
            <a:off x="7398830" y="3047718"/>
            <a:ext cx="1811478" cy="3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63" tIns="40332" rIns="80663" bIns="40332">
            <a:spAutoFit/>
          </a:bodyPr>
          <a:lstStyle/>
          <a:p>
            <a:pPr marL="159646" indent="-159646" algn="ctr" fontAlgn="base">
              <a:spcBef>
                <a:spcPts val="529"/>
              </a:spcBef>
              <a:spcAft>
                <a:spcPts val="529"/>
              </a:spcAft>
            </a:pPr>
            <a:r>
              <a:rPr lang="it-IT" sz="1100" b="1" i="1" dirty="0" smtClean="0">
                <a:solidFill>
                  <a:srgbClr val="133B9C"/>
                </a:solidFill>
              </a:rPr>
              <a:t>3,8</a:t>
            </a:r>
            <a:endParaRPr lang="it-IT" sz="1100" b="1" i="1" dirty="0">
              <a:solidFill>
                <a:srgbClr val="133B9C"/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 bwMode="auto">
          <a:xfrm>
            <a:off x="8005207" y="1340768"/>
            <a:ext cx="0" cy="20387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9484" y="5784056"/>
            <a:ext cx="493712" cy="300038"/>
            <a:chOff x="231" y="4258"/>
            <a:chExt cx="363" cy="318"/>
          </a:xfrm>
        </p:grpSpPr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231" y="4258"/>
              <a:ext cx="0" cy="318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231" y="4258"/>
              <a:ext cx="363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219404" y="6322020"/>
            <a:ext cx="493712" cy="315913"/>
            <a:chOff x="5538" y="4303"/>
            <a:chExt cx="363" cy="318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5901" y="4303"/>
              <a:ext cx="0" cy="318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5538" y="4621"/>
              <a:ext cx="363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20"/>
          <p:cNvSpPr txBox="1">
            <a:spLocks noChangeArrowheads="1"/>
          </p:cNvSpPr>
          <p:nvPr/>
        </p:nvSpPr>
        <p:spPr bwMode="auto">
          <a:xfrm>
            <a:off x="334059" y="6500834"/>
            <a:ext cx="4738007" cy="2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marL="159646" indent="-159646" fontAlgn="base">
              <a:spcBef>
                <a:spcPts val="529"/>
              </a:spcBef>
              <a:spcAft>
                <a:spcPts val="529"/>
              </a:spcAft>
            </a:pPr>
            <a:r>
              <a:rPr lang="it-IT" sz="900" i="1" dirty="0">
                <a:solidFill>
                  <a:srgbClr val="133B9C"/>
                </a:solidFill>
              </a:rPr>
              <a:t>Fonte: elaborazione su dati GSE</a:t>
            </a:r>
          </a:p>
        </p:txBody>
      </p:sp>
      <p:grpSp>
        <p:nvGrpSpPr>
          <p:cNvPr id="2" name="Gruppo 27"/>
          <p:cNvGrpSpPr/>
          <p:nvPr/>
        </p:nvGrpSpPr>
        <p:grpSpPr>
          <a:xfrm>
            <a:off x="1857357" y="5785121"/>
            <a:ext cx="5214973" cy="597217"/>
            <a:chOff x="670290" y="5785121"/>
            <a:chExt cx="6902105" cy="597217"/>
          </a:xfrm>
        </p:grpSpPr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755576" y="5929330"/>
              <a:ext cx="6673944" cy="324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10810" tIns="53816" rIns="110810" bIns="53816">
              <a:spAutoFit/>
            </a:bodyPr>
            <a:lstStyle/>
            <a:p>
              <a:pPr algn="ctr" defTabSz="80584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759EE3"/>
                </a:buClr>
                <a:defRPr/>
              </a:pPr>
              <a:r>
                <a:rPr lang="it-IT" sz="1400" b="1" dirty="0">
                  <a:solidFill>
                    <a:srgbClr val="333399"/>
                  </a:solidFill>
                  <a:ea typeface="Arial Unicode MS" pitchFamily="34" charset="-128"/>
                  <a:cs typeface="Arial Unicode MS" pitchFamily="34" charset="-128"/>
                </a:rPr>
                <a:t>Risparmi significativi e crescita più sostenibile</a:t>
              </a:r>
            </a:p>
          </p:txBody>
        </p:sp>
        <p:grpSp>
          <p:nvGrpSpPr>
            <p:cNvPr id="3" name="Group 8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670290" y="5785121"/>
              <a:ext cx="544124" cy="287085"/>
              <a:chOff x="1173" y="3338"/>
              <a:chExt cx="284" cy="292"/>
            </a:xfrm>
          </p:grpSpPr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1174" y="3339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1173" y="3338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  <p:grpSp>
          <p:nvGrpSpPr>
            <p:cNvPr id="4" name="Group 1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 rot="10800000">
              <a:off x="7026355" y="6095252"/>
              <a:ext cx="546040" cy="287086"/>
              <a:chOff x="1133" y="3269"/>
              <a:chExt cx="285" cy="292"/>
            </a:xfrm>
          </p:grpSpPr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1135" y="3270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>
                <a:off x="1133" y="3269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</p:grpSp>
      <p:sp>
        <p:nvSpPr>
          <p:cNvPr id="35" name="Segnaposto numero diapositiva 34"/>
          <p:cNvSpPr>
            <a:spLocks noGrp="1"/>
          </p:cNvSpPr>
          <p:nvPr>
            <p:ph type="sldNum" sz="quarter" idx="10"/>
          </p:nvPr>
        </p:nvSpPr>
        <p:spPr>
          <a:xfrm>
            <a:off x="8063914" y="6629205"/>
            <a:ext cx="1080086" cy="228795"/>
          </a:xfrm>
        </p:spPr>
        <p:txBody>
          <a:bodyPr/>
          <a:lstStyle/>
          <a:p>
            <a:pPr>
              <a:defRPr/>
            </a:pPr>
            <a:fld id="{D7280194-6618-4067-B8C8-1F9D7C01FA91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51520" y="188640"/>
            <a:ext cx="7767637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kumimoji="1" lang="it-IT" sz="2000" b="1" dirty="0">
                <a:solidFill>
                  <a:srgbClr val="133B9C"/>
                </a:solidFill>
                <a:cs typeface="Arial" pitchFamily="34" charset="0"/>
              </a:rPr>
              <a:t>Focus sul fotovoltaico</a:t>
            </a:r>
          </a:p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lang="it-IT" b="1" dirty="0">
                <a:solidFill>
                  <a:srgbClr val="759EE3"/>
                </a:solidFill>
                <a:ea typeface="ヒラギノ角ゴ Pro W6" pitchFamily="1" charset="-128"/>
              </a:rPr>
              <a:t>Scenari di evoluzione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357818" y="2285992"/>
            <a:ext cx="3343304" cy="2571768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68" rIns="0" bIns="43468" anchor="ctr"/>
          <a:lstStyle/>
          <a:p>
            <a:pPr defTabSz="870254" eaLnBrk="0" hangingPunct="0">
              <a:spcBef>
                <a:spcPct val="0"/>
              </a:spcBef>
              <a:spcAft>
                <a:spcPts val="2117"/>
              </a:spcAft>
              <a:buClr>
                <a:srgbClr val="FF6600"/>
              </a:buClr>
              <a:buSzPct val="150000"/>
              <a:defRPr/>
            </a:pPr>
            <a:r>
              <a:rPr lang="it-IT" sz="135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Al fine di ridurre gli oneri e cogliere opportunità  di miglioramento tecnologico, il nuovo decreto introduce:</a:t>
            </a:r>
          </a:p>
          <a:p>
            <a:pPr marL="160913" indent="-160913" defTabSz="870254" eaLnBrk="0" hangingPunct="0">
              <a:spcBef>
                <a:spcPct val="0"/>
              </a:spcBef>
              <a:spcAft>
                <a:spcPts val="2117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135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Contingentamento potenza annua incentivabile</a:t>
            </a:r>
          </a:p>
          <a:p>
            <a:pPr marL="160913" indent="-160913" defTabSz="870254" eaLnBrk="0" hangingPunct="0">
              <a:spcBef>
                <a:spcPct val="0"/>
              </a:spcBef>
              <a:spcAft>
                <a:spcPts val="2117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135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Riduzione incentivi in linea con livelli europei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500034" y="1754037"/>
            <a:ext cx="4786346" cy="246203"/>
          </a:xfrm>
          <a:prstGeom prst="rect">
            <a:avLst/>
          </a:prstGeom>
          <a:noFill/>
        </p:spPr>
        <p:txBody>
          <a:bodyPr wrap="square" lIns="91424" tIns="45711" rIns="91424" bIns="45711" rtlCol="0">
            <a:spAutoFit/>
          </a:bodyPr>
          <a:lstStyle/>
          <a:p>
            <a:pPr algn="ctr" eaLnBrk="0" fontAlgn="base" hangingPunct="0">
              <a:lnSpc>
                <a:spcPts val="1201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333399"/>
                </a:solidFill>
              </a:rPr>
              <a:t>Scenario qualitativo evoluzione fotovoltaico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2910" y="2129468"/>
            <a:ext cx="1498060" cy="25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611" tIns="51805" rIns="103611" bIns="51805">
            <a:spAutoFit/>
          </a:bodyPr>
          <a:lstStyle/>
          <a:p>
            <a:pPr defTabSz="914237">
              <a:defRPr/>
            </a:pPr>
            <a:r>
              <a:rPr lang="it-IT" sz="1000" b="1" kern="0" dirty="0">
                <a:solidFill>
                  <a:srgbClr val="133B9C"/>
                </a:solidFill>
              </a:rPr>
              <a:t>Potenza installata</a:t>
            </a: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642910" y="2162647"/>
            <a:ext cx="1548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lIns="103611" tIns="51805" rIns="103611" bIns="51805"/>
          <a:lstStyle/>
          <a:p>
            <a:pPr defTabSz="914237">
              <a:defRPr/>
            </a:pPr>
            <a:endParaRPr lang="it-IT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642910" y="2357430"/>
            <a:ext cx="1548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lIns="103611" tIns="51805" rIns="103611" bIns="51805"/>
          <a:lstStyle/>
          <a:p>
            <a:pPr defTabSz="914237">
              <a:defRPr/>
            </a:pPr>
            <a:endParaRPr lang="it-IT" sz="10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8" name="Grafico 37"/>
          <p:cNvGraphicFramePr/>
          <p:nvPr/>
        </p:nvGraphicFramePr>
        <p:xfrm>
          <a:off x="785786" y="2428868"/>
          <a:ext cx="421484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2398380" y="3786190"/>
            <a:ext cx="303087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it-IT" sz="1000" b="1" dirty="0">
              <a:solidFill>
                <a:srgbClr val="133B9C"/>
              </a:solidFill>
            </a:endParaRPr>
          </a:p>
          <a:p>
            <a:pPr>
              <a:lnSpc>
                <a:spcPct val="114000"/>
              </a:lnSpc>
            </a:pPr>
            <a:r>
              <a:rPr lang="it-IT" sz="1000" b="1" dirty="0">
                <a:solidFill>
                  <a:srgbClr val="133B9C"/>
                </a:solidFill>
              </a:rPr>
              <a:t>Scenario inerziale </a:t>
            </a:r>
          </a:p>
          <a:p>
            <a:pPr>
              <a:lnSpc>
                <a:spcPct val="114000"/>
              </a:lnSpc>
            </a:pPr>
            <a:r>
              <a:rPr lang="it-IT" sz="1000" b="1" dirty="0">
                <a:solidFill>
                  <a:srgbClr val="133B9C"/>
                </a:solidFill>
              </a:rPr>
              <a:t>Scenario di riforma (IV Conto energia)</a:t>
            </a:r>
          </a:p>
          <a:p>
            <a:pPr>
              <a:lnSpc>
                <a:spcPct val="114000"/>
              </a:lnSpc>
            </a:pPr>
            <a:endParaRPr lang="it-IT" sz="1000" b="1" dirty="0">
              <a:solidFill>
                <a:srgbClr val="133B9C"/>
              </a:solidFill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2071670" y="4260538"/>
            <a:ext cx="35719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2071670" y="4090366"/>
            <a:ext cx="35719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06590" y="1996398"/>
            <a:ext cx="4392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8D5C-9224-4662-A6E1-3FAEEF347667}" type="slidenum">
              <a:rPr lang="en-US"/>
              <a:pPr/>
              <a:t>13</a:t>
            </a:fld>
            <a:endParaRPr lang="en-US"/>
          </a:p>
        </p:txBody>
      </p:sp>
      <p:pic>
        <p:nvPicPr>
          <p:cNvPr id="32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715" y="1777892"/>
            <a:ext cx="4191114" cy="247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Centrali nucleari in servizio</a:t>
            </a:r>
            <a:br>
              <a:rPr lang="it-IT" dirty="0"/>
            </a:br>
            <a:r>
              <a:rPr lang="it-IT" sz="1500" dirty="0">
                <a:solidFill>
                  <a:schemeClr val="accent1"/>
                </a:solidFill>
              </a:rPr>
              <a:t>Centrali nucleari nel mondo ed in un raggio di 200 km dai confini Italiani</a:t>
            </a:r>
          </a:p>
        </p:txBody>
      </p:sp>
      <p:sp>
        <p:nvSpPr>
          <p:cNvPr id="3282948" name="Line 4"/>
          <p:cNvSpPr>
            <a:spLocks noChangeShapeType="1"/>
          </p:cNvSpPr>
          <p:nvPr/>
        </p:nvSpPr>
        <p:spPr bwMode="auto">
          <a:xfrm>
            <a:off x="379527" y="1715229"/>
            <a:ext cx="421423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3282949" name="Text 13"/>
          <p:cNvSpPr>
            <a:spLocks noChangeArrowheads="1"/>
          </p:cNvSpPr>
          <p:nvPr/>
        </p:nvSpPr>
        <p:spPr bwMode="auto">
          <a:xfrm>
            <a:off x="379527" y="1441259"/>
            <a:ext cx="4214239" cy="209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89837">
              <a:spcBef>
                <a:spcPct val="0"/>
              </a:spcBef>
            </a:pPr>
            <a:r>
              <a:rPr lang="de-DE" altLang="de-DE" sz="1300" dirty="0" err="1"/>
              <a:t>Centrali</a:t>
            </a:r>
            <a:r>
              <a:rPr lang="de-DE" altLang="de-DE" sz="1300" dirty="0"/>
              <a:t> </a:t>
            </a:r>
            <a:r>
              <a:rPr lang="de-DE" altLang="de-DE" sz="1300" dirty="0" err="1"/>
              <a:t>nucleari</a:t>
            </a:r>
            <a:r>
              <a:rPr lang="de-DE" altLang="de-DE" sz="1300" dirty="0"/>
              <a:t> </a:t>
            </a:r>
            <a:r>
              <a:rPr lang="de-DE" altLang="de-DE" sz="1300" dirty="0" err="1"/>
              <a:t>nel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mondo</a:t>
            </a:r>
            <a:endParaRPr lang="de-DE" altLang="de-DE" sz="1300" dirty="0"/>
          </a:p>
        </p:txBody>
      </p:sp>
      <p:sp>
        <p:nvSpPr>
          <p:cNvPr id="3282950" name="AutoShape 6"/>
          <p:cNvSpPr>
            <a:spLocks noChangeArrowheads="1"/>
          </p:cNvSpPr>
          <p:nvPr/>
        </p:nvSpPr>
        <p:spPr bwMode="auto">
          <a:xfrm flipV="1">
            <a:off x="1741197" y="4389354"/>
            <a:ext cx="1489539" cy="161759"/>
          </a:xfrm>
          <a:prstGeom prst="triangle">
            <a:avLst>
              <a:gd name="adj" fmla="val 50000"/>
            </a:avLst>
          </a:prstGeom>
          <a:solidFill>
            <a:srgbClr val="FF7A00"/>
          </a:solidFill>
          <a:ln w="28575" algn="ctr">
            <a:solidFill>
              <a:srgbClr val="FF7A00"/>
            </a:solidFill>
            <a:miter lim="800000"/>
            <a:headEnd/>
            <a:tailEnd/>
          </a:ln>
          <a:effectLst/>
        </p:spPr>
        <p:txBody>
          <a:bodyPr wrap="none" lIns="9526" tIns="3175" rIns="9526" bIns="3175" anchor="ctr"/>
          <a:lstStyle/>
          <a:p>
            <a:endParaRPr lang="it-IT"/>
          </a:p>
        </p:txBody>
      </p:sp>
      <p:sp>
        <p:nvSpPr>
          <p:cNvPr id="3282951" name="AutoShape 7"/>
          <p:cNvSpPr>
            <a:spLocks noChangeArrowheads="1"/>
          </p:cNvSpPr>
          <p:nvPr/>
        </p:nvSpPr>
        <p:spPr bwMode="auto">
          <a:xfrm>
            <a:off x="379527" y="4599203"/>
            <a:ext cx="4214239" cy="91372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6350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289837"/>
            <a:r>
              <a:rPr lang="it-IT" sz="1300" dirty="0"/>
              <a:t>441 reattori in esercizio in 29 diversi Paesi per complessivi 374.000 </a:t>
            </a:r>
            <a:r>
              <a:rPr lang="it-IT" sz="1300" dirty="0" err="1"/>
              <a:t>MWe</a:t>
            </a:r>
            <a:r>
              <a:rPr lang="it-IT" sz="1300" dirty="0"/>
              <a:t> – Producono circa il 15% dell’energia elettrica prodotta nel mondo</a:t>
            </a:r>
          </a:p>
        </p:txBody>
      </p:sp>
      <p:sp>
        <p:nvSpPr>
          <p:cNvPr id="3282952" name="Line 8"/>
          <p:cNvSpPr>
            <a:spLocks noChangeShapeType="1"/>
          </p:cNvSpPr>
          <p:nvPr/>
        </p:nvSpPr>
        <p:spPr bwMode="auto">
          <a:xfrm>
            <a:off x="4720274" y="1715229"/>
            <a:ext cx="421287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3282953" name="Text 13"/>
          <p:cNvSpPr>
            <a:spLocks noChangeArrowheads="1"/>
          </p:cNvSpPr>
          <p:nvPr/>
        </p:nvSpPr>
        <p:spPr bwMode="auto">
          <a:xfrm>
            <a:off x="4720274" y="1231409"/>
            <a:ext cx="4212879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289837">
              <a:spcBef>
                <a:spcPct val="0"/>
              </a:spcBef>
            </a:pPr>
            <a:r>
              <a:rPr lang="de-DE" altLang="de-DE" sz="1300" dirty="0" err="1"/>
              <a:t>Centrali</a:t>
            </a:r>
            <a:r>
              <a:rPr lang="de-DE" altLang="de-DE" sz="1300" dirty="0"/>
              <a:t> </a:t>
            </a:r>
            <a:r>
              <a:rPr lang="de-DE" altLang="de-DE" sz="1300" dirty="0" err="1"/>
              <a:t>nucleari</a:t>
            </a:r>
            <a:r>
              <a:rPr lang="de-DE" altLang="de-DE" sz="1300" dirty="0"/>
              <a:t> in </a:t>
            </a:r>
            <a:r>
              <a:rPr lang="de-DE" altLang="de-DE" sz="1300" dirty="0" err="1"/>
              <a:t>un</a:t>
            </a:r>
            <a:r>
              <a:rPr lang="de-DE" altLang="de-DE" sz="1300" dirty="0"/>
              <a:t> </a:t>
            </a:r>
            <a:r>
              <a:rPr lang="de-DE" altLang="de-DE" sz="1300" dirty="0" err="1"/>
              <a:t>raggio</a:t>
            </a:r>
            <a:r>
              <a:rPr lang="de-DE" altLang="de-DE" sz="1300" dirty="0"/>
              <a:t> di 200 km </a:t>
            </a:r>
            <a:r>
              <a:rPr lang="de-DE" altLang="de-DE" sz="1300" dirty="0" err="1"/>
              <a:t>dai</a:t>
            </a:r>
            <a:r>
              <a:rPr lang="de-DE" altLang="de-DE" sz="1300" dirty="0"/>
              <a:t> </a:t>
            </a:r>
            <a:r>
              <a:rPr lang="de-DE" altLang="de-DE" sz="1300" dirty="0" err="1"/>
              <a:t>confini</a:t>
            </a:r>
            <a:r>
              <a:rPr lang="de-DE" altLang="de-DE" sz="1300" dirty="0"/>
              <a:t> </a:t>
            </a:r>
            <a:r>
              <a:rPr lang="de-DE" altLang="de-DE" sz="1300" dirty="0" err="1"/>
              <a:t>Italiani</a:t>
            </a:r>
            <a:endParaRPr lang="de-DE" altLang="de-DE" sz="1300" dirty="0"/>
          </a:p>
        </p:txBody>
      </p:sp>
      <p:sp>
        <p:nvSpPr>
          <p:cNvPr id="3282954" name="AutoShape 10"/>
          <p:cNvSpPr>
            <a:spLocks noChangeArrowheads="1"/>
          </p:cNvSpPr>
          <p:nvPr/>
        </p:nvSpPr>
        <p:spPr bwMode="auto">
          <a:xfrm flipV="1">
            <a:off x="6080584" y="4389354"/>
            <a:ext cx="1489539" cy="161759"/>
          </a:xfrm>
          <a:prstGeom prst="triangle">
            <a:avLst>
              <a:gd name="adj" fmla="val 50000"/>
            </a:avLst>
          </a:prstGeom>
          <a:solidFill>
            <a:srgbClr val="FF7A00"/>
          </a:solidFill>
          <a:ln w="28575" algn="ctr">
            <a:solidFill>
              <a:srgbClr val="FF7A00"/>
            </a:solidFill>
            <a:miter lim="800000"/>
            <a:headEnd/>
            <a:tailEnd/>
          </a:ln>
          <a:effectLst/>
        </p:spPr>
        <p:txBody>
          <a:bodyPr wrap="none" lIns="9526" tIns="3175" rIns="9526" bIns="3175" anchor="ctr"/>
          <a:lstStyle/>
          <a:p>
            <a:endParaRPr lang="it-IT"/>
          </a:p>
        </p:txBody>
      </p:sp>
      <p:sp>
        <p:nvSpPr>
          <p:cNvPr id="3282955" name="AutoShape 11"/>
          <p:cNvSpPr>
            <a:spLocks noChangeArrowheads="1"/>
          </p:cNvSpPr>
          <p:nvPr/>
        </p:nvSpPr>
        <p:spPr bwMode="auto">
          <a:xfrm>
            <a:off x="4720274" y="4599203"/>
            <a:ext cx="4212879" cy="91372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6350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289837"/>
            <a:r>
              <a:rPr lang="it-IT" sz="1300" dirty="0"/>
              <a:t>In un raggio di 200 km dai confini Italiani, sono ad oggi attive 26 unità nucleari per un totale di circa 24.000 MWe</a:t>
            </a:r>
            <a:r>
              <a:rPr lang="it-IT" sz="1300" baseline="30000" dirty="0"/>
              <a:t>1)</a:t>
            </a:r>
          </a:p>
        </p:txBody>
      </p:sp>
      <p:sp>
        <p:nvSpPr>
          <p:cNvPr id="3282956" name="Text Box 12"/>
          <p:cNvSpPr txBox="1">
            <a:spLocks noChangeArrowheads="1"/>
          </p:cNvSpPr>
          <p:nvPr/>
        </p:nvSpPr>
        <p:spPr bwMode="auto">
          <a:xfrm>
            <a:off x="6559413" y="2736788"/>
            <a:ext cx="884858" cy="2769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89837"/>
            <a:r>
              <a:rPr lang="it-IT" i="0" dirty="0">
                <a:solidFill>
                  <a:schemeClr val="bg1"/>
                </a:solidFill>
              </a:rPr>
              <a:t>200 km</a:t>
            </a:r>
          </a:p>
        </p:txBody>
      </p:sp>
      <p:sp>
        <p:nvSpPr>
          <p:cNvPr id="3282957" name="AutoShape 13"/>
          <p:cNvSpPr>
            <a:spLocks noChangeArrowheads="1"/>
          </p:cNvSpPr>
          <p:nvPr/>
        </p:nvSpPr>
        <p:spPr bwMode="auto">
          <a:xfrm rot="-1265872">
            <a:off x="6013929" y="3000616"/>
            <a:ext cx="1282771" cy="461843"/>
          </a:xfrm>
          <a:custGeom>
            <a:avLst/>
            <a:gdLst>
              <a:gd name="G0" fmla="+- 10800 0 0"/>
              <a:gd name="G1" fmla="+- -11461246 0 0"/>
              <a:gd name="G2" fmla="+- 0 0 -11461246"/>
              <a:gd name="T0" fmla="*/ 0 256 1"/>
              <a:gd name="T1" fmla="*/ 180 256 1"/>
              <a:gd name="G3" fmla="+- -11461246 T0 T1"/>
              <a:gd name="T2" fmla="*/ 0 256 1"/>
              <a:gd name="T3" fmla="*/ 90 256 1"/>
              <a:gd name="G4" fmla="+- -11461246 T2 T3"/>
              <a:gd name="G5" fmla="*/ G4 2 1"/>
              <a:gd name="T4" fmla="*/ 90 256 1"/>
              <a:gd name="T5" fmla="*/ 0 256 1"/>
              <a:gd name="G6" fmla="+- -11461246 T4 T5"/>
              <a:gd name="G7" fmla="*/ G6 2 1"/>
              <a:gd name="G8" fmla="abs -1146124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-11461246"/>
              <a:gd name="G21" fmla="sin G19 -11461246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-11461246"/>
              <a:gd name="G29" fmla="sin 10800 -11461246"/>
              <a:gd name="G30" fmla="sin 10800 -11461246"/>
              <a:gd name="G31" fmla="+- G28 10800 0"/>
              <a:gd name="G32" fmla="+- G29 10800 0"/>
              <a:gd name="G33" fmla="+- G30 10800 0"/>
              <a:gd name="G34" fmla="?: G4 0 G31"/>
              <a:gd name="G35" fmla="?: -11461246 G34 0"/>
              <a:gd name="G36" fmla="?: G6 G35 G31"/>
              <a:gd name="G37" fmla="+- 21600 0 G36"/>
              <a:gd name="G38" fmla="?: G4 0 G33"/>
              <a:gd name="G39" fmla="?: -1146124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3 w 21600"/>
              <a:gd name="T15" fmla="*/ 9837 h 21600"/>
              <a:gd name="T16" fmla="*/ 10800 w 21600"/>
              <a:gd name="T17" fmla="*/ 0 h 21600"/>
              <a:gd name="T18" fmla="*/ 21557 w 21600"/>
              <a:gd name="T19" fmla="*/ 983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" y="9837"/>
                </a:moveTo>
                <a:cubicBezTo>
                  <a:pt x="541" y="4267"/>
                  <a:pt x="5208" y="-1"/>
                  <a:pt x="10800" y="0"/>
                </a:cubicBezTo>
                <a:cubicBezTo>
                  <a:pt x="16391" y="0"/>
                  <a:pt x="21058" y="4267"/>
                  <a:pt x="21556" y="9837"/>
                </a:cubicBezTo>
                <a:cubicBezTo>
                  <a:pt x="21058" y="4267"/>
                  <a:pt x="16391" y="-1"/>
                  <a:pt x="10799" y="0"/>
                </a:cubicBezTo>
                <a:cubicBezTo>
                  <a:pt x="5208" y="0"/>
                  <a:pt x="541" y="4267"/>
                  <a:pt x="43" y="9837"/>
                </a:cubicBezTo>
                <a:close/>
              </a:path>
            </a:pathLst>
          </a:cu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3282958" name="Line 14"/>
          <p:cNvSpPr>
            <a:spLocks noChangeShapeType="1"/>
          </p:cNvSpPr>
          <p:nvPr/>
        </p:nvSpPr>
        <p:spPr bwMode="auto">
          <a:xfrm flipH="1" flipV="1">
            <a:off x="6383932" y="2627492"/>
            <a:ext cx="216289" cy="41095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3282959" name="Source"/>
          <p:cNvSpPr txBox="1">
            <a:spLocks noChangeArrowheads="1"/>
          </p:cNvSpPr>
          <p:nvPr/>
        </p:nvSpPr>
        <p:spPr bwMode="auto">
          <a:xfrm>
            <a:off x="633905" y="6700613"/>
            <a:ext cx="6787944" cy="13552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369646" indent="-369646" defTabSz="289837">
              <a:spcBef>
                <a:spcPct val="0"/>
              </a:spcBef>
            </a:pPr>
            <a:r>
              <a:rPr lang="it-IT" sz="900" dirty="0"/>
              <a:t>Fonte: </a:t>
            </a:r>
            <a:r>
              <a:rPr lang="en-US" sz="900" dirty="0"/>
              <a:t>International Nuclear Safety Center (INSC) - U.S. Department of Energy (DOE)</a:t>
            </a:r>
            <a:endParaRPr lang="it-IT" sz="900" dirty="0"/>
          </a:p>
        </p:txBody>
      </p:sp>
      <p:sp>
        <p:nvSpPr>
          <p:cNvPr id="3282960" name="Rectangle 16"/>
          <p:cNvSpPr>
            <a:spLocks noChangeArrowheads="1"/>
          </p:cNvSpPr>
          <p:nvPr/>
        </p:nvSpPr>
        <p:spPr bwMode="auto">
          <a:xfrm>
            <a:off x="1129057" y="5582873"/>
            <a:ext cx="6889968" cy="68929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0571" tIns="40286" rIns="80571" bIns="40286" anchor="ctr"/>
          <a:lstStyle/>
          <a:p>
            <a:pPr defTabSz="914315">
              <a:spcBef>
                <a:spcPct val="0"/>
              </a:spcBef>
            </a:pPr>
            <a:r>
              <a:rPr lang="it-IT" sz="1500" dirty="0">
                <a:solidFill>
                  <a:srgbClr val="133B9C"/>
                </a:solidFill>
              </a:rPr>
              <a:t>Gli impianti nucleari hanno accumulato ad oggi circa                   14.000 anni di esperienza di esercizio</a:t>
            </a:r>
          </a:p>
        </p:txBody>
      </p:sp>
      <p:sp>
        <p:nvSpPr>
          <p:cNvPr id="3282961" name="Text Box 17"/>
          <p:cNvSpPr txBox="1">
            <a:spLocks noChangeArrowheads="1"/>
          </p:cNvSpPr>
          <p:nvPr/>
        </p:nvSpPr>
        <p:spPr bwMode="auto">
          <a:xfrm>
            <a:off x="446182" y="6359608"/>
            <a:ext cx="7268134" cy="2797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201625" indent="-201625" defTabSz="289837">
              <a:spcBef>
                <a:spcPct val="0"/>
              </a:spcBef>
              <a:buFont typeface="Arial" charset="0"/>
              <a:buAutoNum type="arabicParenR"/>
            </a:pPr>
            <a:r>
              <a:rPr lang="en-US" sz="900" dirty="0" err="1"/>
              <a:t>Nella</a:t>
            </a:r>
            <a:r>
              <a:rPr lang="en-US" sz="900" dirty="0"/>
              <a:t> </a:t>
            </a:r>
            <a:r>
              <a:rPr lang="en-US" sz="900" dirty="0" err="1"/>
              <a:t>Comunità</a:t>
            </a:r>
            <a:r>
              <a:rPr lang="en-US" sz="900" dirty="0"/>
              <a:t> </a:t>
            </a:r>
            <a:r>
              <a:rPr lang="en-US" sz="900" dirty="0" err="1"/>
              <a:t>Europea</a:t>
            </a:r>
            <a:r>
              <a:rPr lang="en-US" sz="900" dirty="0"/>
              <a:t> (27 </a:t>
            </a:r>
            <a:r>
              <a:rPr lang="en-US" sz="900" dirty="0" err="1"/>
              <a:t>stati</a:t>
            </a:r>
            <a:r>
              <a:rPr lang="en-US" sz="900" dirty="0"/>
              <a:t>) </a:t>
            </a:r>
            <a:r>
              <a:rPr lang="en-US" sz="900" dirty="0" err="1"/>
              <a:t>sono</a:t>
            </a:r>
            <a:r>
              <a:rPr lang="en-US" sz="900" dirty="0"/>
              <a:t> </a:t>
            </a:r>
            <a:r>
              <a:rPr lang="en-US" sz="900" dirty="0" err="1"/>
              <a:t>presenti</a:t>
            </a:r>
            <a:r>
              <a:rPr lang="en-US" sz="900" dirty="0"/>
              <a:t> 144 </a:t>
            </a:r>
            <a:r>
              <a:rPr lang="en-US" sz="900" dirty="0" err="1"/>
              <a:t>reattori</a:t>
            </a:r>
            <a:r>
              <a:rPr lang="en-US" sz="900" dirty="0"/>
              <a:t> per un </a:t>
            </a:r>
            <a:r>
              <a:rPr lang="en-US" sz="900" dirty="0" err="1"/>
              <a:t>totale</a:t>
            </a:r>
            <a:r>
              <a:rPr lang="en-US" sz="900" dirty="0"/>
              <a:t> </a:t>
            </a:r>
            <a:r>
              <a:rPr lang="en-US" sz="900" dirty="0" err="1"/>
              <a:t>di</a:t>
            </a:r>
            <a:r>
              <a:rPr lang="en-US" sz="900" dirty="0"/>
              <a:t> 130.600 </a:t>
            </a:r>
            <a:r>
              <a:rPr lang="en-US" sz="900" dirty="0" err="1"/>
              <a:t>MWe</a:t>
            </a:r>
            <a:r>
              <a:rPr lang="en-US" sz="900" dirty="0"/>
              <a:t> </a:t>
            </a:r>
            <a:r>
              <a:rPr lang="en-US" sz="900" dirty="0" err="1"/>
              <a:t>ai</a:t>
            </a:r>
            <a:r>
              <a:rPr lang="en-US" sz="900" dirty="0"/>
              <a:t> </a:t>
            </a:r>
            <a:r>
              <a:rPr lang="en-US" sz="900" dirty="0" err="1"/>
              <a:t>quali</a:t>
            </a:r>
            <a:r>
              <a:rPr lang="en-US" sz="900" dirty="0"/>
              <a:t> </a:t>
            </a:r>
            <a:r>
              <a:rPr lang="en-US" sz="900" dirty="0" err="1"/>
              <a:t>vanno</a:t>
            </a:r>
            <a:r>
              <a:rPr lang="en-US" sz="900" dirty="0"/>
              <a:t> </a:t>
            </a:r>
            <a:r>
              <a:rPr lang="en-US" sz="900" dirty="0" err="1"/>
              <a:t>aggiunti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5 </a:t>
            </a:r>
            <a:r>
              <a:rPr lang="en-US" sz="900" dirty="0" err="1"/>
              <a:t>reattori</a:t>
            </a:r>
            <a:r>
              <a:rPr lang="en-US" sz="900" dirty="0"/>
              <a:t> </a:t>
            </a:r>
            <a:r>
              <a:rPr lang="en-US" sz="900" dirty="0" err="1"/>
              <a:t>svizzeri</a:t>
            </a:r>
            <a:r>
              <a:rPr lang="en-US" sz="900" dirty="0"/>
              <a:t> con </a:t>
            </a:r>
            <a:r>
              <a:rPr lang="en-US" sz="900" dirty="0" err="1"/>
              <a:t>una</a:t>
            </a:r>
            <a:r>
              <a:rPr lang="en-US" sz="900" dirty="0"/>
              <a:t> </a:t>
            </a:r>
            <a:r>
              <a:rPr lang="en-US" sz="900" dirty="0" err="1"/>
              <a:t>capacità</a:t>
            </a:r>
            <a:r>
              <a:rPr lang="en-US" sz="900" dirty="0"/>
              <a:t> </a:t>
            </a:r>
            <a:r>
              <a:rPr lang="en-US" sz="900" dirty="0" err="1"/>
              <a:t>installata</a:t>
            </a:r>
            <a:r>
              <a:rPr lang="en-US" sz="900" dirty="0"/>
              <a:t> </a:t>
            </a:r>
            <a:r>
              <a:rPr lang="en-US" sz="900" dirty="0" err="1"/>
              <a:t>pari</a:t>
            </a:r>
            <a:r>
              <a:rPr lang="en-US" sz="900" dirty="0"/>
              <a:t> a 3.238 </a:t>
            </a:r>
            <a:r>
              <a:rPr lang="en-US" sz="900" dirty="0" err="1"/>
              <a:t>MWe</a:t>
            </a:r>
            <a:r>
              <a:rPr lang="en-US" sz="900" dirty="0"/>
              <a:t> (</a:t>
            </a:r>
            <a:r>
              <a:rPr lang="en-US" sz="900" dirty="0" err="1"/>
              <a:t>Totale</a:t>
            </a:r>
            <a:r>
              <a:rPr lang="en-US" sz="900" dirty="0"/>
              <a:t> </a:t>
            </a:r>
            <a:r>
              <a:rPr lang="en-US" sz="900" dirty="0" err="1"/>
              <a:t>Europa</a:t>
            </a:r>
            <a:r>
              <a:rPr lang="en-US" sz="900" dirty="0"/>
              <a:t>: 151 </a:t>
            </a:r>
            <a:r>
              <a:rPr lang="en-US" sz="900" dirty="0" err="1"/>
              <a:t>reattori</a:t>
            </a:r>
            <a:r>
              <a:rPr lang="en-US" sz="900" dirty="0"/>
              <a:t> per 133.838 </a:t>
            </a:r>
            <a:r>
              <a:rPr lang="en-US" sz="900" dirty="0" err="1"/>
              <a:t>MWe</a:t>
            </a:r>
            <a:r>
              <a:rPr lang="en-US" sz="900" dirty="0"/>
              <a:t>)</a:t>
            </a:r>
          </a:p>
        </p:txBody>
      </p:sp>
      <p:pic>
        <p:nvPicPr>
          <p:cNvPr id="328296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67" y="1782265"/>
            <a:ext cx="4210158" cy="24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F4A-D116-42A4-A7EC-CFF9AFE59594}" type="slidenum">
              <a:rPr lang="en-US"/>
              <a:pPr/>
              <a:t>14</a:t>
            </a:fld>
            <a:endParaRPr lang="en-US"/>
          </a:p>
        </p:txBody>
      </p:sp>
      <p:sp>
        <p:nvSpPr>
          <p:cNvPr id="32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50704" tIns="50704" rIns="91271" bIns="50704"/>
          <a:lstStyle/>
          <a:p>
            <a:r>
              <a:rPr lang="it-IT" dirty="0"/>
              <a:t>Centrali nucleari in costruzione</a:t>
            </a:r>
            <a:br>
              <a:rPr lang="it-IT" dirty="0"/>
            </a:br>
            <a:r>
              <a:rPr lang="it-IT" sz="1500" dirty="0">
                <a:solidFill>
                  <a:schemeClr val="accent1"/>
                </a:solidFill>
              </a:rPr>
              <a:t>Realizzazioni in corso e sviluppi futuri</a:t>
            </a:r>
          </a:p>
        </p:txBody>
      </p:sp>
      <p:sp>
        <p:nvSpPr>
          <p:cNvPr id="3286019" name="Source"/>
          <p:cNvSpPr txBox="1">
            <a:spLocks noChangeArrowheads="1"/>
          </p:cNvSpPr>
          <p:nvPr/>
        </p:nvSpPr>
        <p:spPr bwMode="auto">
          <a:xfrm>
            <a:off x="5601754" y="1072565"/>
            <a:ext cx="3848316" cy="17924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369646" indent="-369646" defTabSz="289837">
              <a:spcBef>
                <a:spcPct val="0"/>
              </a:spcBef>
            </a:pPr>
            <a:r>
              <a:rPr lang="it-IT" sz="900" dirty="0"/>
              <a:t>Fonte: </a:t>
            </a:r>
            <a:r>
              <a:rPr lang="en-US" sz="900" dirty="0" err="1"/>
              <a:t>Analisi</a:t>
            </a:r>
            <a:r>
              <a:rPr lang="en-US" sz="900" dirty="0"/>
              <a:t> Enel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dati</a:t>
            </a:r>
            <a:r>
              <a:rPr lang="en-US" sz="900" dirty="0"/>
              <a:t> IAEA (International Atomic Energy Agency), aggiornamento 09/2010</a:t>
            </a:r>
            <a:endParaRPr lang="it-IT" sz="900" dirty="0"/>
          </a:p>
        </p:txBody>
      </p:sp>
      <p:sp>
        <p:nvSpPr>
          <p:cNvPr id="3286020" name="Rectangle 4"/>
          <p:cNvSpPr>
            <a:spLocks noChangeArrowheads="1"/>
          </p:cNvSpPr>
          <p:nvPr/>
        </p:nvSpPr>
        <p:spPr bwMode="auto">
          <a:xfrm>
            <a:off x="5596313" y="767992"/>
            <a:ext cx="314232" cy="160302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3286021" name="Source"/>
          <p:cNvSpPr txBox="1">
            <a:spLocks noChangeArrowheads="1"/>
          </p:cNvSpPr>
          <p:nvPr/>
        </p:nvSpPr>
        <p:spPr bwMode="auto">
          <a:xfrm>
            <a:off x="5981281" y="798595"/>
            <a:ext cx="3313714" cy="12532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369646" indent="-369646" defTabSz="289837">
              <a:spcBef>
                <a:spcPct val="0"/>
              </a:spcBef>
            </a:pPr>
            <a:r>
              <a:rPr lang="it-IT" sz="900" dirty="0"/>
              <a:t>Progetti Enel o nei quali Enel ha una partecipazione</a:t>
            </a:r>
          </a:p>
        </p:txBody>
      </p:sp>
      <p:sp>
        <p:nvSpPr>
          <p:cNvPr id="3286022" name="Rectangle 6"/>
          <p:cNvSpPr>
            <a:spLocks noChangeArrowheads="1"/>
          </p:cNvSpPr>
          <p:nvPr/>
        </p:nvSpPr>
        <p:spPr bwMode="auto">
          <a:xfrm>
            <a:off x="380887" y="1579701"/>
            <a:ext cx="3789822" cy="46283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3286023" name="Rectangle 7"/>
          <p:cNvSpPr>
            <a:spLocks noChangeArrowheads="1"/>
          </p:cNvSpPr>
          <p:nvPr/>
        </p:nvSpPr>
        <p:spPr bwMode="auto">
          <a:xfrm>
            <a:off x="4650898" y="1642365"/>
            <a:ext cx="3868720" cy="4537997"/>
          </a:xfrm>
          <a:prstGeom prst="rect">
            <a:avLst/>
          </a:prstGeom>
          <a:solidFill>
            <a:schemeClr val="accent1">
              <a:alpha val="50000"/>
            </a:schemeClr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3286024" name="AutoShape 8"/>
          <p:cNvSpPr>
            <a:spLocks noChangeArrowheads="1"/>
          </p:cNvSpPr>
          <p:nvPr/>
        </p:nvSpPr>
        <p:spPr bwMode="auto">
          <a:xfrm rot="16200000" flipV="1">
            <a:off x="3553084" y="3622373"/>
            <a:ext cx="1595731" cy="150994"/>
          </a:xfrm>
          <a:prstGeom prst="triangle">
            <a:avLst>
              <a:gd name="adj" fmla="val 50000"/>
            </a:avLst>
          </a:prstGeom>
          <a:solidFill>
            <a:srgbClr val="FF7A00"/>
          </a:solidFill>
          <a:ln w="28575" algn="ctr">
            <a:solidFill>
              <a:srgbClr val="FF7A00"/>
            </a:solidFill>
            <a:miter lim="800000"/>
            <a:headEnd/>
            <a:tailEnd/>
          </a:ln>
          <a:effectLst/>
        </p:spPr>
        <p:txBody>
          <a:bodyPr wrap="none" lIns="9526" tIns="3175" rIns="9526" bIns="3175" anchor="ctr"/>
          <a:lstStyle/>
          <a:p>
            <a:endParaRPr lang="it-IT"/>
          </a:p>
        </p:txBody>
      </p:sp>
      <p:sp>
        <p:nvSpPr>
          <p:cNvPr id="3286025" name="Rectangle 9"/>
          <p:cNvSpPr>
            <a:spLocks noChangeArrowheads="1"/>
          </p:cNvSpPr>
          <p:nvPr/>
        </p:nvSpPr>
        <p:spPr bwMode="auto">
          <a:xfrm>
            <a:off x="4645457" y="1862198"/>
            <a:ext cx="3791182" cy="380104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29629" indent="-151219" defTabSz="256232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de-DE" altLang="de-DE" sz="1300" dirty="0">
                <a:sym typeface="Symbol" pitchFamily="18" charset="2"/>
              </a:rPr>
              <a:t>60</a:t>
            </a:r>
            <a:r>
              <a:rPr lang="it-IT" altLang="de-DE" sz="1300" dirty="0">
                <a:sym typeface="Symbol" pitchFamily="18" charset="2"/>
              </a:rPr>
              <a:t> centrali in costruzione in 1</a:t>
            </a:r>
            <a:r>
              <a:rPr lang="de-DE" altLang="de-DE" sz="1300" dirty="0">
                <a:sym typeface="Symbol" pitchFamily="18" charset="2"/>
              </a:rPr>
              <a:t>6</a:t>
            </a:r>
            <a:r>
              <a:rPr lang="it-IT" altLang="de-DE" sz="1300" dirty="0">
                <a:sym typeface="Symbol" pitchFamily="18" charset="2"/>
              </a:rPr>
              <a:t> diversi Paesi</a:t>
            </a:r>
          </a:p>
          <a:p>
            <a:pPr marL="229629" indent="-151219" defTabSz="256232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it-IT" sz="1300" dirty="0">
                <a:sym typeface="Symbol" pitchFamily="18" charset="2"/>
              </a:rPr>
              <a:t>58.600 </a:t>
            </a:r>
            <a:r>
              <a:rPr lang="it-IT" sz="1300" dirty="0" err="1">
                <a:sym typeface="Symbol" pitchFamily="18" charset="2"/>
              </a:rPr>
              <a:t>MWe</a:t>
            </a:r>
            <a:r>
              <a:rPr lang="it-IT" sz="1300" dirty="0">
                <a:sym typeface="Symbol" pitchFamily="18" charset="2"/>
              </a:rPr>
              <a:t> di nuova capacità nucleare</a:t>
            </a:r>
          </a:p>
          <a:p>
            <a:pPr marL="229629" indent="-151219" defTabSz="256232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it-IT" sz="1300" dirty="0">
                <a:sym typeface="Symbol" pitchFamily="18" charset="2"/>
              </a:rPr>
              <a:t>Molti Paesi hanno avviato importanti programmi di rilancio dell’energia nucleare:</a:t>
            </a:r>
          </a:p>
          <a:p>
            <a:pPr marL="408851" lvl="1" indent="-166621" defTabSz="256232">
              <a:spcBef>
                <a:spcPct val="0"/>
              </a:spcBef>
              <a:buClr>
                <a:srgbClr val="FF9900"/>
              </a:buClr>
              <a:buFont typeface="Verdana" pitchFamily="34" charset="0"/>
              <a:buChar char="»"/>
            </a:pPr>
            <a:r>
              <a:rPr lang="it-IT" sz="1300" dirty="0"/>
              <a:t>USA: la </a:t>
            </a:r>
            <a:r>
              <a:rPr lang="it-IT" sz="1300" dirty="0" err="1"/>
              <a:t>Nuclear</a:t>
            </a:r>
            <a:r>
              <a:rPr lang="it-IT" sz="1300" dirty="0"/>
              <a:t> </a:t>
            </a:r>
            <a:r>
              <a:rPr lang="it-IT" sz="1300" dirty="0" err="1"/>
              <a:t>Regulatory</a:t>
            </a:r>
            <a:r>
              <a:rPr lang="it-IT" sz="1300" dirty="0"/>
              <a:t> </a:t>
            </a:r>
            <a:r>
              <a:rPr lang="it-IT" sz="1300" dirty="0" err="1"/>
              <a:t>Agency</a:t>
            </a:r>
            <a:r>
              <a:rPr lang="it-IT" sz="1300" dirty="0"/>
              <a:t> prevede che entro il 2011 saranno presentate richieste di autorizzazione alla costruzione di 33 nuove unità (ad oggi già presentate 27 richieste)</a:t>
            </a:r>
          </a:p>
          <a:p>
            <a:pPr marL="408851" lvl="1" indent="-166621" defTabSz="256232">
              <a:spcBef>
                <a:spcPct val="0"/>
              </a:spcBef>
              <a:buClr>
                <a:srgbClr val="FF9900"/>
              </a:buClr>
              <a:buFont typeface="Verdana" pitchFamily="34" charset="0"/>
              <a:buChar char="»"/>
            </a:pPr>
            <a:r>
              <a:rPr lang="it-IT" sz="1300" dirty="0"/>
              <a:t>UK: è stato avviato nel 2007 il nuovo programma nucleare che prevede la realizzazione di 6-8 nuove unità</a:t>
            </a:r>
          </a:p>
          <a:p>
            <a:pPr marL="408851" lvl="1" indent="-166621" defTabSz="256232">
              <a:spcBef>
                <a:spcPct val="0"/>
              </a:spcBef>
              <a:buClr>
                <a:srgbClr val="FF9900"/>
              </a:buClr>
              <a:buFont typeface="Verdana" pitchFamily="34" charset="0"/>
              <a:buChar char="»"/>
            </a:pPr>
            <a:r>
              <a:rPr lang="it-IT" sz="1300" dirty="0"/>
              <a:t>Francia: nel 2012 sarà avviata la realizzazione del 2°EPR francese nel sito di </a:t>
            </a:r>
            <a:r>
              <a:rPr lang="it-IT" sz="1300" dirty="0" err="1"/>
              <a:t>Penly</a:t>
            </a:r>
            <a:endParaRPr lang="it-IT" sz="1300" dirty="0"/>
          </a:p>
          <a:p>
            <a:pPr marL="408851" lvl="1" indent="-166621" defTabSz="256232">
              <a:spcBef>
                <a:spcPct val="0"/>
              </a:spcBef>
              <a:buClr>
                <a:srgbClr val="FF9900"/>
              </a:buClr>
              <a:buFont typeface="Verdana" pitchFamily="34" charset="0"/>
              <a:buChar char="»"/>
            </a:pPr>
            <a:r>
              <a:rPr lang="it-IT" sz="1300" dirty="0"/>
              <a:t>Cina: ad oggi sono pianificate 26 nuove centrali</a:t>
            </a:r>
          </a:p>
        </p:txBody>
      </p:sp>
      <p:sp>
        <p:nvSpPr>
          <p:cNvPr id="3286026" name="Line 10"/>
          <p:cNvSpPr>
            <a:spLocks noChangeShapeType="1"/>
          </p:cNvSpPr>
          <p:nvPr/>
        </p:nvSpPr>
        <p:spPr bwMode="auto">
          <a:xfrm>
            <a:off x="379527" y="1584073"/>
            <a:ext cx="375853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3286027" name="Text 13"/>
          <p:cNvSpPr>
            <a:spLocks noChangeArrowheads="1"/>
          </p:cNvSpPr>
          <p:nvPr/>
        </p:nvSpPr>
        <p:spPr bwMode="auto">
          <a:xfrm>
            <a:off x="379527" y="1364022"/>
            <a:ext cx="3827911" cy="2000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289837">
              <a:spcBef>
                <a:spcPct val="0"/>
              </a:spcBef>
            </a:pPr>
            <a:r>
              <a:rPr lang="it-IT" altLang="de-DE" sz="1300" dirty="0"/>
              <a:t>Centrali nucleari in costruzione</a:t>
            </a:r>
            <a:r>
              <a:rPr lang="de-DE" altLang="de-DE" sz="1300" dirty="0"/>
              <a:t> </a:t>
            </a:r>
            <a:r>
              <a:rPr lang="it-IT" altLang="de-DE" sz="1300" dirty="0"/>
              <a:t>[N., </a:t>
            </a:r>
            <a:r>
              <a:rPr lang="it-IT" altLang="de-DE" sz="1300" dirty="0" err="1"/>
              <a:t>MWe</a:t>
            </a:r>
            <a:r>
              <a:rPr lang="it-IT" altLang="de-DE" sz="1300" dirty="0"/>
              <a:t>]</a:t>
            </a:r>
          </a:p>
        </p:txBody>
      </p:sp>
      <p:sp>
        <p:nvSpPr>
          <p:cNvPr id="3286028" name="Line 12"/>
          <p:cNvSpPr>
            <a:spLocks noChangeShapeType="1"/>
          </p:cNvSpPr>
          <p:nvPr/>
        </p:nvSpPr>
        <p:spPr bwMode="auto">
          <a:xfrm>
            <a:off x="4650898" y="1584074"/>
            <a:ext cx="3868720" cy="145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3286029" name="Text 13"/>
          <p:cNvSpPr>
            <a:spLocks noChangeArrowheads="1"/>
          </p:cNvSpPr>
          <p:nvPr/>
        </p:nvSpPr>
        <p:spPr bwMode="auto">
          <a:xfrm>
            <a:off x="4650898" y="1364022"/>
            <a:ext cx="3868720" cy="209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289837">
              <a:spcBef>
                <a:spcPct val="0"/>
              </a:spcBef>
            </a:pPr>
            <a:r>
              <a:rPr lang="it-IT" altLang="de-DE" sz="1300" dirty="0"/>
              <a:t>Commenti</a:t>
            </a:r>
          </a:p>
        </p:txBody>
      </p:sp>
      <p:sp>
        <p:nvSpPr>
          <p:cNvPr id="3286030" name="Line 14"/>
          <p:cNvSpPr>
            <a:spLocks noChangeShapeType="1"/>
          </p:cNvSpPr>
          <p:nvPr/>
        </p:nvSpPr>
        <p:spPr bwMode="auto">
          <a:xfrm>
            <a:off x="3383090" y="1831812"/>
            <a:ext cx="60941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286031" name="Text Box 15"/>
          <p:cNvSpPr txBox="1">
            <a:spLocks noChangeArrowheads="1"/>
          </p:cNvSpPr>
          <p:nvPr/>
        </p:nvSpPr>
        <p:spPr bwMode="auto">
          <a:xfrm>
            <a:off x="3351803" y="1621963"/>
            <a:ext cx="696478" cy="27699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289837">
              <a:spcBef>
                <a:spcPct val="50000"/>
              </a:spcBef>
            </a:pPr>
            <a:r>
              <a:rPr lang="it-IT" i="0" dirty="0" err="1"/>
              <a:t>MWe</a:t>
            </a:r>
            <a:endParaRPr lang="it-IT" i="0" dirty="0"/>
          </a:p>
        </p:txBody>
      </p:sp>
      <p:sp>
        <p:nvSpPr>
          <p:cNvPr id="3286032" name="AutoShape 16"/>
          <p:cNvSpPr>
            <a:spLocks noChangeArrowheads="1"/>
          </p:cNvSpPr>
          <p:nvPr/>
        </p:nvSpPr>
        <p:spPr bwMode="auto">
          <a:xfrm>
            <a:off x="3427980" y="1925078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24.010</a:t>
            </a:r>
          </a:p>
        </p:txBody>
      </p:sp>
      <p:sp>
        <p:nvSpPr>
          <p:cNvPr id="3286033" name="AutoShape 17"/>
          <p:cNvSpPr>
            <a:spLocks noChangeArrowheads="1"/>
          </p:cNvSpPr>
          <p:nvPr/>
        </p:nvSpPr>
        <p:spPr bwMode="auto">
          <a:xfrm>
            <a:off x="3427980" y="2193220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9.153</a:t>
            </a:r>
          </a:p>
        </p:txBody>
      </p:sp>
      <p:sp>
        <p:nvSpPr>
          <p:cNvPr id="3286034" name="AutoShape 18"/>
          <p:cNvSpPr>
            <a:spLocks noChangeArrowheads="1"/>
          </p:cNvSpPr>
          <p:nvPr/>
        </p:nvSpPr>
        <p:spPr bwMode="auto">
          <a:xfrm>
            <a:off x="3427980" y="2462818"/>
            <a:ext cx="489711" cy="1763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5.560</a:t>
            </a:r>
          </a:p>
        </p:txBody>
      </p:sp>
      <p:sp>
        <p:nvSpPr>
          <p:cNvPr id="3286035" name="AutoShape 19"/>
          <p:cNvSpPr>
            <a:spLocks noChangeArrowheads="1"/>
          </p:cNvSpPr>
          <p:nvPr/>
        </p:nvSpPr>
        <p:spPr bwMode="auto">
          <a:xfrm>
            <a:off x="3427980" y="2733874"/>
            <a:ext cx="489711" cy="1734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2.506</a:t>
            </a:r>
          </a:p>
        </p:txBody>
      </p:sp>
      <p:sp>
        <p:nvSpPr>
          <p:cNvPr id="3286036" name="AutoShape 20"/>
          <p:cNvSpPr>
            <a:spLocks noChangeArrowheads="1"/>
          </p:cNvSpPr>
          <p:nvPr/>
        </p:nvSpPr>
        <p:spPr bwMode="auto">
          <a:xfrm>
            <a:off x="3427980" y="3002015"/>
            <a:ext cx="489711" cy="1763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1.906</a:t>
            </a:r>
          </a:p>
        </p:txBody>
      </p:sp>
      <p:sp>
        <p:nvSpPr>
          <p:cNvPr id="3286037" name="AutoShape 21"/>
          <p:cNvSpPr>
            <a:spLocks noChangeArrowheads="1"/>
          </p:cNvSpPr>
          <p:nvPr/>
        </p:nvSpPr>
        <p:spPr bwMode="auto">
          <a:xfrm>
            <a:off x="3427980" y="3271613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782</a:t>
            </a:r>
          </a:p>
        </p:txBody>
      </p:sp>
      <p:sp>
        <p:nvSpPr>
          <p:cNvPr id="3286038" name="AutoShape 22"/>
          <p:cNvSpPr>
            <a:spLocks noChangeArrowheads="1"/>
          </p:cNvSpPr>
          <p:nvPr/>
        </p:nvSpPr>
        <p:spPr bwMode="auto">
          <a:xfrm>
            <a:off x="3427980" y="3541211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1.900</a:t>
            </a:r>
          </a:p>
        </p:txBody>
      </p:sp>
      <p:sp>
        <p:nvSpPr>
          <p:cNvPr id="3286039" name="AutoShape 23"/>
          <p:cNvSpPr>
            <a:spLocks noChangeArrowheads="1"/>
          </p:cNvSpPr>
          <p:nvPr/>
        </p:nvSpPr>
        <p:spPr bwMode="auto">
          <a:xfrm>
            <a:off x="3427980" y="4113926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692</a:t>
            </a:r>
          </a:p>
        </p:txBody>
      </p:sp>
      <p:sp>
        <p:nvSpPr>
          <p:cNvPr id="3286040" name="AutoShape 24"/>
          <p:cNvSpPr>
            <a:spLocks noChangeArrowheads="1"/>
          </p:cNvSpPr>
          <p:nvPr/>
        </p:nvSpPr>
        <p:spPr bwMode="auto">
          <a:xfrm>
            <a:off x="3427980" y="4384982"/>
            <a:ext cx="489711" cy="1734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1.600</a:t>
            </a:r>
          </a:p>
        </p:txBody>
      </p:sp>
      <p:sp>
        <p:nvSpPr>
          <p:cNvPr id="3286041" name="AutoShape 25"/>
          <p:cNvSpPr>
            <a:spLocks noChangeArrowheads="1"/>
          </p:cNvSpPr>
          <p:nvPr/>
        </p:nvSpPr>
        <p:spPr bwMode="auto">
          <a:xfrm>
            <a:off x="3427980" y="4654579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1.600</a:t>
            </a:r>
          </a:p>
        </p:txBody>
      </p:sp>
      <p:sp>
        <p:nvSpPr>
          <p:cNvPr id="3286042" name="AutoShape 26"/>
          <p:cNvSpPr>
            <a:spLocks noChangeArrowheads="1"/>
          </p:cNvSpPr>
          <p:nvPr/>
        </p:nvSpPr>
        <p:spPr bwMode="auto">
          <a:xfrm>
            <a:off x="3427980" y="4922721"/>
            <a:ext cx="489711" cy="1763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915</a:t>
            </a:r>
          </a:p>
        </p:txBody>
      </p:sp>
      <p:sp>
        <p:nvSpPr>
          <p:cNvPr id="3286043" name="AutoShape 27"/>
          <p:cNvSpPr>
            <a:spLocks noChangeArrowheads="1"/>
          </p:cNvSpPr>
          <p:nvPr/>
        </p:nvSpPr>
        <p:spPr bwMode="auto">
          <a:xfrm>
            <a:off x="3427980" y="5192319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2.650</a:t>
            </a:r>
          </a:p>
        </p:txBody>
      </p:sp>
      <p:sp>
        <p:nvSpPr>
          <p:cNvPr id="3286044" name="AutoShape 28"/>
          <p:cNvSpPr>
            <a:spLocks noChangeArrowheads="1"/>
          </p:cNvSpPr>
          <p:nvPr/>
        </p:nvSpPr>
        <p:spPr bwMode="auto">
          <a:xfrm>
            <a:off x="3427980" y="5461917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300</a:t>
            </a:r>
          </a:p>
        </p:txBody>
      </p:sp>
      <p:sp>
        <p:nvSpPr>
          <p:cNvPr id="3286045" name="AutoShape 29"/>
          <p:cNvSpPr>
            <a:spLocks noChangeArrowheads="1"/>
          </p:cNvSpPr>
          <p:nvPr/>
        </p:nvSpPr>
        <p:spPr bwMode="auto">
          <a:xfrm>
            <a:off x="3427980" y="5731516"/>
            <a:ext cx="48971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1.165</a:t>
            </a:r>
          </a:p>
        </p:txBody>
      </p:sp>
      <p:sp>
        <p:nvSpPr>
          <p:cNvPr id="3286046" name="AutoShape 30"/>
          <p:cNvSpPr>
            <a:spLocks noChangeAspect="1" noChangeArrowheads="1" noTextEdit="1"/>
          </p:cNvSpPr>
          <p:nvPr/>
        </p:nvSpPr>
        <p:spPr bwMode="auto">
          <a:xfrm>
            <a:off x="338718" y="1726888"/>
            <a:ext cx="3252499" cy="39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47" name="Rectangle 31"/>
          <p:cNvSpPr>
            <a:spLocks noChangeArrowheads="1"/>
          </p:cNvSpPr>
          <p:nvPr/>
        </p:nvSpPr>
        <p:spPr bwMode="auto">
          <a:xfrm>
            <a:off x="1129057" y="5718401"/>
            <a:ext cx="89780" cy="208393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48" name="Rectangle 32"/>
          <p:cNvSpPr>
            <a:spLocks noChangeArrowheads="1"/>
          </p:cNvSpPr>
          <p:nvPr/>
        </p:nvSpPr>
        <p:spPr bwMode="auto">
          <a:xfrm>
            <a:off x="1129057" y="5444430"/>
            <a:ext cx="89780" cy="211307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49" name="Rectangle 33"/>
          <p:cNvSpPr>
            <a:spLocks noChangeArrowheads="1"/>
          </p:cNvSpPr>
          <p:nvPr/>
        </p:nvSpPr>
        <p:spPr bwMode="auto">
          <a:xfrm>
            <a:off x="1129057" y="5176289"/>
            <a:ext cx="89780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0" name="Rectangle 34"/>
          <p:cNvSpPr>
            <a:spLocks noChangeArrowheads="1"/>
          </p:cNvSpPr>
          <p:nvPr/>
        </p:nvSpPr>
        <p:spPr bwMode="auto">
          <a:xfrm>
            <a:off x="1129057" y="4913977"/>
            <a:ext cx="89780" cy="201106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1" name="Rectangle 35"/>
          <p:cNvSpPr>
            <a:spLocks noChangeArrowheads="1"/>
          </p:cNvSpPr>
          <p:nvPr/>
        </p:nvSpPr>
        <p:spPr bwMode="auto">
          <a:xfrm>
            <a:off x="1129057" y="4642921"/>
            <a:ext cx="89780" cy="209850"/>
          </a:xfrm>
          <a:prstGeom prst="rect">
            <a:avLst/>
          </a:prstGeom>
          <a:solidFill>
            <a:srgbClr val="FF9900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2" name="Rectangle 36"/>
          <p:cNvSpPr>
            <a:spLocks noChangeArrowheads="1"/>
          </p:cNvSpPr>
          <p:nvPr/>
        </p:nvSpPr>
        <p:spPr bwMode="auto">
          <a:xfrm>
            <a:off x="1129057" y="4371865"/>
            <a:ext cx="89780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3" name="Rectangle 37"/>
          <p:cNvSpPr>
            <a:spLocks noChangeArrowheads="1"/>
          </p:cNvSpPr>
          <p:nvPr/>
        </p:nvSpPr>
        <p:spPr bwMode="auto">
          <a:xfrm>
            <a:off x="1129057" y="4102268"/>
            <a:ext cx="89780" cy="208392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4" name="Rectangle 38"/>
          <p:cNvSpPr>
            <a:spLocks noChangeArrowheads="1"/>
          </p:cNvSpPr>
          <p:nvPr/>
        </p:nvSpPr>
        <p:spPr bwMode="auto">
          <a:xfrm>
            <a:off x="1129057" y="3535382"/>
            <a:ext cx="186363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5" name="Rectangle 39"/>
          <p:cNvSpPr>
            <a:spLocks noChangeArrowheads="1"/>
          </p:cNvSpPr>
          <p:nvPr/>
        </p:nvSpPr>
        <p:spPr bwMode="auto">
          <a:xfrm>
            <a:off x="1129057" y="3265784"/>
            <a:ext cx="186363" cy="208392"/>
          </a:xfrm>
          <a:prstGeom prst="rect">
            <a:avLst/>
          </a:prstGeom>
          <a:solidFill>
            <a:srgbClr val="FF9900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6" name="Rectangle 40"/>
          <p:cNvSpPr>
            <a:spLocks noChangeArrowheads="1"/>
          </p:cNvSpPr>
          <p:nvPr/>
        </p:nvSpPr>
        <p:spPr bwMode="auto">
          <a:xfrm>
            <a:off x="1129057" y="2994728"/>
            <a:ext cx="186363" cy="208392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7" name="Rectangle 41"/>
          <p:cNvSpPr>
            <a:spLocks noChangeArrowheads="1"/>
          </p:cNvSpPr>
          <p:nvPr/>
        </p:nvSpPr>
        <p:spPr bwMode="auto">
          <a:xfrm>
            <a:off x="1129057" y="2732417"/>
            <a:ext cx="365924" cy="199648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8" name="Rectangle 42"/>
          <p:cNvSpPr>
            <a:spLocks noChangeArrowheads="1"/>
          </p:cNvSpPr>
          <p:nvPr/>
        </p:nvSpPr>
        <p:spPr bwMode="auto">
          <a:xfrm>
            <a:off x="1129057" y="2459903"/>
            <a:ext cx="553646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59" name="Rectangle 43"/>
          <p:cNvSpPr>
            <a:spLocks noChangeArrowheads="1"/>
          </p:cNvSpPr>
          <p:nvPr/>
        </p:nvSpPr>
        <p:spPr bwMode="auto">
          <a:xfrm>
            <a:off x="1129057" y="2190305"/>
            <a:ext cx="733207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60" name="Rectangle 44"/>
          <p:cNvSpPr>
            <a:spLocks noChangeArrowheads="1"/>
          </p:cNvSpPr>
          <p:nvPr/>
        </p:nvSpPr>
        <p:spPr bwMode="auto">
          <a:xfrm>
            <a:off x="1129057" y="1919249"/>
            <a:ext cx="1931639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61" name="Line 45"/>
          <p:cNvSpPr>
            <a:spLocks noChangeShapeType="1"/>
          </p:cNvSpPr>
          <p:nvPr/>
        </p:nvSpPr>
        <p:spPr bwMode="auto">
          <a:xfrm>
            <a:off x="1129057" y="1884275"/>
            <a:ext cx="0" cy="4315031"/>
          </a:xfrm>
          <a:prstGeom prst="line">
            <a:avLst/>
          </a:prstGeom>
          <a:noFill/>
          <a:ln w="8001">
            <a:solidFill>
              <a:srgbClr val="133B9C"/>
            </a:solidFill>
            <a:round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62" name="Rectangle 46"/>
          <p:cNvSpPr>
            <a:spLocks noChangeArrowheads="1"/>
          </p:cNvSpPr>
          <p:nvPr/>
        </p:nvSpPr>
        <p:spPr bwMode="auto">
          <a:xfrm>
            <a:off x="1258287" y="5735888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3" name="Rectangle 47"/>
          <p:cNvSpPr>
            <a:spLocks noChangeArrowheads="1"/>
          </p:cNvSpPr>
          <p:nvPr/>
        </p:nvSpPr>
        <p:spPr bwMode="auto">
          <a:xfrm>
            <a:off x="1258287" y="5461918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4" name="Rectangle 48"/>
          <p:cNvSpPr>
            <a:spLocks noChangeArrowheads="1"/>
          </p:cNvSpPr>
          <p:nvPr/>
        </p:nvSpPr>
        <p:spPr bwMode="auto">
          <a:xfrm>
            <a:off x="1258287" y="5193777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5" name="Rectangle 49"/>
          <p:cNvSpPr>
            <a:spLocks noChangeArrowheads="1"/>
          </p:cNvSpPr>
          <p:nvPr/>
        </p:nvSpPr>
        <p:spPr bwMode="auto">
          <a:xfrm>
            <a:off x="1258287" y="4922721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6" name="Rectangle 50"/>
          <p:cNvSpPr>
            <a:spLocks noChangeArrowheads="1"/>
          </p:cNvSpPr>
          <p:nvPr/>
        </p:nvSpPr>
        <p:spPr bwMode="auto">
          <a:xfrm>
            <a:off x="1258287" y="4660409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7" name="Rectangle 51"/>
          <p:cNvSpPr>
            <a:spLocks noChangeArrowheads="1"/>
          </p:cNvSpPr>
          <p:nvPr/>
        </p:nvSpPr>
        <p:spPr bwMode="auto">
          <a:xfrm>
            <a:off x="1258287" y="4389353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8" name="Rectangle 52"/>
          <p:cNvSpPr>
            <a:spLocks noChangeArrowheads="1"/>
          </p:cNvSpPr>
          <p:nvPr/>
        </p:nvSpPr>
        <p:spPr bwMode="auto">
          <a:xfrm>
            <a:off x="1258287" y="4119756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69" name="Rectangle 53"/>
          <p:cNvSpPr>
            <a:spLocks noChangeArrowheads="1"/>
          </p:cNvSpPr>
          <p:nvPr/>
        </p:nvSpPr>
        <p:spPr bwMode="auto">
          <a:xfrm>
            <a:off x="1357589" y="3552870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2</a:t>
            </a:r>
            <a:endParaRPr lang="it-IT" dirty="0">
              <a:latin typeface="Arial" charset="0"/>
            </a:endParaRPr>
          </a:p>
        </p:txBody>
      </p:sp>
      <p:sp>
        <p:nvSpPr>
          <p:cNvPr id="3286070" name="Rectangle 54"/>
          <p:cNvSpPr>
            <a:spLocks noChangeArrowheads="1"/>
          </p:cNvSpPr>
          <p:nvPr/>
        </p:nvSpPr>
        <p:spPr bwMode="auto">
          <a:xfrm>
            <a:off x="1357589" y="3283272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2</a:t>
            </a:r>
            <a:endParaRPr lang="it-IT" dirty="0">
              <a:latin typeface="Arial" charset="0"/>
            </a:endParaRPr>
          </a:p>
        </p:txBody>
      </p:sp>
      <p:sp>
        <p:nvSpPr>
          <p:cNvPr id="3286071" name="Rectangle 55"/>
          <p:cNvSpPr>
            <a:spLocks noChangeArrowheads="1"/>
          </p:cNvSpPr>
          <p:nvPr/>
        </p:nvSpPr>
        <p:spPr bwMode="auto">
          <a:xfrm>
            <a:off x="1357589" y="3012216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2</a:t>
            </a:r>
            <a:endParaRPr lang="it-IT" dirty="0">
              <a:latin typeface="Arial" charset="0"/>
            </a:endParaRPr>
          </a:p>
        </p:txBody>
      </p:sp>
      <p:sp>
        <p:nvSpPr>
          <p:cNvPr id="3286072" name="Rectangle 56"/>
          <p:cNvSpPr>
            <a:spLocks noChangeArrowheads="1"/>
          </p:cNvSpPr>
          <p:nvPr/>
        </p:nvSpPr>
        <p:spPr bwMode="auto">
          <a:xfrm>
            <a:off x="1537150" y="2739703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4</a:t>
            </a:r>
            <a:endParaRPr lang="it-IT" dirty="0">
              <a:latin typeface="Arial" charset="0"/>
            </a:endParaRPr>
          </a:p>
        </p:txBody>
      </p:sp>
      <p:sp>
        <p:nvSpPr>
          <p:cNvPr id="3286073" name="Rectangle 57"/>
          <p:cNvSpPr>
            <a:spLocks noChangeArrowheads="1"/>
          </p:cNvSpPr>
          <p:nvPr/>
        </p:nvSpPr>
        <p:spPr bwMode="auto">
          <a:xfrm>
            <a:off x="1723513" y="2477391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5</a:t>
            </a:r>
            <a:endParaRPr lang="it-IT" dirty="0">
              <a:latin typeface="Arial" charset="0"/>
            </a:endParaRPr>
          </a:p>
        </p:txBody>
      </p:sp>
      <p:sp>
        <p:nvSpPr>
          <p:cNvPr id="3286074" name="Rectangle 58"/>
          <p:cNvSpPr>
            <a:spLocks noChangeArrowheads="1"/>
          </p:cNvSpPr>
          <p:nvPr/>
        </p:nvSpPr>
        <p:spPr bwMode="auto">
          <a:xfrm>
            <a:off x="1903074" y="2207793"/>
            <a:ext cx="158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latin typeface="Arial" charset="0"/>
              </a:rPr>
              <a:t>11</a:t>
            </a:r>
          </a:p>
        </p:txBody>
      </p:sp>
      <p:sp>
        <p:nvSpPr>
          <p:cNvPr id="3286075" name="Rectangle 59"/>
          <p:cNvSpPr>
            <a:spLocks noChangeArrowheads="1"/>
          </p:cNvSpPr>
          <p:nvPr/>
        </p:nvSpPr>
        <p:spPr bwMode="auto">
          <a:xfrm>
            <a:off x="3101506" y="1936737"/>
            <a:ext cx="1955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23</a:t>
            </a:r>
            <a:endParaRPr lang="it-IT" dirty="0">
              <a:latin typeface="Arial" charset="0"/>
            </a:endParaRPr>
          </a:p>
        </p:txBody>
      </p:sp>
      <p:sp>
        <p:nvSpPr>
          <p:cNvPr id="3286076" name="Rectangle 60"/>
          <p:cNvSpPr>
            <a:spLocks noChangeArrowheads="1"/>
          </p:cNvSpPr>
          <p:nvPr/>
        </p:nvSpPr>
        <p:spPr bwMode="auto">
          <a:xfrm>
            <a:off x="803943" y="5753375"/>
            <a:ext cx="250297" cy="1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USA</a:t>
            </a:r>
            <a:endParaRPr lang="it-IT" dirty="0">
              <a:latin typeface="Arial" charset="0"/>
            </a:endParaRPr>
          </a:p>
        </p:txBody>
      </p:sp>
      <p:sp>
        <p:nvSpPr>
          <p:cNvPr id="3286077" name="Rectangle 61"/>
          <p:cNvSpPr>
            <a:spLocks noChangeArrowheads="1"/>
          </p:cNvSpPr>
          <p:nvPr/>
        </p:nvSpPr>
        <p:spPr bwMode="auto">
          <a:xfrm>
            <a:off x="533242" y="5482320"/>
            <a:ext cx="4873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Pakistan</a:t>
            </a:r>
            <a:endParaRPr lang="it-IT" dirty="0">
              <a:latin typeface="Arial" charset="0"/>
            </a:endParaRPr>
          </a:p>
        </p:txBody>
      </p:sp>
      <p:sp>
        <p:nvSpPr>
          <p:cNvPr id="3286078" name="Rectangle 62"/>
          <p:cNvSpPr>
            <a:spLocks noChangeArrowheads="1"/>
          </p:cNvSpPr>
          <p:nvPr/>
        </p:nvSpPr>
        <p:spPr bwMode="auto">
          <a:xfrm>
            <a:off x="484270" y="5211264"/>
            <a:ext cx="5482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Giappone</a:t>
            </a:r>
            <a:endParaRPr lang="it-IT" dirty="0">
              <a:latin typeface="Arial" charset="0"/>
            </a:endParaRPr>
          </a:p>
        </p:txBody>
      </p:sp>
      <p:sp>
        <p:nvSpPr>
          <p:cNvPr id="3286079" name="Rectangle 63"/>
          <p:cNvSpPr>
            <a:spLocks noChangeArrowheads="1"/>
          </p:cNvSpPr>
          <p:nvPr/>
        </p:nvSpPr>
        <p:spPr bwMode="auto">
          <a:xfrm>
            <a:off x="795781" y="4940208"/>
            <a:ext cx="2404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Iran</a:t>
            </a:r>
            <a:endParaRPr lang="it-IT" dirty="0">
              <a:latin typeface="Arial" charset="0"/>
            </a:endParaRPr>
          </a:p>
        </p:txBody>
      </p:sp>
      <p:sp>
        <p:nvSpPr>
          <p:cNvPr id="3286080" name="Rectangle 64"/>
          <p:cNvSpPr>
            <a:spLocks noChangeArrowheads="1"/>
          </p:cNvSpPr>
          <p:nvPr/>
        </p:nvSpPr>
        <p:spPr bwMode="auto">
          <a:xfrm>
            <a:off x="598536" y="4669152"/>
            <a:ext cx="4199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Francia</a:t>
            </a:r>
            <a:endParaRPr lang="it-IT" dirty="0">
              <a:latin typeface="Arial" charset="0"/>
            </a:endParaRPr>
          </a:p>
        </p:txBody>
      </p:sp>
      <p:sp>
        <p:nvSpPr>
          <p:cNvPr id="3286081" name="Rectangle 65"/>
          <p:cNvSpPr>
            <a:spLocks noChangeArrowheads="1"/>
          </p:cNvSpPr>
          <p:nvPr/>
        </p:nvSpPr>
        <p:spPr bwMode="auto">
          <a:xfrm>
            <a:off x="501955" y="4398097"/>
            <a:ext cx="5193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Finlandia</a:t>
            </a:r>
            <a:endParaRPr lang="it-IT" dirty="0">
              <a:latin typeface="Arial" charset="0"/>
            </a:endParaRPr>
          </a:p>
        </p:txBody>
      </p:sp>
      <p:sp>
        <p:nvSpPr>
          <p:cNvPr id="3286082" name="Rectangle 66"/>
          <p:cNvSpPr>
            <a:spLocks noChangeArrowheads="1"/>
          </p:cNvSpPr>
          <p:nvPr/>
        </p:nvSpPr>
        <p:spPr bwMode="auto">
          <a:xfrm>
            <a:off x="459785" y="4127041"/>
            <a:ext cx="562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Argentina</a:t>
            </a:r>
            <a:endParaRPr lang="it-IT" dirty="0">
              <a:latin typeface="Arial" charset="0"/>
            </a:endParaRPr>
          </a:p>
        </p:txBody>
      </p:sp>
      <p:sp>
        <p:nvSpPr>
          <p:cNvPr id="3286083" name="Rectangle 67"/>
          <p:cNvSpPr>
            <a:spLocks noChangeArrowheads="1"/>
          </p:cNvSpPr>
          <p:nvPr/>
        </p:nvSpPr>
        <p:spPr bwMode="auto">
          <a:xfrm>
            <a:off x="590375" y="3570357"/>
            <a:ext cx="4392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Ucraina</a:t>
            </a:r>
            <a:endParaRPr lang="it-IT" dirty="0">
              <a:latin typeface="Arial" charset="0"/>
            </a:endParaRPr>
          </a:p>
        </p:txBody>
      </p:sp>
      <p:sp>
        <p:nvSpPr>
          <p:cNvPr id="3286084" name="Rectangle 68"/>
          <p:cNvSpPr>
            <a:spLocks noChangeArrowheads="1"/>
          </p:cNvSpPr>
          <p:nvPr/>
        </p:nvSpPr>
        <p:spPr bwMode="auto">
          <a:xfrm>
            <a:off x="402652" y="3300759"/>
            <a:ext cx="6155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Slovacchia</a:t>
            </a:r>
            <a:endParaRPr lang="it-IT" dirty="0">
              <a:latin typeface="Arial" charset="0"/>
            </a:endParaRPr>
          </a:p>
        </p:txBody>
      </p:sp>
      <p:sp>
        <p:nvSpPr>
          <p:cNvPr id="3286085" name="Rectangle 69"/>
          <p:cNvSpPr>
            <a:spLocks noChangeArrowheads="1"/>
          </p:cNvSpPr>
          <p:nvPr/>
        </p:nvSpPr>
        <p:spPr bwMode="auto">
          <a:xfrm>
            <a:off x="550926" y="3028245"/>
            <a:ext cx="47609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Bulgaria</a:t>
            </a:r>
            <a:endParaRPr lang="it-IT" dirty="0">
              <a:latin typeface="Arial" charset="0"/>
            </a:endParaRPr>
          </a:p>
        </p:txBody>
      </p:sp>
      <p:sp>
        <p:nvSpPr>
          <p:cNvPr id="3286086" name="Rectangle 70"/>
          <p:cNvSpPr>
            <a:spLocks noChangeArrowheads="1"/>
          </p:cNvSpPr>
          <p:nvPr/>
        </p:nvSpPr>
        <p:spPr bwMode="auto">
          <a:xfrm>
            <a:off x="738649" y="2757190"/>
            <a:ext cx="2949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India</a:t>
            </a:r>
            <a:endParaRPr lang="it-IT" dirty="0">
              <a:latin typeface="Arial" charset="0"/>
            </a:endParaRPr>
          </a:p>
        </p:txBody>
      </p:sp>
      <p:sp>
        <p:nvSpPr>
          <p:cNvPr id="3286087" name="Rectangle 71"/>
          <p:cNvSpPr>
            <a:spLocks noChangeArrowheads="1"/>
          </p:cNvSpPr>
          <p:nvPr/>
        </p:nvSpPr>
        <p:spPr bwMode="auto">
          <a:xfrm>
            <a:off x="688317" y="2487592"/>
            <a:ext cx="3382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Corea</a:t>
            </a:r>
            <a:endParaRPr lang="it-IT" dirty="0">
              <a:latin typeface="Arial" charset="0"/>
            </a:endParaRPr>
          </a:p>
        </p:txBody>
      </p:sp>
      <p:sp>
        <p:nvSpPr>
          <p:cNvPr id="3286088" name="Rectangle 72"/>
          <p:cNvSpPr>
            <a:spLocks noChangeArrowheads="1"/>
          </p:cNvSpPr>
          <p:nvPr/>
        </p:nvSpPr>
        <p:spPr bwMode="auto">
          <a:xfrm>
            <a:off x="655670" y="2215078"/>
            <a:ext cx="37670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Russia</a:t>
            </a:r>
            <a:endParaRPr lang="it-IT" dirty="0">
              <a:latin typeface="Arial" charset="0"/>
            </a:endParaRPr>
          </a:p>
        </p:txBody>
      </p:sp>
      <p:sp>
        <p:nvSpPr>
          <p:cNvPr id="3286089" name="Rectangle 73"/>
          <p:cNvSpPr>
            <a:spLocks noChangeArrowheads="1"/>
          </p:cNvSpPr>
          <p:nvPr/>
        </p:nvSpPr>
        <p:spPr bwMode="auto">
          <a:xfrm>
            <a:off x="778097" y="1944023"/>
            <a:ext cx="2548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Cina</a:t>
            </a:r>
            <a:endParaRPr lang="it-IT" dirty="0">
              <a:latin typeface="Arial" charset="0"/>
            </a:endParaRPr>
          </a:p>
        </p:txBody>
      </p:sp>
      <p:sp>
        <p:nvSpPr>
          <p:cNvPr id="3286090" name="Rectangle 74"/>
          <p:cNvSpPr>
            <a:spLocks noChangeArrowheads="1"/>
          </p:cNvSpPr>
          <p:nvPr/>
        </p:nvSpPr>
        <p:spPr bwMode="auto">
          <a:xfrm>
            <a:off x="1124977" y="3807895"/>
            <a:ext cx="187723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91" name="Rectangle 75"/>
          <p:cNvSpPr>
            <a:spLocks noChangeArrowheads="1"/>
          </p:cNvSpPr>
          <p:nvPr/>
        </p:nvSpPr>
        <p:spPr bwMode="auto">
          <a:xfrm>
            <a:off x="1353509" y="3825383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2</a:t>
            </a:r>
            <a:endParaRPr lang="it-IT" dirty="0">
              <a:latin typeface="Arial" charset="0"/>
            </a:endParaRPr>
          </a:p>
        </p:txBody>
      </p:sp>
      <p:sp>
        <p:nvSpPr>
          <p:cNvPr id="3286092" name="Rectangle 76"/>
          <p:cNvSpPr>
            <a:spLocks noChangeArrowheads="1"/>
          </p:cNvSpPr>
          <p:nvPr/>
        </p:nvSpPr>
        <p:spPr bwMode="auto">
          <a:xfrm>
            <a:off x="587654" y="3842870"/>
            <a:ext cx="4087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Taiwan</a:t>
            </a:r>
            <a:endParaRPr lang="it-IT" dirty="0">
              <a:latin typeface="Arial" charset="0"/>
            </a:endParaRPr>
          </a:p>
        </p:txBody>
      </p:sp>
      <p:sp>
        <p:nvSpPr>
          <p:cNvPr id="3286093" name="AutoShape 77"/>
          <p:cNvSpPr>
            <a:spLocks noChangeArrowheads="1"/>
          </p:cNvSpPr>
          <p:nvPr/>
        </p:nvSpPr>
        <p:spPr bwMode="auto">
          <a:xfrm>
            <a:off x="3433421" y="3834127"/>
            <a:ext cx="491072" cy="1734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2.600</a:t>
            </a:r>
          </a:p>
        </p:txBody>
      </p:sp>
      <p:sp>
        <p:nvSpPr>
          <p:cNvPr id="3286094" name="AutoShape 78"/>
          <p:cNvSpPr>
            <a:spLocks noChangeArrowheads="1"/>
          </p:cNvSpPr>
          <p:nvPr/>
        </p:nvSpPr>
        <p:spPr bwMode="auto">
          <a:xfrm>
            <a:off x="3423900" y="5995285"/>
            <a:ext cx="491071" cy="174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289837"/>
            <a:r>
              <a:rPr lang="it-IT" sz="900" dirty="0"/>
              <a:t>1.245</a:t>
            </a:r>
          </a:p>
        </p:txBody>
      </p:sp>
      <p:sp>
        <p:nvSpPr>
          <p:cNvPr id="3286095" name="Rectangle 79"/>
          <p:cNvSpPr>
            <a:spLocks noChangeArrowheads="1"/>
          </p:cNvSpPr>
          <p:nvPr/>
        </p:nvSpPr>
        <p:spPr bwMode="auto">
          <a:xfrm>
            <a:off x="1124976" y="5980712"/>
            <a:ext cx="91140" cy="209850"/>
          </a:xfrm>
          <a:prstGeom prst="rect">
            <a:avLst/>
          </a:prstGeom>
          <a:solidFill>
            <a:srgbClr val="FFFFFF"/>
          </a:solidFill>
          <a:ln w="7938">
            <a:solidFill>
              <a:srgbClr val="133B9C"/>
            </a:solidFill>
            <a:miter lim="800000"/>
            <a:headEnd/>
            <a:tailEnd/>
          </a:ln>
        </p:spPr>
        <p:txBody>
          <a:bodyPr lIns="80650" tIns="40325" rIns="80650" bIns="40325"/>
          <a:lstStyle/>
          <a:p>
            <a:endParaRPr lang="it-IT"/>
          </a:p>
        </p:txBody>
      </p:sp>
      <p:sp>
        <p:nvSpPr>
          <p:cNvPr id="3286096" name="Rectangle 80"/>
          <p:cNvSpPr>
            <a:spLocks noChangeArrowheads="1"/>
          </p:cNvSpPr>
          <p:nvPr/>
        </p:nvSpPr>
        <p:spPr bwMode="auto">
          <a:xfrm>
            <a:off x="1255566" y="5998200"/>
            <a:ext cx="977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1</a:t>
            </a:r>
            <a:endParaRPr lang="it-IT" dirty="0">
              <a:latin typeface="Arial" charset="0"/>
            </a:endParaRPr>
          </a:p>
        </p:txBody>
      </p:sp>
      <p:sp>
        <p:nvSpPr>
          <p:cNvPr id="3286097" name="Rectangle 81"/>
          <p:cNvSpPr>
            <a:spLocks noChangeArrowheads="1"/>
          </p:cNvSpPr>
          <p:nvPr/>
        </p:nvSpPr>
        <p:spPr bwMode="auto">
          <a:xfrm>
            <a:off x="637986" y="6015687"/>
            <a:ext cx="39113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15">
              <a:spcBef>
                <a:spcPct val="0"/>
              </a:spcBef>
            </a:pPr>
            <a:r>
              <a:rPr lang="it-IT" sz="900" dirty="0">
                <a:solidFill>
                  <a:srgbClr val="133B9C"/>
                </a:solidFill>
              </a:rPr>
              <a:t>Brasile</a:t>
            </a:r>
            <a:endParaRPr lang="it-IT" dirty="0">
              <a:latin typeface="Arial" charset="0"/>
            </a:endParaRPr>
          </a:p>
        </p:txBody>
      </p:sp>
      <p:sp>
        <p:nvSpPr>
          <p:cNvPr id="3286098" name="Rectangle 82"/>
          <p:cNvSpPr>
            <a:spLocks noChangeArrowheads="1"/>
          </p:cNvSpPr>
          <p:nvPr/>
        </p:nvSpPr>
        <p:spPr bwMode="auto">
          <a:xfrm>
            <a:off x="383607" y="6299859"/>
            <a:ext cx="7673506" cy="54502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0547" tIns="40274" rIns="80547" bIns="40274" anchor="ctr"/>
          <a:lstStyle/>
          <a:p>
            <a:pPr defTabSz="914315">
              <a:spcBef>
                <a:spcPct val="0"/>
              </a:spcBef>
            </a:pPr>
            <a:r>
              <a:rPr lang="it-IT" sz="1200" dirty="0">
                <a:solidFill>
                  <a:srgbClr val="133B9C"/>
                </a:solidFill>
              </a:rPr>
              <a:t>In aggiunta ai nuovi progetti, molti Paesi che dispongono di impianti nucleari hanno in atto un processo di estensione della vita utile degli impianti già in esercizio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501704" y="294150"/>
            <a:ext cx="7022624" cy="6865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0409" tIns="50409" rIns="90748" bIns="50409">
            <a:spAutoFit/>
          </a:bodyPr>
          <a:lstStyle/>
          <a:p>
            <a:pPr defTabSz="403072">
              <a:spcBef>
                <a:spcPct val="0"/>
              </a:spcBef>
              <a:buClr>
                <a:srgbClr val="FF6600"/>
              </a:buClr>
            </a:pPr>
            <a:r>
              <a:rPr lang="it-IT" sz="2000" b="1" dirty="0">
                <a:solidFill>
                  <a:srgbClr val="133B9C"/>
                </a:solidFill>
                <a:ea typeface="ヒラギノ角ゴ Pro W6" pitchFamily="1" charset="-128"/>
              </a:rPr>
              <a:t>Ricerca e Innovazione</a:t>
            </a:r>
          </a:p>
          <a:p>
            <a:pPr defTabSz="403072">
              <a:spcBef>
                <a:spcPct val="0"/>
              </a:spcBef>
              <a:buClr>
                <a:srgbClr val="FF6600"/>
              </a:buClr>
            </a:pPr>
            <a:r>
              <a:rPr lang="it-IT" b="1" dirty="0">
                <a:solidFill>
                  <a:srgbClr val="759EE3"/>
                </a:solidFill>
                <a:ea typeface="ヒラギノ角ゴ Pro W6" pitchFamily="1" charset="-128"/>
              </a:rPr>
              <a:t>I principali filoni di ricerca e innovazione tecnologica</a:t>
            </a:r>
          </a:p>
        </p:txBody>
      </p:sp>
      <p:sp>
        <p:nvSpPr>
          <p:cNvPr id="8200" name="Text Box 2"/>
          <p:cNvSpPr txBox="1">
            <a:spLocks/>
          </p:cNvSpPr>
          <p:nvPr/>
        </p:nvSpPr>
        <p:spPr bwMode="auto">
          <a:xfrm>
            <a:off x="4026522" y="4760986"/>
            <a:ext cx="4895754" cy="939638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tabLst>
                <a:tab pos="0" algn="l"/>
              </a:tabLst>
              <a:defRPr/>
            </a:pPr>
            <a:r>
              <a:rPr lang="it-IT" sz="1300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Accordi strategici con costruttori di auto elettriche. Sviluppo infrastruttura integrata con la rete e offerte di servizi di ricarica. Avvio progetti pilota </a:t>
            </a:r>
          </a:p>
        </p:txBody>
      </p:sp>
      <p:sp>
        <p:nvSpPr>
          <p:cNvPr id="3529732" name="AutoShape 4"/>
          <p:cNvSpPr>
            <a:spLocks noChangeArrowheads="1"/>
          </p:cNvSpPr>
          <p:nvPr/>
        </p:nvSpPr>
        <p:spPr bwMode="auto">
          <a:xfrm>
            <a:off x="186365" y="1457253"/>
            <a:ext cx="2458080" cy="936724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spcBef>
                <a:spcPct val="0"/>
              </a:spcBef>
              <a:defRPr/>
            </a:pPr>
            <a:r>
              <a:rPr lang="it-IT" sz="130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Sostenibilità di lungo periodo dei combustibili fossili</a:t>
            </a:r>
          </a:p>
        </p:txBody>
      </p:sp>
      <p:sp>
        <p:nvSpPr>
          <p:cNvPr id="3529733" name="AutoShape 5"/>
          <p:cNvSpPr>
            <a:spLocks noChangeArrowheads="1"/>
          </p:cNvSpPr>
          <p:nvPr/>
        </p:nvSpPr>
        <p:spPr bwMode="auto">
          <a:xfrm>
            <a:off x="186365" y="2536743"/>
            <a:ext cx="2458080" cy="936724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spcBef>
                <a:spcPct val="0"/>
              </a:spcBef>
              <a:defRPr/>
            </a:pPr>
            <a:r>
              <a:rPr lang="it-IT" sz="130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Innovazione per le rinnovabili</a:t>
            </a:r>
          </a:p>
        </p:txBody>
      </p:sp>
      <p:sp>
        <p:nvSpPr>
          <p:cNvPr id="3529734" name="AutoShape 6"/>
          <p:cNvSpPr>
            <a:spLocks noChangeArrowheads="1"/>
          </p:cNvSpPr>
          <p:nvPr/>
        </p:nvSpPr>
        <p:spPr bwMode="auto">
          <a:xfrm>
            <a:off x="186365" y="3598756"/>
            <a:ext cx="2458080" cy="935267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spcBef>
                <a:spcPct val="0"/>
              </a:spcBef>
              <a:defRPr/>
            </a:pPr>
            <a:r>
              <a:rPr lang="it-IT" sz="130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Contatori elettronici e </a:t>
            </a:r>
            <a:r>
              <a:rPr lang="it-IT" sz="1300" b="1" dirty="0" err="1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smart</a:t>
            </a:r>
            <a:r>
              <a:rPr lang="it-IT" sz="130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300" b="1" dirty="0" err="1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grids</a:t>
            </a:r>
            <a:endParaRPr lang="it-IT" sz="1300" b="1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29735" name="AutoShape 7"/>
          <p:cNvSpPr>
            <a:spLocks noChangeArrowheads="1"/>
          </p:cNvSpPr>
          <p:nvPr/>
        </p:nvSpPr>
        <p:spPr bwMode="auto">
          <a:xfrm>
            <a:off x="186365" y="4695724"/>
            <a:ext cx="2458080" cy="936724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spcBef>
                <a:spcPct val="0"/>
              </a:spcBef>
              <a:defRPr/>
            </a:pPr>
            <a:r>
              <a:rPr lang="it-IT" sz="130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Mobilità elettrica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792718" y="3732778"/>
            <a:ext cx="1046078" cy="665759"/>
            <a:chOff x="2077" y="2352"/>
            <a:chExt cx="714" cy="419"/>
          </a:xfrm>
        </p:grpSpPr>
        <p:pic>
          <p:nvPicPr>
            <p:cNvPr id="8211" name="Picture 9" descr="Ultrasoni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" y="2366"/>
              <a:ext cx="365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AutoShape 10"/>
            <p:cNvSpPr>
              <a:spLocks/>
            </p:cNvSpPr>
            <p:nvPr/>
          </p:nvSpPr>
          <p:spPr bwMode="auto">
            <a:xfrm>
              <a:off x="2418" y="2541"/>
              <a:ext cx="22" cy="55"/>
            </a:xfrm>
            <a:prstGeom prst="leftBracket">
              <a:avLst>
                <a:gd name="adj" fmla="val 1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3127" tIns="46556" rIns="93127" bIns="46556" anchor="ctr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  <p:pic>
          <p:nvPicPr>
            <p:cNvPr id="8213" name="Picture 11" descr="contaenel"/>
            <p:cNvPicPr>
              <a:picLocks noChangeAspect="1" noChangeArrowheads="1"/>
            </p:cNvPicPr>
            <p:nvPr/>
          </p:nvPicPr>
          <p:blipFill>
            <a:blip r:embed="rId5" cstate="print"/>
            <a:srcRect l="1968" r="6726" b="5544"/>
            <a:stretch>
              <a:fillRect/>
            </a:stretch>
          </p:blipFill>
          <p:spPr bwMode="auto">
            <a:xfrm>
              <a:off x="2077" y="2352"/>
              <a:ext cx="238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AutoShape 12"/>
            <p:cNvSpPr>
              <a:spLocks/>
            </p:cNvSpPr>
            <p:nvPr/>
          </p:nvSpPr>
          <p:spPr bwMode="auto">
            <a:xfrm>
              <a:off x="2374" y="2521"/>
              <a:ext cx="44" cy="83"/>
            </a:xfrm>
            <a:prstGeom prst="leftBracket">
              <a:avLst>
                <a:gd name="adj" fmla="val 943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3127" tIns="46556" rIns="93127" bIns="46556" anchor="ctr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  <p:sp>
          <p:nvSpPr>
            <p:cNvPr id="8215" name="AutoShape 13"/>
            <p:cNvSpPr>
              <a:spLocks/>
            </p:cNvSpPr>
            <p:nvPr/>
          </p:nvSpPr>
          <p:spPr bwMode="auto">
            <a:xfrm>
              <a:off x="2318" y="2507"/>
              <a:ext cx="65" cy="111"/>
            </a:xfrm>
            <a:prstGeom prst="leftBracket">
              <a:avLst>
                <a:gd name="adj" fmla="val 8538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3127" tIns="46556" rIns="93127" bIns="46556" anchor="ctr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</p:grpSp>
      <p:sp>
        <p:nvSpPr>
          <p:cNvPr id="8206" name="Text Box 14"/>
          <p:cNvSpPr txBox="1">
            <a:spLocks/>
          </p:cNvSpPr>
          <p:nvPr/>
        </p:nvSpPr>
        <p:spPr bwMode="auto">
          <a:xfrm>
            <a:off x="4026522" y="3507487"/>
            <a:ext cx="4907997" cy="1089218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tabLst>
                <a:tab pos="0" algn="l"/>
              </a:tabLst>
              <a:defRPr/>
            </a:pPr>
            <a:r>
              <a:rPr lang="it-IT" sz="1300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32 milioni di contatori elettronici installati, 13 milioni in installazione in Spagna. Sviluppo </a:t>
            </a:r>
            <a:r>
              <a:rPr lang="it-IT" sz="1300" i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S</a:t>
            </a:r>
            <a:r>
              <a:rPr lang="it-IT" sz="1300" i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mart </a:t>
            </a:r>
            <a:r>
              <a:rPr lang="it-IT" sz="1300" i="1" dirty="0" err="1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G</a:t>
            </a:r>
            <a:r>
              <a:rPr lang="it-IT" sz="1300" i="1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rids</a:t>
            </a:r>
            <a:r>
              <a:rPr lang="it-IT" sz="1300" i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 </a:t>
            </a:r>
            <a:r>
              <a:rPr lang="it-IT" sz="1300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per integrazione delle fonti rinnovabili, di sistemi di accumulo e della gestione intelligente dei flussi di 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energia</a:t>
            </a:r>
            <a:endParaRPr lang="it-IT" sz="1200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  <a:sym typeface="Gill Sans" pitchFamily="-92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 cstate="print"/>
          <a:srcRect l="10510" t="8810" r="9927"/>
          <a:stretch>
            <a:fillRect/>
          </a:stretch>
        </p:blipFill>
        <p:spPr bwMode="auto">
          <a:xfrm>
            <a:off x="2766875" y="1342167"/>
            <a:ext cx="1135859" cy="115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17"/>
          <p:cNvSpPr txBox="1">
            <a:spLocks/>
          </p:cNvSpPr>
          <p:nvPr/>
        </p:nvSpPr>
        <p:spPr bwMode="auto">
          <a:xfrm>
            <a:off x="4026521" y="2528189"/>
            <a:ext cx="4917519" cy="850389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tabLst>
                <a:tab pos="0" algn="l"/>
              </a:tabLst>
              <a:defRPr/>
            </a:pPr>
            <a:r>
              <a:rPr lang="it-IT" sz="1300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Fotovoltaico avanzato. Solare termodinamico a concentrazione. Geotermia 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innovativa</a:t>
            </a:r>
            <a:endParaRPr lang="it-IT" sz="1300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  <a:sym typeface="Gill Sans" pitchFamily="-92" charset="0"/>
            </a:endParaRPr>
          </a:p>
        </p:txBody>
      </p:sp>
      <p:sp>
        <p:nvSpPr>
          <p:cNvPr id="8209" name="Text Box 18"/>
          <p:cNvSpPr txBox="1">
            <a:spLocks/>
          </p:cNvSpPr>
          <p:nvPr/>
        </p:nvSpPr>
        <p:spPr bwMode="auto">
          <a:xfrm>
            <a:off x="4026519" y="1447332"/>
            <a:ext cx="4894394" cy="965938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defTabSz="870523" eaLnBrk="0" hangingPunct="0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tabLst>
                <a:tab pos="0" algn="l"/>
              </a:tabLst>
              <a:defRPr/>
            </a:pPr>
            <a:r>
              <a:rPr lang="it-IT" sz="1300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Sviluppo efficienza degli impianti. </a:t>
            </a:r>
            <a:r>
              <a:rPr lang="it-IT" sz="1300" i="1" dirty="0" err="1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Carbon</a:t>
            </a:r>
            <a:r>
              <a:rPr lang="it-IT" sz="1300" i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 </a:t>
            </a:r>
            <a:r>
              <a:rPr lang="it-IT" sz="1300" i="1" dirty="0" err="1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C</a:t>
            </a:r>
            <a:r>
              <a:rPr lang="it-IT" sz="1300" i="1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apture</a:t>
            </a:r>
            <a:r>
              <a:rPr lang="it-IT" sz="1300" i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 </a:t>
            </a:r>
            <a:r>
              <a:rPr lang="it-IT" sz="1300" i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and </a:t>
            </a:r>
            <a:r>
              <a:rPr lang="it-IT" sz="1300" i="1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Storage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 </a:t>
            </a:r>
            <a:r>
              <a:rPr lang="it-IT" sz="1300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  <a:sym typeface="Gill Sans" pitchFamily="-92" charset="0"/>
              </a:rPr>
              <a:t>(CCS). Progetti dimostrativi di combustione dell’idrogeno</a:t>
            </a:r>
          </a:p>
        </p:txBody>
      </p:sp>
      <p:sp>
        <p:nvSpPr>
          <p:cNvPr id="8210" name="Rectangle 28"/>
          <p:cNvSpPr>
            <a:spLocks noChangeArrowheads="1"/>
          </p:cNvSpPr>
          <p:nvPr/>
        </p:nvSpPr>
        <p:spPr bwMode="auto">
          <a:xfrm>
            <a:off x="2787278" y="3610407"/>
            <a:ext cx="1066483" cy="92652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10000"/>
              </a:spcBef>
              <a:buFont typeface="Lucida Grande" pitchFamily="1" charset="0"/>
              <a:buNone/>
            </a:pPr>
            <a:endParaRPr lang="it-IT" sz="1100" b="1" i="1" dirty="0">
              <a:solidFill>
                <a:srgbClr val="133B9C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806322" y="2542574"/>
          <a:ext cx="1074644" cy="904675"/>
        </p:xfrm>
        <a:graphic>
          <a:graphicData uri="http://schemas.openxmlformats.org/presentationml/2006/ole">
            <p:oleObj spid="_x0000_s3074" name="Image" r:id="rId7" imgW="2146032" imgH="1624824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799520" y="4708836"/>
          <a:ext cx="1040637" cy="1002280"/>
        </p:xfrm>
        <a:graphic>
          <a:graphicData uri="http://schemas.openxmlformats.org/presentationml/2006/ole">
            <p:oleObj spid="_x0000_s3075" name="Image" r:id="rId8" imgW="2146032" imgH="1624824" progId="">
              <p:embed/>
            </p:oleObj>
          </a:graphicData>
        </a:graphic>
      </p:graphicFrame>
      <p:sp>
        <p:nvSpPr>
          <p:cNvPr id="31" name="Segnaposto numero diapositiva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6771" y="260648"/>
            <a:ext cx="7767637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rgbClr val="FF9900"/>
              </a:buClr>
            </a:pPr>
            <a:r>
              <a:rPr kumimoji="1" lang="it-IT" sz="2000" b="1" dirty="0" smtClean="0">
                <a:solidFill>
                  <a:srgbClr val="133B9C"/>
                </a:solidFill>
                <a:cs typeface="Arial" pitchFamily="34" charset="0"/>
              </a:rPr>
              <a:t>Efficienza energetica</a:t>
            </a:r>
          </a:p>
          <a:p>
            <a:pPr eaLnBrk="0" hangingPunct="0">
              <a:buClr>
                <a:srgbClr val="FF9900"/>
              </a:buClr>
            </a:pPr>
            <a:r>
              <a:rPr lang="it-IT" b="1" dirty="0" smtClean="0">
                <a:solidFill>
                  <a:srgbClr val="759EE3"/>
                </a:solidFill>
                <a:latin typeface="Verdana"/>
                <a:ea typeface="ヒラギノ角ゴ Pro W6" pitchFamily="1" charset="-128"/>
              </a:rPr>
              <a:t>I progetti Enel</a:t>
            </a:r>
            <a:endParaRPr lang="it-IT" b="1" dirty="0">
              <a:solidFill>
                <a:srgbClr val="759EE3"/>
              </a:solidFill>
              <a:latin typeface="Verdana"/>
              <a:ea typeface="ヒラギノ角ゴ Pro W6" pitchFamily="1" charset="-128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133B9C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28" y="3632325"/>
            <a:ext cx="2473436" cy="17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ontaenel"/>
          <p:cNvPicPr>
            <a:picLocks noChangeAspect="1" noChangeArrowheads="1"/>
          </p:cNvPicPr>
          <p:nvPr/>
        </p:nvPicPr>
        <p:blipFill>
          <a:blip r:embed="rId4" cstate="print"/>
          <a:srcRect l="1968" r="6726" b="5544"/>
          <a:stretch>
            <a:fillRect/>
          </a:stretch>
        </p:blipFill>
        <p:spPr bwMode="auto">
          <a:xfrm>
            <a:off x="1078206" y="1841974"/>
            <a:ext cx="1136340" cy="137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4"/>
          <p:cNvSpPr txBox="1">
            <a:spLocks/>
          </p:cNvSpPr>
          <p:nvPr/>
        </p:nvSpPr>
        <p:spPr bwMode="auto">
          <a:xfrm>
            <a:off x="3357554" y="1484784"/>
            <a:ext cx="5572164" cy="1571636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marL="176213" lvl="1" indent="-176213" defTabSz="1031875" eaLnBrk="0" hangingPunct="0">
              <a:spcAft>
                <a:spcPts val="1200"/>
              </a:spcAft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32 milioni di contatori elettronici</a:t>
            </a: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 con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15 anni di anticipo </a:t>
            </a: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rispetto agli obblighi comunitari dettati dal 3° Pacchetto Energia</a:t>
            </a:r>
          </a:p>
          <a:p>
            <a:pPr marL="176213" lvl="1" indent="-176213" defTabSz="1031875" eaLnBrk="0" hangingPunct="0">
              <a:spcAft>
                <a:spcPts val="1200"/>
              </a:spcAft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Ciò consente applicazione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tariffa bioraria</a:t>
            </a: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, che permette di fornire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corretti segnali di prezzo</a:t>
            </a: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 ed un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uso più efficiente dell’energia</a:t>
            </a:r>
            <a:endParaRPr kumimoji="1" lang="it-IT" sz="1400" b="1" dirty="0">
              <a:solidFill>
                <a:srgbClr val="133B9C"/>
              </a:solidFill>
              <a:cs typeface="Arial" pitchFamily="34" charset="0"/>
            </a:endParaRPr>
          </a:p>
        </p:txBody>
      </p:sp>
      <p:sp>
        <p:nvSpPr>
          <p:cNvPr id="17" name="Text Box 14"/>
          <p:cNvSpPr txBox="1">
            <a:spLocks/>
          </p:cNvSpPr>
          <p:nvPr/>
        </p:nvSpPr>
        <p:spPr bwMode="auto">
          <a:xfrm>
            <a:off x="3357554" y="3571876"/>
            <a:ext cx="5622377" cy="1714512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85" rIns="0" bIns="43485" anchor="ctr"/>
          <a:lstStyle/>
          <a:p>
            <a:pPr marL="176213" lvl="1" indent="-176213" defTabSz="1031875" eaLnBrk="0" hangingPunct="0">
              <a:spcAft>
                <a:spcPts val="1200"/>
              </a:spcAft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Permettono migliore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integrazione rinnovabili ed una gestione più efficiente dei flussi di energia, </a:t>
            </a: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contribuendo al raggiungimento degli obiettivi comunitari di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riduzione degli inquinanti e della CO2</a:t>
            </a:r>
          </a:p>
          <a:p>
            <a:pPr marL="176213" lvl="1" indent="-176213" defTabSz="1031875" eaLnBrk="0" hangingPunct="0">
              <a:spcAft>
                <a:spcPts val="1200"/>
              </a:spcAft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kumimoji="1" lang="it-IT" sz="1400" dirty="0" smtClean="0">
                <a:solidFill>
                  <a:srgbClr val="133B9C"/>
                </a:solidFill>
                <a:cs typeface="Arial" pitchFamily="34" charset="0"/>
              </a:rPr>
              <a:t>Enel leader in Europa ha in sviluppo diversi </a:t>
            </a:r>
            <a:r>
              <a:rPr kumimoji="1" lang="it-IT" sz="1400" b="1" dirty="0" smtClean="0">
                <a:solidFill>
                  <a:srgbClr val="133B9C"/>
                </a:solidFill>
                <a:cs typeface="Arial" pitchFamily="34" charset="0"/>
              </a:rPr>
              <a:t>progetti pilota</a:t>
            </a:r>
            <a:endParaRPr kumimoji="1" lang="it-IT" sz="1400" dirty="0">
              <a:solidFill>
                <a:srgbClr val="133B9C"/>
              </a:solidFill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5270" y="1484784"/>
            <a:ext cx="250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523" eaLnBrk="0" hangingPunct="0">
              <a:spcBef>
                <a:spcPct val="0"/>
              </a:spcBef>
              <a:defRPr/>
            </a:pPr>
            <a:r>
              <a:rPr lang="it-IT" sz="16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Contatori elettronici</a:t>
            </a:r>
            <a:endParaRPr lang="it-IT" sz="1600" b="1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73418" y="3519074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7025" eaLnBrk="0" hangingPunct="0">
              <a:buSzPct val="100000"/>
            </a:pPr>
            <a:r>
              <a:rPr kumimoji="1" lang="it-IT" altLang="de-DE" sz="1600" b="1" dirty="0" smtClean="0">
                <a:solidFill>
                  <a:srgbClr val="133B9C"/>
                </a:solidFill>
                <a:cs typeface="Arial" pitchFamily="34" charset="0"/>
              </a:rPr>
              <a:t>Smart </a:t>
            </a:r>
            <a:r>
              <a:rPr kumimoji="1" lang="it-IT" altLang="de-DE" sz="1600" b="1" dirty="0" err="1" smtClean="0">
                <a:solidFill>
                  <a:srgbClr val="133B9C"/>
                </a:solidFill>
                <a:cs typeface="Arial" pitchFamily="34" charset="0"/>
              </a:rPr>
              <a:t>grid</a:t>
            </a:r>
            <a:endParaRPr kumimoji="1" lang="it-IT" altLang="de-DE" sz="1600" b="1" dirty="0">
              <a:solidFill>
                <a:srgbClr val="133B9C"/>
              </a:solidFill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259632" y="5966357"/>
            <a:ext cx="6048857" cy="522794"/>
          </a:xfrm>
          <a:prstGeom prst="rect">
            <a:avLst/>
          </a:prstGeom>
          <a:noFill/>
        </p:spPr>
        <p:txBody>
          <a:bodyPr wrap="square" lIns="91111" tIns="45558" rIns="91111" bIns="45558">
            <a:spAutoFit/>
          </a:bodyPr>
          <a:lstStyle/>
          <a:p>
            <a:pPr marL="403033" lvl="1" algn="ctr">
              <a:spcBef>
                <a:spcPct val="0"/>
              </a:spcBef>
            </a:pPr>
            <a:r>
              <a:rPr lang="it-IT" sz="1400" b="1" dirty="0" smtClean="0">
                <a:solidFill>
                  <a:srgbClr val="133B9C"/>
                </a:solidFill>
              </a:rPr>
              <a:t>Leadership dell’Enel in progetti di innovazione tecnologica per l’efficienza energetica </a:t>
            </a:r>
            <a:endParaRPr lang="it-IT" sz="1400" b="1" dirty="0">
              <a:solidFill>
                <a:srgbClr val="133B9C"/>
              </a:solidFill>
            </a:endParaRPr>
          </a:p>
        </p:txBody>
      </p:sp>
      <p:grpSp>
        <p:nvGrpSpPr>
          <p:cNvPr id="2" name="Gruppo 28"/>
          <p:cNvGrpSpPr/>
          <p:nvPr/>
        </p:nvGrpSpPr>
        <p:grpSpPr>
          <a:xfrm>
            <a:off x="1928794" y="5914256"/>
            <a:ext cx="5143536" cy="586578"/>
            <a:chOff x="1928794" y="5914256"/>
            <a:chExt cx="5143536" cy="586578"/>
          </a:xfrm>
        </p:grpSpPr>
        <p:grpSp>
          <p:nvGrpSpPr>
            <p:cNvPr id="3" name="Gruppo 27"/>
            <p:cNvGrpSpPr/>
            <p:nvPr/>
          </p:nvGrpSpPr>
          <p:grpSpPr>
            <a:xfrm>
              <a:off x="1928794" y="5914256"/>
              <a:ext cx="500066" cy="300826"/>
              <a:chOff x="1928794" y="5914256"/>
              <a:chExt cx="500066" cy="300826"/>
            </a:xfrm>
          </p:grpSpPr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1928794" y="5914256"/>
                <a:ext cx="0" cy="300826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10000"/>
                  </a:spcBef>
                  <a:buFont typeface="Lucida Grande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1935215" y="5916148"/>
                <a:ext cx="493645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10000"/>
                  </a:spcBef>
                  <a:buFont typeface="Lucida Grande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578685" y="6181024"/>
              <a:ext cx="493645" cy="319810"/>
              <a:chOff x="6006" y="4253"/>
              <a:chExt cx="363" cy="321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6369" y="4253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10000"/>
                  </a:spcBef>
                  <a:buFont typeface="Lucida Grande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6006" y="4574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10000"/>
                  </a:spcBef>
                  <a:buFont typeface="Lucida Grande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3"/>
          <p:cNvPicPr>
            <a:picLocks noChangeAspect="1" noChangeArrowheads="1"/>
          </p:cNvPicPr>
          <p:nvPr/>
        </p:nvPicPr>
        <p:blipFill>
          <a:blip r:embed="rId4" cstate="print"/>
          <a:srcRect l="46268"/>
          <a:stretch>
            <a:fillRect/>
          </a:stretch>
        </p:blipFill>
        <p:spPr bwMode="auto">
          <a:xfrm>
            <a:off x="5143500" y="2335570"/>
            <a:ext cx="786493" cy="190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1" name="Connettore 1 33"/>
          <p:cNvCxnSpPr>
            <a:cxnSpLocks noChangeShapeType="1"/>
          </p:cNvCxnSpPr>
          <p:nvPr/>
        </p:nvCxnSpPr>
        <p:spPr bwMode="auto">
          <a:xfrm>
            <a:off x="4864554" y="4733829"/>
            <a:ext cx="324938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4572001" y="4803808"/>
            <a:ext cx="687161" cy="316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7562" tIns="57562" rIns="103611" bIns="57562">
            <a:spAutoFit/>
          </a:bodyPr>
          <a:lstStyle/>
          <a:p>
            <a:pPr algn="ctr" defTabSz="1036173">
              <a:spcBef>
                <a:spcPct val="50000"/>
              </a:spcBef>
              <a:defRPr/>
            </a:pPr>
            <a:r>
              <a:rPr lang="it-IT" sz="1300" dirty="0">
                <a:solidFill>
                  <a:srgbClr val="133B9C"/>
                </a:solidFill>
                <a:latin typeface="Verdana"/>
              </a:rPr>
              <a:t>2011</a:t>
            </a:r>
          </a:p>
        </p:txBody>
      </p:sp>
      <p:sp>
        <p:nvSpPr>
          <p:cNvPr id="9228" name="Text Box 9"/>
          <p:cNvSpPr txBox="1">
            <a:spLocks noChangeArrowheads="1"/>
          </p:cNvSpPr>
          <p:nvPr/>
        </p:nvSpPr>
        <p:spPr bwMode="auto">
          <a:xfrm>
            <a:off x="7791451" y="4803808"/>
            <a:ext cx="687161" cy="316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7562" tIns="57562" rIns="103611" bIns="57562">
            <a:spAutoFit/>
          </a:bodyPr>
          <a:lstStyle/>
          <a:p>
            <a:pPr algn="ctr" defTabSz="1036173">
              <a:spcBef>
                <a:spcPct val="50000"/>
              </a:spcBef>
              <a:defRPr/>
            </a:pPr>
            <a:r>
              <a:rPr lang="it-IT" sz="1300" dirty="0">
                <a:solidFill>
                  <a:srgbClr val="133B9C"/>
                </a:solidFill>
                <a:latin typeface="Verdana"/>
              </a:rPr>
              <a:t>2020</a:t>
            </a: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4501244" y="1610989"/>
            <a:ext cx="4357007" cy="29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10321" tIns="55160" rIns="110321" bIns="55160">
            <a:spAutoFit/>
          </a:bodyPr>
          <a:lstStyle/>
          <a:p>
            <a:pPr algn="ctr" defTabSz="806089" eaLnBrk="0" hangingPunct="0">
              <a:spcBef>
                <a:spcPct val="10000"/>
              </a:spcBef>
              <a:defRPr/>
            </a:pPr>
            <a:r>
              <a:rPr lang="it-IT" sz="1200" b="1" dirty="0">
                <a:solidFill>
                  <a:srgbClr val="133B9C"/>
                </a:solidFill>
                <a:latin typeface="Verdana"/>
              </a:rPr>
              <a:t>Ipotesi di crescita dell’auto elettrica</a:t>
            </a:r>
            <a:r>
              <a:rPr lang="it-IT" sz="1200" b="1" baseline="30000" dirty="0">
                <a:solidFill>
                  <a:srgbClr val="133B9C"/>
                </a:solidFill>
                <a:latin typeface="Verdana"/>
              </a:rPr>
              <a:t>** </a:t>
            </a:r>
          </a:p>
        </p:txBody>
      </p:sp>
      <p:grpSp>
        <p:nvGrpSpPr>
          <p:cNvPr id="2" name="Gruppo 20"/>
          <p:cNvGrpSpPr>
            <a:grpSpLocks/>
          </p:cNvGrpSpPr>
          <p:nvPr/>
        </p:nvGrpSpPr>
        <p:grpSpPr bwMode="auto">
          <a:xfrm>
            <a:off x="7875815" y="2385140"/>
            <a:ext cx="1114425" cy="485631"/>
            <a:chOff x="4270629" y="3170224"/>
            <a:chExt cx="373353" cy="408792"/>
          </a:xfrm>
        </p:grpSpPr>
        <p:sp>
          <p:nvSpPr>
            <p:cNvPr id="31" name="Rettangolo arrotondato 30"/>
            <p:cNvSpPr/>
            <p:nvPr/>
          </p:nvSpPr>
          <p:spPr bwMode="auto">
            <a:xfrm>
              <a:off x="4306642" y="3226679"/>
              <a:ext cx="286283" cy="326444"/>
            </a:xfrm>
            <a:prstGeom prst="roundRect">
              <a:avLst/>
            </a:prstGeom>
            <a:solidFill>
              <a:srgbClr val="74B230"/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spcBef>
                  <a:spcPct val="10000"/>
                </a:spcBef>
                <a:buSzPct val="100000"/>
                <a:buFont typeface="Lucida Grande"/>
                <a:buNone/>
              </a:pPr>
              <a:endParaRPr lang="it-IT" sz="2400" dirty="0">
                <a:solidFill>
                  <a:srgbClr val="FFFFFF"/>
                </a:solidFill>
              </a:endParaRPr>
            </a:p>
          </p:txBody>
        </p:sp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4270629" y="3170224"/>
              <a:ext cx="373353" cy="408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587" tIns="57587" rIns="103658" bIns="57587">
              <a:spAutoFit/>
            </a:bodyPr>
            <a:lstStyle/>
            <a:p>
              <a:pPr algn="ctr" defTabSz="1034896"/>
              <a:r>
                <a:rPr lang="it-IT" sz="1500" b="1" dirty="0">
                  <a:solidFill>
                    <a:srgbClr val="FFFFFF"/>
                  </a:solidFill>
                </a:rPr>
                <a:t>3,8</a:t>
              </a:r>
            </a:p>
            <a:p>
              <a:pPr algn="ctr" defTabSz="1034896"/>
              <a:r>
                <a:rPr lang="it-IT" sz="800" b="1" dirty="0" err="1">
                  <a:solidFill>
                    <a:srgbClr val="FFFFFF"/>
                  </a:solidFill>
                </a:rPr>
                <a:t>m.ni</a:t>
              </a:r>
              <a:r>
                <a:rPr lang="it-IT" sz="800" b="1" dirty="0">
                  <a:solidFill>
                    <a:srgbClr val="FFFFFF"/>
                  </a:solidFill>
                </a:rPr>
                <a:t> di unità</a:t>
              </a:r>
              <a:endParaRPr lang="it-IT" sz="12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146" name="Grafico 29"/>
          <p:cNvGraphicFramePr>
            <a:graphicFrameLocks/>
          </p:cNvGraphicFramePr>
          <p:nvPr/>
        </p:nvGraphicFramePr>
        <p:xfrm>
          <a:off x="496663" y="2148957"/>
          <a:ext cx="3871232" cy="2737952"/>
        </p:xfrm>
        <a:graphic>
          <a:graphicData uri="http://schemas.openxmlformats.org/presentationml/2006/ole">
            <p:oleObj spid="_x0000_s572418" r:id="rId5" imgW="3871296" imgH="2737341" progId="Excel.Sheet.8">
              <p:embed/>
            </p:oleObj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640899" y="1395219"/>
            <a:ext cx="3502478" cy="480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10321" tIns="55160" rIns="110321" bIns="55160">
            <a:spAutoFit/>
          </a:bodyPr>
          <a:lstStyle/>
          <a:p>
            <a:pPr algn="ctr" defTabSz="806089" eaLnBrk="0" hangingPunct="0">
              <a:spcBef>
                <a:spcPct val="10000"/>
              </a:spcBef>
              <a:defRPr/>
            </a:pPr>
            <a:r>
              <a:rPr lang="it-IT" sz="1200" b="1" dirty="0">
                <a:solidFill>
                  <a:srgbClr val="133B9C"/>
                </a:solidFill>
                <a:latin typeface="Verdana"/>
              </a:rPr>
              <a:t>Riduzione unitaria di gas serra e inquinanti VS veicolo tradizionale</a:t>
            </a:r>
            <a:r>
              <a:rPr lang="it-IT" sz="1200" b="1" baseline="30000" dirty="0">
                <a:solidFill>
                  <a:srgbClr val="133B9C"/>
                </a:solidFill>
                <a:latin typeface="Verdana"/>
              </a:rPr>
              <a:t>*</a:t>
            </a:r>
          </a:p>
        </p:txBody>
      </p:sp>
      <p:cxnSp>
        <p:nvCxnSpPr>
          <p:cNvPr id="6157" name="Connettore 1 34"/>
          <p:cNvCxnSpPr>
            <a:cxnSpLocks noChangeShapeType="1"/>
          </p:cNvCxnSpPr>
          <p:nvPr/>
        </p:nvCxnSpPr>
        <p:spPr bwMode="auto">
          <a:xfrm>
            <a:off x="4788355" y="1955055"/>
            <a:ext cx="3743326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6158" name="Connettore 1 35"/>
          <p:cNvCxnSpPr>
            <a:cxnSpLocks noChangeShapeType="1"/>
          </p:cNvCxnSpPr>
          <p:nvPr/>
        </p:nvCxnSpPr>
        <p:spPr bwMode="auto">
          <a:xfrm>
            <a:off x="655864" y="1955055"/>
            <a:ext cx="352153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6159" name="Connettore 2 45"/>
          <p:cNvCxnSpPr>
            <a:cxnSpLocks noChangeShapeType="1"/>
          </p:cNvCxnSpPr>
          <p:nvPr/>
        </p:nvCxnSpPr>
        <p:spPr bwMode="auto">
          <a:xfrm rot="10800000">
            <a:off x="3011261" y="2737952"/>
            <a:ext cx="1104900" cy="14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60" name="Connettore 2 51"/>
          <p:cNvCxnSpPr>
            <a:cxnSpLocks noChangeShapeType="1"/>
          </p:cNvCxnSpPr>
          <p:nvPr/>
        </p:nvCxnSpPr>
        <p:spPr bwMode="auto">
          <a:xfrm rot="10800000">
            <a:off x="2951390" y="3401302"/>
            <a:ext cx="1159329" cy="291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61" name="Connettore 2 54"/>
          <p:cNvCxnSpPr>
            <a:cxnSpLocks noChangeShapeType="1"/>
          </p:cNvCxnSpPr>
          <p:nvPr/>
        </p:nvCxnSpPr>
        <p:spPr bwMode="auto">
          <a:xfrm rot="10800000">
            <a:off x="2296886" y="4095264"/>
            <a:ext cx="1816554" cy="14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" name="Rettangolo 57"/>
          <p:cNvSpPr/>
          <p:nvPr/>
        </p:nvSpPr>
        <p:spPr>
          <a:xfrm>
            <a:off x="3275241" y="2449288"/>
            <a:ext cx="672193" cy="276956"/>
          </a:xfrm>
          <a:prstGeom prst="rect">
            <a:avLst/>
          </a:prstGeom>
        </p:spPr>
        <p:txBody>
          <a:bodyPr lIns="91399" tIns="45699" rIns="91399" bIns="45699">
            <a:spAutoFit/>
          </a:bodyPr>
          <a:lstStyle/>
          <a:p>
            <a:pPr algn="ctr" defTabSz="1036173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133B9C"/>
                </a:solidFill>
                <a:latin typeface="Verdana"/>
              </a:rPr>
              <a:t>-46%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3227614" y="3125757"/>
            <a:ext cx="672193" cy="276956"/>
          </a:xfrm>
          <a:prstGeom prst="rect">
            <a:avLst/>
          </a:prstGeom>
        </p:spPr>
        <p:txBody>
          <a:bodyPr lIns="91399" tIns="45699" rIns="91399" bIns="45699">
            <a:spAutoFit/>
          </a:bodyPr>
          <a:lstStyle/>
          <a:p>
            <a:pPr algn="ctr" defTabSz="1036173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133B9C"/>
                </a:solidFill>
                <a:latin typeface="Verdana"/>
              </a:rPr>
              <a:t>-48%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2871108" y="3818263"/>
            <a:ext cx="670833" cy="276956"/>
          </a:xfrm>
          <a:prstGeom prst="rect">
            <a:avLst/>
          </a:prstGeom>
        </p:spPr>
        <p:txBody>
          <a:bodyPr lIns="91399" tIns="45699" rIns="91399" bIns="45699">
            <a:spAutoFit/>
          </a:bodyPr>
          <a:lstStyle/>
          <a:p>
            <a:pPr algn="ctr" defTabSz="1036173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133B9C"/>
                </a:solidFill>
                <a:latin typeface="Verdana"/>
              </a:rPr>
              <a:t>-75%</a:t>
            </a:r>
          </a:p>
        </p:txBody>
      </p:sp>
      <p:sp>
        <p:nvSpPr>
          <p:cNvPr id="9239" name="Figura a mano libera 25"/>
          <p:cNvSpPr>
            <a:spLocks/>
          </p:cNvSpPr>
          <p:nvPr/>
        </p:nvSpPr>
        <p:spPr bwMode="auto">
          <a:xfrm>
            <a:off x="4864555" y="2669432"/>
            <a:ext cx="3065688" cy="2045445"/>
          </a:xfrm>
          <a:custGeom>
            <a:avLst/>
            <a:gdLst>
              <a:gd name="T0" fmla="*/ 0 w 3834384"/>
              <a:gd name="T1" fmla="*/ 2645666 h 2645664"/>
              <a:gd name="T2" fmla="*/ 1249680 w 3834384"/>
              <a:gd name="T3" fmla="*/ 2115314 h 2645664"/>
              <a:gd name="T4" fmla="*/ 1682496 w 3834384"/>
              <a:gd name="T5" fmla="*/ 1767841 h 2645664"/>
              <a:gd name="T6" fmla="*/ 2127504 w 3834384"/>
              <a:gd name="T7" fmla="*/ 688849 h 2645664"/>
              <a:gd name="T8" fmla="*/ 3834384 w 3834384"/>
              <a:gd name="T9" fmla="*/ 0 h 2645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34384"/>
              <a:gd name="T16" fmla="*/ 0 h 2645664"/>
              <a:gd name="T17" fmla="*/ 3834384 w 3834384"/>
              <a:gd name="T18" fmla="*/ 2645664 h 2645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34384" h="2645664">
                <a:moveTo>
                  <a:pt x="0" y="2645664"/>
                </a:moveTo>
                <a:lnTo>
                  <a:pt x="1249680" y="2115312"/>
                </a:lnTo>
                <a:lnTo>
                  <a:pt x="1682496" y="1767840"/>
                </a:lnTo>
                <a:lnTo>
                  <a:pt x="2127504" y="688848"/>
                </a:lnTo>
                <a:lnTo>
                  <a:pt x="3834384" y="0"/>
                </a:lnTo>
              </a:path>
            </a:pathLst>
          </a:custGeom>
          <a:noFill/>
          <a:ln w="381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399" tIns="45699" rIns="91399" bIns="45699"/>
          <a:lstStyle/>
          <a:p>
            <a:pPr algn="ctr">
              <a:spcBef>
                <a:spcPct val="10000"/>
              </a:spcBef>
              <a:buSzPct val="100000"/>
              <a:buFont typeface="Lucida Grande"/>
              <a:buNone/>
              <a:defRPr/>
            </a:pPr>
            <a:endParaRPr lang="it-IT" dirty="0">
              <a:solidFill>
                <a:srgbClr val="133B9C"/>
              </a:solidFill>
              <a:latin typeface="Verdana"/>
              <a:cs typeface="+mn-cs"/>
            </a:endParaRPr>
          </a:p>
        </p:txBody>
      </p:sp>
      <p:grpSp>
        <p:nvGrpSpPr>
          <p:cNvPr id="4" name="Gruppo 75"/>
          <p:cNvGrpSpPr>
            <a:grpSpLocks/>
          </p:cNvGrpSpPr>
          <p:nvPr/>
        </p:nvGrpSpPr>
        <p:grpSpPr bwMode="auto">
          <a:xfrm>
            <a:off x="6179006" y="3402760"/>
            <a:ext cx="2043793" cy="1205690"/>
            <a:chOff x="2000233" y="4143380"/>
            <a:chExt cx="1889513" cy="1071570"/>
          </a:xfrm>
        </p:grpSpPr>
        <p:pic>
          <p:nvPicPr>
            <p:cNvPr id="6170" name="Picture 2" descr="http://t2.gstatic.com/images?q=tbn:ANd9GcRM82gP4z7ZIm7MKPZGvakOaIGzryijdYWuFPrvN-isoAgU_GfRqQ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0233" y="4143380"/>
              <a:ext cx="188951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4" descr="http://t3.gstatic.com/images?q=tbn:ANd9GcTQf9LfsQssG-Re1k2_Mjwn4akxKedF4VVIxdIQtA_6C5urA_tl9A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199" r="46684" b="22131"/>
            <a:stretch>
              <a:fillRect/>
            </a:stretch>
          </p:blipFill>
          <p:spPr bwMode="auto">
            <a:xfrm rot="672800">
              <a:off x="2709804" y="4562933"/>
              <a:ext cx="253233" cy="220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4" descr="http://t3.gstatic.com/images?q=tbn:ANd9GcTQf9LfsQssG-Re1k2_Mjwn4akxKedF4VVIxdIQtA_6C5urA_tl9A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64" t="8199" b="22131"/>
            <a:stretch>
              <a:fillRect/>
            </a:stretch>
          </p:blipFill>
          <p:spPr bwMode="auto">
            <a:xfrm rot="672800">
              <a:off x="2945040" y="4615266"/>
              <a:ext cx="301635" cy="28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67" name="Rettangolo 43"/>
          <p:cNvSpPr>
            <a:spLocks noChangeArrowheads="1"/>
          </p:cNvSpPr>
          <p:nvPr/>
        </p:nvSpPr>
        <p:spPr bwMode="auto">
          <a:xfrm>
            <a:off x="72119" y="6095515"/>
            <a:ext cx="7439025" cy="6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>
              <a:spcBef>
                <a:spcPct val="10000"/>
              </a:spcBef>
              <a:buSzPct val="100000"/>
              <a:buFont typeface="Lucida Grande"/>
              <a:buNone/>
            </a:pPr>
            <a:r>
              <a:rPr lang="it-IT" sz="800" i="1" dirty="0">
                <a:solidFill>
                  <a:srgbClr val="133B9C"/>
                </a:solidFill>
              </a:rPr>
              <a:t>Fonti: Enel, IEA, GM</a:t>
            </a:r>
          </a:p>
          <a:p>
            <a:pPr>
              <a:spcBef>
                <a:spcPct val="10000"/>
              </a:spcBef>
              <a:buSzPct val="100000"/>
              <a:buFont typeface="Lucida Grande"/>
              <a:buNone/>
            </a:pPr>
            <a:r>
              <a:rPr lang="it-IT" sz="800" i="1" dirty="0" smtClean="0">
                <a:solidFill>
                  <a:srgbClr val="133B9C"/>
                </a:solidFill>
              </a:rPr>
              <a:t>* omologazione </a:t>
            </a:r>
            <a:r>
              <a:rPr lang="it-IT" sz="800" i="1" dirty="0">
                <a:solidFill>
                  <a:srgbClr val="133B9C"/>
                </a:solidFill>
              </a:rPr>
              <a:t>Euro IV, media benzina-diesel</a:t>
            </a:r>
          </a:p>
          <a:p>
            <a:pPr>
              <a:spcBef>
                <a:spcPct val="10000"/>
              </a:spcBef>
              <a:buSzPct val="100000"/>
              <a:buFont typeface="Lucida Grande"/>
              <a:buNone/>
            </a:pPr>
            <a:r>
              <a:rPr lang="it-IT" sz="800" i="1" dirty="0" smtClean="0">
                <a:solidFill>
                  <a:srgbClr val="133B9C"/>
                </a:solidFill>
              </a:rPr>
              <a:t>** Scenario </a:t>
            </a:r>
            <a:r>
              <a:rPr lang="it-IT" sz="800" i="1" dirty="0">
                <a:solidFill>
                  <a:srgbClr val="133B9C"/>
                </a:solidFill>
              </a:rPr>
              <a:t>best case nell’ipotesi di: i) diffusione omogenea e su larga scala delle infrastrutture di ricarica; </a:t>
            </a:r>
            <a:r>
              <a:rPr lang="it-IT" sz="800" i="1" dirty="0" err="1">
                <a:solidFill>
                  <a:srgbClr val="133B9C"/>
                </a:solidFill>
              </a:rPr>
              <a:t>ii</a:t>
            </a:r>
            <a:r>
              <a:rPr lang="it-IT" sz="800" i="1" dirty="0">
                <a:solidFill>
                  <a:srgbClr val="133B9C"/>
                </a:solidFill>
              </a:rPr>
              <a:t>) quadro </a:t>
            </a:r>
            <a:r>
              <a:rPr lang="it-IT" sz="800" i="1" dirty="0" smtClean="0">
                <a:solidFill>
                  <a:srgbClr val="133B9C"/>
                </a:solidFill>
              </a:rPr>
              <a:t>normativo/</a:t>
            </a:r>
            <a:r>
              <a:rPr lang="it-IT" sz="800" i="1" dirty="0" err="1" smtClean="0">
                <a:solidFill>
                  <a:srgbClr val="133B9C"/>
                </a:solidFill>
              </a:rPr>
              <a:t>regolatorio</a:t>
            </a:r>
            <a:r>
              <a:rPr lang="it-IT" sz="800" i="1" dirty="0" smtClean="0">
                <a:solidFill>
                  <a:srgbClr val="133B9C"/>
                </a:solidFill>
              </a:rPr>
              <a:t> </a:t>
            </a:r>
            <a:r>
              <a:rPr lang="it-IT" sz="800" i="1" dirty="0">
                <a:solidFill>
                  <a:srgbClr val="133B9C"/>
                </a:solidFill>
              </a:rPr>
              <a:t>favorevole; </a:t>
            </a:r>
            <a:r>
              <a:rPr lang="it-IT" sz="800" i="1" dirty="0" err="1">
                <a:solidFill>
                  <a:srgbClr val="133B9C"/>
                </a:solidFill>
              </a:rPr>
              <a:t>iii</a:t>
            </a:r>
            <a:r>
              <a:rPr lang="it-IT" sz="800" i="1" dirty="0">
                <a:solidFill>
                  <a:srgbClr val="133B9C"/>
                </a:solidFill>
              </a:rPr>
              <a:t>) riduzione costi per innovazione tecnologica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91650" y="325091"/>
            <a:ext cx="8256814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/>
          <a:p>
            <a:pPr marL="39184" defTabSz="403033">
              <a:spcBef>
                <a:spcPct val="0"/>
              </a:spcBef>
              <a:buClr>
                <a:srgbClr val="FF6600"/>
              </a:buClr>
              <a:defRPr/>
            </a:pPr>
            <a:r>
              <a:rPr lang="it-IT" sz="2000" b="1" dirty="0" err="1" smtClean="0">
                <a:solidFill>
                  <a:srgbClr val="133B9C"/>
                </a:solidFill>
                <a:ea typeface="ヒラギノ角ゴ Pro W6"/>
                <a:cs typeface="ヒラギノ角ゴ Pro W6"/>
              </a:rPr>
              <a:t>E-mobility</a:t>
            </a:r>
            <a:r>
              <a:rPr lang="it-IT" sz="1600" b="1" dirty="0" smtClean="0">
                <a:solidFill>
                  <a:srgbClr val="133B9C"/>
                </a:solidFill>
                <a:ea typeface="ヒラギノ角ゴ Pro W6"/>
                <a:cs typeface="ヒラギノ角ゴ Pro W6"/>
              </a:rPr>
              <a:t/>
            </a:r>
            <a:br>
              <a:rPr lang="it-IT" sz="1600" b="1" dirty="0" smtClean="0">
                <a:solidFill>
                  <a:srgbClr val="133B9C"/>
                </a:solidFill>
                <a:ea typeface="ヒラギノ角ゴ Pro W6"/>
                <a:cs typeface="ヒラギノ角ゴ Pro W6"/>
              </a:rPr>
            </a:br>
            <a:r>
              <a:rPr lang="it-IT" b="1" dirty="0" smtClean="0">
                <a:solidFill>
                  <a:srgbClr val="759EE3"/>
                </a:solidFill>
                <a:ea typeface="ヒラギノ角ゴ Pro W6"/>
                <a:cs typeface="ヒラギノ角ゴ Pro W6"/>
              </a:rPr>
              <a:t>I vantaggi dell’auto elettrica </a:t>
            </a:r>
          </a:p>
        </p:txBody>
      </p:sp>
      <p:grpSp>
        <p:nvGrpSpPr>
          <p:cNvPr id="5" name="Gruppo 37"/>
          <p:cNvGrpSpPr/>
          <p:nvPr/>
        </p:nvGrpSpPr>
        <p:grpSpPr>
          <a:xfrm>
            <a:off x="642910" y="5413228"/>
            <a:ext cx="7500990" cy="801854"/>
            <a:chOff x="642910" y="5413228"/>
            <a:chExt cx="7500990" cy="801854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642910" y="5487356"/>
              <a:ext cx="7500990" cy="72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0608" tIns="40304" rIns="80608" bIns="40304" anchor="ctr">
              <a:spAutoFit/>
            </a:bodyPr>
            <a:lstStyle/>
            <a:p>
              <a:pPr algn="ctr" defTabSz="913061" eaLnBrk="0" hangingPunct="0">
                <a:defRPr/>
              </a:pPr>
              <a:r>
                <a:rPr lang="it-IT" sz="1400" b="1" dirty="0">
                  <a:solidFill>
                    <a:srgbClr val="133B9C"/>
                  </a:solidFill>
                  <a:sym typeface="Verdana" pitchFamily="34" charset="0"/>
                </a:rPr>
                <a:t>Fondamentale per lo sviluppo della mobilità elettrica il ruolo delle utilities nella diffusione razionale delle infrastrutture di ricarica con standard tecnologici comuni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887867" y="5413228"/>
              <a:ext cx="493940" cy="301788"/>
              <a:chOff x="231" y="4258"/>
              <a:chExt cx="363" cy="318"/>
            </a:xfrm>
          </p:grpSpPr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231" y="4258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231" y="4258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7438367" y="5827279"/>
              <a:ext cx="491219" cy="316365"/>
              <a:chOff x="5538" y="4303"/>
              <a:chExt cx="363" cy="318"/>
            </a:xfrm>
          </p:grpSpPr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5901" y="4303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5538" y="4621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5" name="Segnaposto numero diapositiva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0C544-F420-4A32-900A-F58A429A75B7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Rectangle 168" hidden="1"/>
          <p:cNvGraphicFramePr>
            <a:graphicFrameLocks/>
          </p:cNvGraphicFramePr>
          <p:nvPr/>
        </p:nvGraphicFramePr>
        <p:xfrm>
          <a:off x="-4763" y="0"/>
          <a:ext cx="158751" cy="158750"/>
        </p:xfrm>
        <a:graphic>
          <a:graphicData uri="http://schemas.openxmlformats.org/presentationml/2006/ole">
            <p:oleObj spid="_x0000_s574466" r:id="rId5" imgW="0" imgH="0" progId="">
              <p:embed/>
            </p:oleObj>
          </a:graphicData>
        </a:graphic>
      </p:graphicFrame>
      <p:sp>
        <p:nvSpPr>
          <p:cNvPr id="26627" name="Title 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0075" y="301625"/>
            <a:ext cx="78787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1538" eaLnBrk="0" hangingPunct="0">
              <a:lnSpc>
                <a:spcPct val="93000"/>
              </a:lnSpc>
            </a:pPr>
            <a:endParaRPr lang="it-IT" sz="2000" b="1">
              <a:solidFill>
                <a:srgbClr val="133B9C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9388" y="3212976"/>
            <a:ext cx="7743825" cy="23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40" tIns="43619" rIns="87240" bIns="43619" anchor="ctr">
            <a:spAutoFit/>
          </a:bodyPr>
          <a:lstStyle/>
          <a:p>
            <a:pPr marL="436563" lvl="1" indent="-277813" algn="just" defTabSz="871538">
              <a:spcBef>
                <a:spcPct val="40000"/>
              </a:spcBef>
            </a:pPr>
            <a:endParaRPr lang="it-IT" sz="1400" b="1" dirty="0">
              <a:solidFill>
                <a:srgbClr val="133B9C"/>
              </a:solidFill>
              <a:latin typeface="Verdana" pitchFamily="34" charset="0"/>
              <a:ea typeface="ヒラギノ角ゴ Pro W3"/>
              <a:cs typeface="Arial" pitchFamily="34" charset="0"/>
            </a:endParaRPr>
          </a:p>
          <a:p>
            <a:pPr marL="436563" lvl="1" indent="-277813" algn="just" defTabSz="871538">
              <a:spcBef>
                <a:spcPct val="40000"/>
              </a:spcBef>
              <a:buFontTx/>
              <a:buChar char="•"/>
            </a:pPr>
            <a:r>
              <a:rPr lang="it-IT" sz="1400" b="1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Sperimentazione in tre città pilota </a:t>
            </a:r>
            <a:r>
              <a:rPr lang="it-IT" sz="1400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(Pisa, Roma e Milano)</a:t>
            </a:r>
            <a:r>
              <a:rPr lang="it-IT" sz="1400" b="1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 con almeno 100 veicoli elettrici </a:t>
            </a:r>
            <a:r>
              <a:rPr lang="it-IT" sz="1400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dotati di batterie agli ioni di litio,</a:t>
            </a:r>
            <a:r>
              <a:rPr lang="it-IT" sz="1400" b="1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 400 punti di ricarica </a:t>
            </a:r>
            <a:r>
              <a:rPr lang="it-IT" sz="1400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privati o pubblici</a:t>
            </a:r>
          </a:p>
          <a:p>
            <a:pPr marL="436563" lvl="1" indent="-277813" algn="just" defTabSz="871538">
              <a:spcBef>
                <a:spcPct val="40000"/>
              </a:spcBef>
              <a:buSzPct val="100000"/>
              <a:buFont typeface="Verdana" pitchFamily="34" charset="0"/>
              <a:buChar char="•"/>
            </a:pPr>
            <a:r>
              <a:rPr lang="it-IT" sz="1400" b="1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Infrastruttura di ricarica intelligente basata su tecnologia contatore elettronico</a:t>
            </a:r>
          </a:p>
          <a:p>
            <a:pPr marL="436563" lvl="1" indent="-277813" algn="just" defTabSz="871538">
              <a:spcBef>
                <a:spcPct val="40000"/>
              </a:spcBef>
              <a:buSzPct val="100000"/>
              <a:buFont typeface="Verdana" pitchFamily="34" charset="0"/>
              <a:buChar char="•"/>
            </a:pPr>
            <a:r>
              <a:rPr lang="it-IT" sz="1400" b="1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Soluzioni tecniche e standard aperti</a:t>
            </a:r>
            <a:r>
              <a:rPr lang="it-IT" sz="1400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, capaci di supportare il parco veicoli esistente e i veicoli di nuova generazione</a:t>
            </a:r>
          </a:p>
          <a:p>
            <a:pPr marL="436563" lvl="1" indent="-277813" algn="just" defTabSz="871538">
              <a:spcBef>
                <a:spcPct val="40000"/>
              </a:spcBef>
              <a:buSzPct val="100000"/>
              <a:buFont typeface="Verdana" pitchFamily="34" charset="0"/>
              <a:buChar char="•"/>
            </a:pPr>
            <a:r>
              <a:rPr lang="it-IT" sz="1400" b="1" dirty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Tecnologie di riconoscimento e comunicazione </a:t>
            </a:r>
            <a:r>
              <a:rPr lang="it-IT" sz="1400" b="1" dirty="0" smtClean="0">
                <a:solidFill>
                  <a:srgbClr val="133B9C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veicolo/rete</a:t>
            </a:r>
            <a:endParaRPr lang="it-IT" sz="1400" b="1" dirty="0">
              <a:solidFill>
                <a:srgbClr val="133B9C"/>
              </a:solidFill>
              <a:latin typeface="Verdana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9750" y="44624"/>
            <a:ext cx="777240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72" tIns="50772" rIns="91391" bIns="50772" anchor="b"/>
          <a:lstStyle/>
          <a:p>
            <a:pPr marL="41275" indent="-41275" defTabSz="957263"/>
            <a:r>
              <a:rPr lang="it-IT" b="1" dirty="0">
                <a:latin typeface="Verdana" pitchFamily="34" charset="0"/>
                <a:ea typeface="ヒラギノ角ゴ Pro W6"/>
                <a:cs typeface="ヒラギノ角ゴ Pro W6"/>
              </a:rPr>
              <a:t>Il progetto di Enel per l’</a:t>
            </a:r>
            <a:r>
              <a:rPr lang="it-IT" b="1" dirty="0" err="1">
                <a:latin typeface="Verdana" pitchFamily="34" charset="0"/>
                <a:ea typeface="ヒラギノ角ゴ Pro W6"/>
                <a:cs typeface="ヒラギノ角ゴ Pro W6"/>
              </a:rPr>
              <a:t>e-Mobility</a:t>
            </a:r>
            <a:r>
              <a:rPr lang="it-IT" b="1" dirty="0">
                <a:latin typeface="Verdana" pitchFamily="34" charset="0"/>
                <a:ea typeface="ヒラギノ角ゴ Pro W6"/>
                <a:cs typeface="ヒラギノ角ゴ Pro W6"/>
              </a:rPr>
              <a:t/>
            </a:r>
            <a:br>
              <a:rPr lang="it-IT" b="1" dirty="0">
                <a:latin typeface="Verdana" pitchFamily="34" charset="0"/>
                <a:ea typeface="ヒラギノ角ゴ Pro W6"/>
                <a:cs typeface="ヒラギノ角ゴ Pro W6"/>
              </a:rPr>
            </a:br>
            <a:r>
              <a:rPr lang="it-IT" b="1" dirty="0">
                <a:solidFill>
                  <a:schemeClr val="accent1"/>
                </a:solidFill>
                <a:latin typeface="Verdana" pitchFamily="34" charset="0"/>
                <a:ea typeface="ヒラギノ角ゴ Pro W6"/>
                <a:cs typeface="ヒラギノ角ゴ Pro W6"/>
              </a:rPr>
              <a:t>Il progetto pilota </a:t>
            </a:r>
            <a:r>
              <a:rPr lang="it-IT" b="1" dirty="0" err="1">
                <a:solidFill>
                  <a:schemeClr val="accent1"/>
                </a:solidFill>
                <a:latin typeface="Verdana" pitchFamily="34" charset="0"/>
                <a:ea typeface="ヒラギノ角ゴ Pro W6"/>
                <a:cs typeface="ヒラギノ角ゴ Pro W6"/>
              </a:rPr>
              <a:t>Enel-smart</a:t>
            </a:r>
            <a:endParaRPr lang="it-IT" b="1" dirty="0">
              <a:solidFill>
                <a:schemeClr val="accent1"/>
              </a:solidFill>
              <a:latin typeface="Verdana" pitchFamily="34" charset="0"/>
              <a:ea typeface="ヒラギノ角ゴ Pro W6"/>
              <a:cs typeface="ヒラギノ角ゴ Pro W6"/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716463" y="1268413"/>
          <a:ext cx="2085975" cy="1671637"/>
        </p:xfrm>
        <a:graphic>
          <a:graphicData uri="http://schemas.openxmlformats.org/presentationml/2006/ole">
            <p:oleObj spid="_x0000_s574467" name="Acrobat Document" r:id="rId6" imgW="2495238" imgH="1867161" progId="AcroExch.Document.7">
              <p:embed/>
            </p:oleObj>
          </a:graphicData>
        </a:graphic>
      </p:graphicFrame>
      <p:pic>
        <p:nvPicPr>
          <p:cNvPr id="26631" name="Picture 7" descr="0012Enel Smart 22-07-2010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1557338"/>
            <a:ext cx="2090737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2" name="Picture 8" descr="Enel Smart Alemanno (1035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557338"/>
            <a:ext cx="2016125" cy="133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3" name="Picture 9" descr="R-Enel_Sm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9538" y="1543050"/>
            <a:ext cx="2139950" cy="142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Rectangle 168" hidden="1"/>
          <p:cNvGraphicFramePr>
            <a:graphicFrameLocks/>
          </p:cNvGraphicFramePr>
          <p:nvPr/>
        </p:nvGraphicFramePr>
        <p:xfrm>
          <a:off x="0" y="0"/>
          <a:ext cx="147638" cy="158750"/>
        </p:xfrm>
        <a:graphic>
          <a:graphicData uri="http://schemas.openxmlformats.org/presentationml/2006/ole">
            <p:oleObj spid="_x0000_s573442" r:id="rId5" imgW="0" imgH="0" progId="">
              <p:embed/>
            </p:oleObj>
          </a:graphicData>
        </a:graphic>
      </p:graphicFrame>
      <p:sp>
        <p:nvSpPr>
          <p:cNvPr id="28675" name="Title 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0075" y="301625"/>
            <a:ext cx="78787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1538" eaLnBrk="0" hangingPunct="0">
              <a:lnSpc>
                <a:spcPct val="93000"/>
              </a:lnSpc>
            </a:pPr>
            <a:endParaRPr lang="it-IT" sz="2000" b="1">
              <a:solidFill>
                <a:srgbClr val="133B9C"/>
              </a:solidFill>
              <a:latin typeface="Verdana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3850" y="1352550"/>
            <a:ext cx="63373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198" tIns="43600" rIns="87198" bIns="43600" anchor="ctr">
            <a:spAutoFit/>
          </a:bodyPr>
          <a:lstStyle/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it-IT" sz="1400" b="1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Firmato MoU con Piaggio, </a:t>
            </a:r>
            <a:r>
              <a:rPr lang="it-IT" sz="1400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in corso attività sul campo per sviluppo progetto, focus su “flotte” / </a:t>
            </a:r>
            <a:r>
              <a:rPr lang="it-IT" sz="1400" b="1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Firmato accordo con alleanza Renault/Nissan</a:t>
            </a:r>
            <a:r>
              <a:rPr lang="it-IT" sz="1400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 (Enel + Endesa)  </a:t>
            </a:r>
          </a:p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it-IT" sz="1400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Contatti in corso: Toyota, Fiat, PSA/Citroen, Opel/GM, BYD, Mitsubishi, VW, Pininfarina</a:t>
            </a:r>
          </a:p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endParaRPr lang="it-IT" sz="1400">
              <a:solidFill>
                <a:srgbClr val="133B9C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endParaRPr lang="it-IT" sz="1400">
              <a:solidFill>
                <a:srgbClr val="133B9C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endParaRPr lang="it-IT" sz="1400">
              <a:solidFill>
                <a:srgbClr val="133B9C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it-IT" sz="1400" b="1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Firmato MOU con Poste Italiane, </a:t>
            </a:r>
            <a:r>
              <a:rPr lang="it-IT" sz="1400">
                <a:solidFill>
                  <a:srgbClr val="133B9C"/>
                </a:solidFill>
                <a:latin typeface="Verdana" pitchFamily="34" charset="0"/>
                <a:ea typeface="ヒラギノ角ゴ Pro W3"/>
                <a:cs typeface="ヒラギノ角ゴ Pro W3"/>
              </a:rPr>
              <a:t>inizio collaborazione a Pisa</a:t>
            </a:r>
          </a:p>
          <a:p>
            <a:pPr marL="153988" indent="-153988" defTabSz="871538">
              <a:lnSpc>
                <a:spcPct val="120000"/>
              </a:lnSpc>
              <a:spcBef>
                <a:spcPct val="40000"/>
              </a:spcBef>
              <a:buSzPct val="100000"/>
              <a:buFont typeface="Verdana" pitchFamily="34" charset="0"/>
              <a:buNone/>
            </a:pPr>
            <a:endParaRPr lang="it-IT" sz="1400">
              <a:solidFill>
                <a:srgbClr val="133B9C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3644900"/>
            <a:ext cx="21494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renault-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1374775"/>
            <a:ext cx="6492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Mostra immagine a dimensione inter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250" y="3068638"/>
            <a:ext cx="741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Piaggio_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1476375"/>
            <a:ext cx="9366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180px-Fiat_Professional_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2973388"/>
            <a:ext cx="746125" cy="671512"/>
          </a:xfrm>
          <a:prstGeom prst="rect">
            <a:avLst/>
          </a:prstGeom>
          <a:noFill/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9388" y="5084763"/>
            <a:ext cx="72009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it-IT" sz="1400" dirty="0">
                <a:solidFill>
                  <a:srgbClr val="133B9C"/>
                </a:solidFill>
                <a:latin typeface="Verdana" pitchFamily="34" charset="0"/>
              </a:rPr>
              <a:t>Avviato programma di ricerca su batterie e “fast </a:t>
            </a:r>
            <a:r>
              <a:rPr lang="it-IT" sz="1400" dirty="0" err="1">
                <a:solidFill>
                  <a:srgbClr val="133B9C"/>
                </a:solidFill>
                <a:latin typeface="Verdana" pitchFamily="34" charset="0"/>
              </a:rPr>
              <a:t>recharging</a:t>
            </a:r>
            <a:r>
              <a:rPr lang="it-IT" sz="1400" dirty="0">
                <a:solidFill>
                  <a:srgbClr val="133B9C"/>
                </a:solidFill>
                <a:latin typeface="Verdana" pitchFamily="34" charset="0"/>
              </a:rPr>
              <a:t>” (&gt; 50 kW)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it-IT" sz="1400" dirty="0">
                <a:solidFill>
                  <a:srgbClr val="133B9C"/>
                </a:solidFill>
                <a:latin typeface="Verdana" pitchFamily="34" charset="0"/>
              </a:rPr>
              <a:t> In corso progetto di sviluppo flotta elettrica ENEL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endParaRPr lang="it-IT" sz="1400" dirty="0">
              <a:latin typeface="Verdana" pitchFamily="34" charset="0"/>
            </a:endParaRPr>
          </a:p>
        </p:txBody>
      </p:sp>
      <p:pic>
        <p:nvPicPr>
          <p:cNvPr id="28683" name="Picture 11" descr="toyota_logo_2005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8988" y="2857500"/>
            <a:ext cx="1000125" cy="858838"/>
          </a:xfrm>
          <a:prstGeom prst="rect">
            <a:avLst/>
          </a:prstGeom>
          <a:noFill/>
        </p:spPr>
      </p:pic>
      <p:pic>
        <p:nvPicPr>
          <p:cNvPr id="28684" name="Picture 12" descr="PSA-Peugeot-Citroen-logo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24525" y="2833688"/>
            <a:ext cx="2005013" cy="307975"/>
          </a:xfrm>
          <a:prstGeom prst="rect">
            <a:avLst/>
          </a:prstGeom>
          <a:noFill/>
        </p:spPr>
      </p:pic>
      <p:pic>
        <p:nvPicPr>
          <p:cNvPr id="28685" name="Picture 13" descr="VW_LOGO_lockup%2520300dpi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40200" y="2708275"/>
            <a:ext cx="1008063" cy="947738"/>
          </a:xfrm>
          <a:prstGeom prst="rect">
            <a:avLst/>
          </a:prstGeom>
          <a:noFill/>
        </p:spPr>
      </p:pic>
      <p:pic>
        <p:nvPicPr>
          <p:cNvPr id="28686" name="Picture 14" descr="GM,%2520Opel-logo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87675" y="2921000"/>
            <a:ext cx="12382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7" name="Picture 15" descr="mitsubishi-logo-march08-1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03800" y="2881313"/>
            <a:ext cx="811213" cy="763587"/>
          </a:xfrm>
          <a:prstGeom prst="rect">
            <a:avLst/>
          </a:prstGeom>
          <a:noFill/>
        </p:spPr>
      </p:pic>
      <p:pic>
        <p:nvPicPr>
          <p:cNvPr id="28688" name="Picture 16" descr="pininfarina_logo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29438" y="3168650"/>
            <a:ext cx="1746250" cy="417513"/>
          </a:xfrm>
          <a:prstGeom prst="rect">
            <a:avLst/>
          </a:prstGeom>
          <a:noFill/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39552" y="0"/>
            <a:ext cx="7772400" cy="97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26" tIns="50726" rIns="91307" bIns="50726" anchor="b"/>
          <a:lstStyle/>
          <a:p>
            <a:pPr marL="41275" indent="-41275" defTabSz="957263"/>
            <a:r>
              <a:rPr lang="it-IT" b="1" dirty="0">
                <a:solidFill>
                  <a:srgbClr val="133B9C"/>
                </a:solidFill>
                <a:latin typeface="Verdana" pitchFamily="34" charset="0"/>
                <a:ea typeface="ヒラギノ角ゴ Pro W6"/>
                <a:cs typeface="ヒラギノ角ゴ Pro W6"/>
              </a:rPr>
              <a:t>Altre attività progetto Auto Elettrica </a:t>
            </a:r>
            <a:br>
              <a:rPr lang="it-IT" b="1" dirty="0">
                <a:solidFill>
                  <a:srgbClr val="133B9C"/>
                </a:solidFill>
                <a:latin typeface="Verdana" pitchFamily="34" charset="0"/>
                <a:ea typeface="ヒラギノ角ゴ Pro W6"/>
                <a:cs typeface="ヒラギノ角ゴ Pro W6"/>
              </a:rPr>
            </a:br>
            <a:r>
              <a:rPr lang="it-IT" b="1" dirty="0">
                <a:solidFill>
                  <a:schemeClr val="accent1"/>
                </a:solidFill>
                <a:latin typeface="Verdana" pitchFamily="34" charset="0"/>
                <a:ea typeface="ヒラギノ角ゴ Pro W6"/>
                <a:cs typeface="ヒラギノ角ゴ Pro W6"/>
              </a:rPr>
              <a:t>Sintesi stato di avanzamento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7" descr="LAMPAD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1525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9" descr="MOTOR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12906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1" descr="COMPU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16652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6156176" y="2060848"/>
            <a:ext cx="792162" cy="792162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5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5398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er 20"/>
          <p:cNvSpPr/>
          <p:nvPr/>
        </p:nvSpPr>
        <p:spPr>
          <a:xfrm>
            <a:off x="395536" y="1916832"/>
            <a:ext cx="1368152" cy="1080120"/>
          </a:xfrm>
          <a:prstGeom prst="mathMultiply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Per 21"/>
          <p:cNvSpPr/>
          <p:nvPr/>
        </p:nvSpPr>
        <p:spPr>
          <a:xfrm>
            <a:off x="2123728" y="1916832"/>
            <a:ext cx="1368152" cy="1080120"/>
          </a:xfrm>
          <a:prstGeom prst="mathMultiply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Per 22"/>
          <p:cNvSpPr/>
          <p:nvPr/>
        </p:nvSpPr>
        <p:spPr>
          <a:xfrm>
            <a:off x="4355976" y="1916832"/>
            <a:ext cx="1368152" cy="1080120"/>
          </a:xfrm>
          <a:prstGeom prst="mathMultiply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83568" y="47667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Avete mai immaginato la vostra vita senza energia? </a:t>
            </a:r>
            <a:endParaRPr lang="it-IT" sz="2000" b="1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9388" y="3429942"/>
            <a:ext cx="8642350" cy="57512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 smtClean="0">
                <a:solidFill>
                  <a:srgbClr val="000000"/>
                </a:solidFill>
                <a:latin typeface="Calibri" charset="0"/>
              </a:rPr>
              <a:t>L</a:t>
            </a:r>
            <a:r>
              <a:rPr lang="ja-JP" altLang="it-IT" b="1" dirty="0" smtClean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it-IT" b="1" dirty="0" smtClean="0">
                <a:solidFill>
                  <a:srgbClr val="000000"/>
                </a:solidFill>
                <a:latin typeface="Calibri" charset="0"/>
              </a:rPr>
              <a:t>energia è il motore di gran parte delle cose che facciamo, ma quali sono i settori dell’economia italiana che consumano più energia?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365104"/>
            <a:ext cx="67447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02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6363" y="2481263"/>
            <a:ext cx="4654550" cy="3892550"/>
            <a:chOff x="1098" y="1143"/>
            <a:chExt cx="2226" cy="1861"/>
          </a:xfrm>
        </p:grpSpPr>
        <p:sp>
          <p:nvSpPr>
            <p:cNvPr id="7171" name="Oval 3"/>
            <p:cNvSpPr>
              <a:spLocks noChangeAspect="1" noChangeArrowheads="1"/>
            </p:cNvSpPr>
            <p:nvPr/>
          </p:nvSpPr>
          <p:spPr bwMode="gray">
            <a:xfrm rot="2928883">
              <a:off x="1590" y="2496"/>
              <a:ext cx="448" cy="568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2" name="Oval 4"/>
            <p:cNvSpPr>
              <a:spLocks noChangeAspect="1" noChangeArrowheads="1"/>
            </p:cNvSpPr>
            <p:nvPr/>
          </p:nvSpPr>
          <p:spPr bwMode="gray">
            <a:xfrm rot="3726733">
              <a:off x="1879" y="1470"/>
              <a:ext cx="372" cy="533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3" name="Oval 5"/>
            <p:cNvSpPr>
              <a:spLocks noChangeAspect="1" noChangeArrowheads="1"/>
            </p:cNvSpPr>
            <p:nvPr/>
          </p:nvSpPr>
          <p:spPr bwMode="gray">
            <a:xfrm rot="3154933">
              <a:off x="1140" y="1927"/>
              <a:ext cx="153" cy="238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4" name="Oval 6"/>
            <p:cNvSpPr>
              <a:spLocks noChangeAspect="1" noChangeArrowheads="1"/>
            </p:cNvSpPr>
            <p:nvPr/>
          </p:nvSpPr>
          <p:spPr bwMode="gray">
            <a:xfrm rot="3728341">
              <a:off x="2631" y="1991"/>
              <a:ext cx="217" cy="268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5" name="Oval 7"/>
            <p:cNvSpPr>
              <a:spLocks noChangeAspect="1" noChangeArrowheads="1"/>
            </p:cNvSpPr>
            <p:nvPr/>
          </p:nvSpPr>
          <p:spPr bwMode="gray">
            <a:xfrm rot="4549556">
              <a:off x="3112" y="1331"/>
              <a:ext cx="171" cy="252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6" name="Oval 8"/>
            <p:cNvSpPr>
              <a:spLocks noChangeAspect="1" noChangeArrowheads="1"/>
            </p:cNvSpPr>
            <p:nvPr/>
          </p:nvSpPr>
          <p:spPr bwMode="gray">
            <a:xfrm rot="3922416">
              <a:off x="2383" y="1107"/>
              <a:ext cx="148" cy="220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7" name="Oval 9"/>
            <p:cNvSpPr>
              <a:spLocks noChangeAspect="1" noChangeArrowheads="1"/>
            </p:cNvSpPr>
            <p:nvPr/>
          </p:nvSpPr>
          <p:spPr bwMode="gray">
            <a:xfrm rot="3773914">
              <a:off x="1575" y="1124"/>
              <a:ext cx="157" cy="270"/>
            </a:xfrm>
            <a:prstGeom prst="ellipse">
              <a:avLst/>
            </a:prstGeom>
            <a:solidFill>
              <a:srgbClr val="2E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8" name="Freeform 10"/>
            <p:cNvSpPr>
              <a:spLocks noChangeAspect="1"/>
            </p:cNvSpPr>
            <p:nvPr/>
          </p:nvSpPr>
          <p:spPr bwMode="gray">
            <a:xfrm>
              <a:off x="2170" y="1281"/>
              <a:ext cx="249" cy="287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202" y="0"/>
                </a:cxn>
                <a:cxn ang="0">
                  <a:pos x="246" y="12"/>
                </a:cxn>
                <a:cxn ang="0">
                  <a:pos x="36" y="280"/>
                </a:cxn>
                <a:cxn ang="0">
                  <a:pos x="0" y="259"/>
                </a:cxn>
              </a:cxnLst>
              <a:rect l="0" t="0" r="r" b="b"/>
              <a:pathLst>
                <a:path w="246" h="280">
                  <a:moveTo>
                    <a:pt x="0" y="259"/>
                  </a:moveTo>
                  <a:lnTo>
                    <a:pt x="202" y="0"/>
                  </a:lnTo>
                  <a:lnTo>
                    <a:pt x="246" y="12"/>
                  </a:lnTo>
                  <a:lnTo>
                    <a:pt x="36" y="28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2E9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179" name="Freeform 11"/>
            <p:cNvSpPr>
              <a:spLocks noChangeAspect="1"/>
            </p:cNvSpPr>
            <p:nvPr/>
          </p:nvSpPr>
          <p:spPr bwMode="gray">
            <a:xfrm>
              <a:off x="1678" y="1302"/>
              <a:ext cx="295" cy="312"/>
            </a:xfrm>
            <a:custGeom>
              <a:avLst/>
              <a:gdLst/>
              <a:ahLst/>
              <a:cxnLst>
                <a:cxn ang="0">
                  <a:pos x="257" y="322"/>
                </a:cxn>
                <a:cxn ang="0">
                  <a:pos x="0" y="19"/>
                </a:cxn>
                <a:cxn ang="0">
                  <a:pos x="45" y="0"/>
                </a:cxn>
                <a:cxn ang="0">
                  <a:pos x="305" y="291"/>
                </a:cxn>
                <a:cxn ang="0">
                  <a:pos x="257" y="322"/>
                </a:cxn>
              </a:cxnLst>
              <a:rect l="0" t="0" r="r" b="b"/>
              <a:pathLst>
                <a:path w="305" h="322">
                  <a:moveTo>
                    <a:pt x="257" y="322"/>
                  </a:moveTo>
                  <a:lnTo>
                    <a:pt x="0" y="19"/>
                  </a:lnTo>
                  <a:lnTo>
                    <a:pt x="45" y="0"/>
                  </a:lnTo>
                  <a:lnTo>
                    <a:pt x="305" y="291"/>
                  </a:lnTo>
                  <a:lnTo>
                    <a:pt x="257" y="322"/>
                  </a:lnTo>
                  <a:close/>
                </a:path>
              </a:pathLst>
            </a:custGeom>
            <a:solidFill>
              <a:srgbClr val="2E9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180" name="Freeform 12"/>
            <p:cNvSpPr>
              <a:spLocks noChangeAspect="1"/>
            </p:cNvSpPr>
            <p:nvPr/>
          </p:nvSpPr>
          <p:spPr bwMode="gray">
            <a:xfrm>
              <a:off x="1308" y="1801"/>
              <a:ext cx="513" cy="226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23" y="0"/>
                </a:cxn>
                <a:cxn ang="0">
                  <a:pos x="528" y="38"/>
                </a:cxn>
                <a:cxn ang="0">
                  <a:pos x="9" y="234"/>
                </a:cxn>
                <a:cxn ang="0">
                  <a:pos x="0" y="191"/>
                </a:cxn>
              </a:cxnLst>
              <a:rect l="0" t="0" r="r" b="b"/>
              <a:pathLst>
                <a:path w="528" h="234">
                  <a:moveTo>
                    <a:pt x="0" y="191"/>
                  </a:moveTo>
                  <a:lnTo>
                    <a:pt x="523" y="0"/>
                  </a:lnTo>
                  <a:lnTo>
                    <a:pt x="528" y="38"/>
                  </a:lnTo>
                  <a:lnTo>
                    <a:pt x="9" y="234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2E9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181" name="Freeform 13"/>
            <p:cNvSpPr>
              <a:spLocks noChangeAspect="1"/>
            </p:cNvSpPr>
            <p:nvPr/>
          </p:nvSpPr>
          <p:spPr bwMode="gray">
            <a:xfrm>
              <a:off x="1833" y="1935"/>
              <a:ext cx="194" cy="60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200" y="1"/>
                </a:cxn>
                <a:cxn ang="0">
                  <a:pos x="62" y="603"/>
                </a:cxn>
                <a:cxn ang="0">
                  <a:pos x="0" y="603"/>
                </a:cxn>
                <a:cxn ang="0">
                  <a:pos x="141" y="0"/>
                </a:cxn>
              </a:cxnLst>
              <a:rect l="0" t="0" r="r" b="b"/>
              <a:pathLst>
                <a:path w="200" h="603">
                  <a:moveTo>
                    <a:pt x="141" y="0"/>
                  </a:moveTo>
                  <a:lnTo>
                    <a:pt x="200" y="1"/>
                  </a:lnTo>
                  <a:lnTo>
                    <a:pt x="62" y="603"/>
                  </a:lnTo>
                  <a:lnTo>
                    <a:pt x="0" y="60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2E9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182" name="Freeform 14"/>
            <p:cNvSpPr>
              <a:spLocks noChangeAspect="1"/>
            </p:cNvSpPr>
            <p:nvPr/>
          </p:nvSpPr>
          <p:spPr bwMode="gray">
            <a:xfrm>
              <a:off x="2172" y="1812"/>
              <a:ext cx="496" cy="28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13" y="242"/>
                </a:cxn>
                <a:cxn ang="0">
                  <a:pos x="467" y="296"/>
                </a:cxn>
                <a:cxn ang="0">
                  <a:pos x="0" y="35"/>
                </a:cxn>
                <a:cxn ang="0">
                  <a:pos x="71" y="0"/>
                </a:cxn>
              </a:cxnLst>
              <a:rect l="0" t="0" r="r" b="b"/>
              <a:pathLst>
                <a:path w="513" h="296">
                  <a:moveTo>
                    <a:pt x="71" y="0"/>
                  </a:moveTo>
                  <a:lnTo>
                    <a:pt x="513" y="242"/>
                  </a:lnTo>
                  <a:lnTo>
                    <a:pt x="467" y="296"/>
                  </a:lnTo>
                  <a:lnTo>
                    <a:pt x="0" y="3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2E9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183" name="Freeform 15"/>
            <p:cNvSpPr>
              <a:spLocks noChangeAspect="1"/>
            </p:cNvSpPr>
            <p:nvPr/>
          </p:nvSpPr>
          <p:spPr bwMode="gray">
            <a:xfrm>
              <a:off x="2308" y="1459"/>
              <a:ext cx="774" cy="224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789" y="0"/>
                </a:cxn>
                <a:cxn ang="0">
                  <a:pos x="795" y="46"/>
                </a:cxn>
                <a:cxn ang="0">
                  <a:pos x="6" y="231"/>
                </a:cxn>
                <a:cxn ang="0">
                  <a:pos x="0" y="187"/>
                </a:cxn>
              </a:cxnLst>
              <a:rect l="0" t="0" r="r" b="b"/>
              <a:pathLst>
                <a:path w="795" h="231">
                  <a:moveTo>
                    <a:pt x="0" y="187"/>
                  </a:moveTo>
                  <a:lnTo>
                    <a:pt x="789" y="0"/>
                  </a:lnTo>
                  <a:lnTo>
                    <a:pt x="795" y="46"/>
                  </a:lnTo>
                  <a:lnTo>
                    <a:pt x="6" y="231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2E9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7184" name="AutoShape 16"/>
          <p:cNvSpPr>
            <a:spLocks noChangeArrowheads="1"/>
          </p:cNvSpPr>
          <p:nvPr/>
        </p:nvSpPr>
        <p:spPr bwMode="gray">
          <a:xfrm>
            <a:off x="3035300" y="3462338"/>
            <a:ext cx="766763" cy="544512"/>
          </a:xfrm>
          <a:prstGeom prst="flowChartAlternateProcess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GB" sz="1600" b="1">
                <a:solidFill>
                  <a:srgbClr val="0B2850"/>
                </a:solidFill>
                <a:latin typeface="Verdana" pitchFamily="34" charset="0"/>
                <a:ea typeface="ＭＳ Ｐゴシック" pitchFamily="-110" charset="-128"/>
              </a:rPr>
              <a:t>Smart </a:t>
            </a:r>
          </a:p>
          <a:p>
            <a:pPr algn="ctr" eaLnBrk="0" hangingPunct="0"/>
            <a:r>
              <a:rPr lang="en-GB" sz="1600" b="1">
                <a:solidFill>
                  <a:srgbClr val="0B2850"/>
                </a:solidFill>
                <a:latin typeface="Verdana" pitchFamily="34" charset="0"/>
                <a:ea typeface="ＭＳ Ｐゴシック" pitchFamily="-110" charset="-128"/>
              </a:rPr>
              <a:t>Grids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438775" y="1557338"/>
            <a:ext cx="2487613" cy="2111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Energy Management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165850" y="2527300"/>
            <a:ext cx="2151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Gestione energetica ottimale degli edifici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98463" y="4149725"/>
            <a:ext cx="1319212" cy="4206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Mobilità elettrica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830263" y="1687513"/>
            <a:ext cx="1425575" cy="4191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Accumulo energetico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471863" y="5665788"/>
            <a:ext cx="1162050" cy="1068387"/>
            <a:chOff x="3037" y="192"/>
            <a:chExt cx="667" cy="611"/>
          </a:xfrm>
        </p:grpSpPr>
        <p:sp>
          <p:nvSpPr>
            <p:cNvPr id="7190" name="AutoShape 22"/>
            <p:cNvSpPr>
              <a:spLocks noChangeAspect="1" noChangeArrowheads="1"/>
            </p:cNvSpPr>
            <p:nvPr/>
          </p:nvSpPr>
          <p:spPr bwMode="gray">
            <a:xfrm>
              <a:off x="3037" y="192"/>
              <a:ext cx="667" cy="611"/>
            </a:xfrm>
            <a:prstGeom prst="roundRect">
              <a:avLst>
                <a:gd name="adj" fmla="val 13611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1" name="AutoShape 23"/>
            <p:cNvSpPr>
              <a:spLocks noChangeAspect="1" noChangeArrowheads="1"/>
            </p:cNvSpPr>
            <p:nvPr/>
          </p:nvSpPr>
          <p:spPr bwMode="gray">
            <a:xfrm>
              <a:off x="3050" y="204"/>
              <a:ext cx="641" cy="471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gray">
            <a:xfrm>
              <a:off x="3375" y="712"/>
              <a:ext cx="1" cy="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defTabSz="457200">
                <a:spcBef>
                  <a:spcPct val="50000"/>
                </a:spcBef>
                <a:buFont typeface="Arial" pitchFamily="34" charset="0"/>
                <a:buNone/>
              </a:pPr>
              <a:endParaRPr lang="it-IT" sz="800" b="1">
                <a:solidFill>
                  <a:srgbClr val="0B2854"/>
                </a:solidFill>
                <a:latin typeface="Trebuchet MS" pitchFamily="34" charset="0"/>
                <a:ea typeface="ＭＳ Ｐゴシック" pitchFamily="-110" charset="-128"/>
              </a:endParaRPr>
            </a:p>
          </p:txBody>
        </p:sp>
        <p:sp>
          <p:nvSpPr>
            <p:cNvPr id="7193" name="AutoShape 25"/>
            <p:cNvSpPr>
              <a:spLocks noChangeArrowheads="1"/>
            </p:cNvSpPr>
            <p:nvPr/>
          </p:nvSpPr>
          <p:spPr bwMode="gray">
            <a:xfrm>
              <a:off x="3280" y="521"/>
              <a:ext cx="86" cy="145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4" name="AutoShape 26"/>
            <p:cNvSpPr>
              <a:spLocks noChangeArrowheads="1"/>
            </p:cNvSpPr>
            <p:nvPr/>
          </p:nvSpPr>
          <p:spPr bwMode="gray">
            <a:xfrm>
              <a:off x="3398" y="520"/>
              <a:ext cx="70" cy="73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092" y="270"/>
              <a:ext cx="557" cy="408"/>
              <a:chOff x="363" y="400"/>
              <a:chExt cx="4937" cy="3612"/>
            </a:xfrm>
          </p:grpSpPr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2138" y="400"/>
                <a:ext cx="1386" cy="3612"/>
                <a:chOff x="1712" y="584"/>
                <a:chExt cx="1122" cy="2924"/>
              </a:xfrm>
            </p:grpSpPr>
            <p:sp>
              <p:nvSpPr>
                <p:cNvPr id="7197" name="Oval 29"/>
                <p:cNvSpPr>
                  <a:spLocks noChangeArrowheads="1"/>
                </p:cNvSpPr>
                <p:nvPr/>
              </p:nvSpPr>
              <p:spPr bwMode="gray">
                <a:xfrm>
                  <a:off x="1877" y="584"/>
                  <a:ext cx="792" cy="7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198" name="Freeform 30"/>
                <p:cNvSpPr>
                  <a:spLocks/>
                </p:cNvSpPr>
                <p:nvPr/>
              </p:nvSpPr>
              <p:spPr bwMode="gray">
                <a:xfrm>
                  <a:off x="1712" y="1404"/>
                  <a:ext cx="1122" cy="2104"/>
                </a:xfrm>
                <a:custGeom>
                  <a:avLst/>
                  <a:gdLst/>
                  <a:ahLst/>
                  <a:cxnLst>
                    <a:cxn ang="0">
                      <a:pos x="96" y="1140"/>
                    </a:cxn>
                    <a:cxn ang="0">
                      <a:pos x="40" y="692"/>
                    </a:cxn>
                    <a:cxn ang="0">
                      <a:pos x="92" y="172"/>
                    </a:cxn>
                    <a:cxn ang="0">
                      <a:pos x="1036" y="188"/>
                    </a:cxn>
                    <a:cxn ang="0">
                      <a:pos x="1008" y="1148"/>
                    </a:cxn>
                    <a:cxn ang="0">
                      <a:pos x="920" y="1274"/>
                    </a:cxn>
                    <a:cxn ang="0">
                      <a:pos x="772" y="2096"/>
                    </a:cxn>
                    <a:cxn ang="0">
                      <a:pos x="352" y="2104"/>
                    </a:cxn>
                    <a:cxn ang="0">
                      <a:pos x="180" y="1220"/>
                    </a:cxn>
                    <a:cxn ang="0">
                      <a:pos x="96" y="1140"/>
                    </a:cxn>
                  </a:cxnLst>
                  <a:rect l="0" t="0" r="r" b="b"/>
                  <a:pathLst>
                    <a:path w="1122" h="2104">
                      <a:moveTo>
                        <a:pt x="96" y="1140"/>
                      </a:moveTo>
                      <a:cubicBezTo>
                        <a:pt x="73" y="1052"/>
                        <a:pt x="41" y="853"/>
                        <a:pt x="40" y="692"/>
                      </a:cubicBezTo>
                      <a:cubicBezTo>
                        <a:pt x="39" y="531"/>
                        <a:pt x="0" y="208"/>
                        <a:pt x="92" y="172"/>
                      </a:cubicBezTo>
                      <a:cubicBezTo>
                        <a:pt x="286" y="0"/>
                        <a:pt x="883" y="25"/>
                        <a:pt x="1036" y="188"/>
                      </a:cubicBezTo>
                      <a:cubicBezTo>
                        <a:pt x="1122" y="336"/>
                        <a:pt x="1028" y="969"/>
                        <a:pt x="1008" y="1148"/>
                      </a:cubicBezTo>
                      <a:cubicBezTo>
                        <a:pt x="990" y="1242"/>
                        <a:pt x="972" y="1158"/>
                        <a:pt x="920" y="1274"/>
                      </a:cubicBezTo>
                      <a:cubicBezTo>
                        <a:pt x="881" y="1432"/>
                        <a:pt x="867" y="1958"/>
                        <a:pt x="772" y="2096"/>
                      </a:cubicBezTo>
                      <a:cubicBezTo>
                        <a:pt x="566" y="2096"/>
                        <a:pt x="506" y="2098"/>
                        <a:pt x="352" y="2104"/>
                      </a:cubicBezTo>
                      <a:cubicBezTo>
                        <a:pt x="253" y="1958"/>
                        <a:pt x="224" y="1381"/>
                        <a:pt x="180" y="1220"/>
                      </a:cubicBezTo>
                      <a:cubicBezTo>
                        <a:pt x="164" y="1154"/>
                        <a:pt x="156" y="1210"/>
                        <a:pt x="96" y="1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4571" y="1495"/>
                <a:ext cx="729" cy="1901"/>
                <a:chOff x="1712" y="584"/>
                <a:chExt cx="1122" cy="2924"/>
              </a:xfrm>
            </p:grpSpPr>
            <p:sp>
              <p:nvSpPr>
                <p:cNvPr id="7200" name="Oval 32"/>
                <p:cNvSpPr>
                  <a:spLocks noChangeArrowheads="1"/>
                </p:cNvSpPr>
                <p:nvPr/>
              </p:nvSpPr>
              <p:spPr bwMode="gray">
                <a:xfrm>
                  <a:off x="1877" y="584"/>
                  <a:ext cx="792" cy="7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gray">
                <a:xfrm>
                  <a:off x="1712" y="1404"/>
                  <a:ext cx="1122" cy="2104"/>
                </a:xfrm>
                <a:custGeom>
                  <a:avLst/>
                  <a:gdLst/>
                  <a:ahLst/>
                  <a:cxnLst>
                    <a:cxn ang="0">
                      <a:pos x="96" y="1140"/>
                    </a:cxn>
                    <a:cxn ang="0">
                      <a:pos x="40" y="692"/>
                    </a:cxn>
                    <a:cxn ang="0">
                      <a:pos x="92" y="172"/>
                    </a:cxn>
                    <a:cxn ang="0">
                      <a:pos x="1036" y="188"/>
                    </a:cxn>
                    <a:cxn ang="0">
                      <a:pos x="1008" y="1148"/>
                    </a:cxn>
                    <a:cxn ang="0">
                      <a:pos x="920" y="1274"/>
                    </a:cxn>
                    <a:cxn ang="0">
                      <a:pos x="772" y="2096"/>
                    </a:cxn>
                    <a:cxn ang="0">
                      <a:pos x="352" y="2104"/>
                    </a:cxn>
                    <a:cxn ang="0">
                      <a:pos x="180" y="1220"/>
                    </a:cxn>
                    <a:cxn ang="0">
                      <a:pos x="96" y="1140"/>
                    </a:cxn>
                  </a:cxnLst>
                  <a:rect l="0" t="0" r="r" b="b"/>
                  <a:pathLst>
                    <a:path w="1122" h="2104">
                      <a:moveTo>
                        <a:pt x="96" y="1140"/>
                      </a:moveTo>
                      <a:cubicBezTo>
                        <a:pt x="73" y="1052"/>
                        <a:pt x="41" y="853"/>
                        <a:pt x="40" y="692"/>
                      </a:cubicBezTo>
                      <a:cubicBezTo>
                        <a:pt x="39" y="531"/>
                        <a:pt x="0" y="208"/>
                        <a:pt x="92" y="172"/>
                      </a:cubicBezTo>
                      <a:cubicBezTo>
                        <a:pt x="286" y="0"/>
                        <a:pt x="883" y="25"/>
                        <a:pt x="1036" y="188"/>
                      </a:cubicBezTo>
                      <a:cubicBezTo>
                        <a:pt x="1122" y="336"/>
                        <a:pt x="1028" y="969"/>
                        <a:pt x="1008" y="1148"/>
                      </a:cubicBezTo>
                      <a:cubicBezTo>
                        <a:pt x="990" y="1242"/>
                        <a:pt x="972" y="1158"/>
                        <a:pt x="920" y="1274"/>
                      </a:cubicBezTo>
                      <a:cubicBezTo>
                        <a:pt x="881" y="1432"/>
                        <a:pt x="867" y="1958"/>
                        <a:pt x="772" y="2096"/>
                      </a:cubicBezTo>
                      <a:cubicBezTo>
                        <a:pt x="566" y="2096"/>
                        <a:pt x="506" y="2098"/>
                        <a:pt x="352" y="2104"/>
                      </a:cubicBezTo>
                      <a:cubicBezTo>
                        <a:pt x="253" y="1958"/>
                        <a:pt x="224" y="1381"/>
                        <a:pt x="180" y="1220"/>
                      </a:cubicBezTo>
                      <a:cubicBezTo>
                        <a:pt x="164" y="1154"/>
                        <a:pt x="156" y="1210"/>
                        <a:pt x="96" y="1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363" y="1495"/>
                <a:ext cx="729" cy="1901"/>
                <a:chOff x="1712" y="584"/>
                <a:chExt cx="1122" cy="2924"/>
              </a:xfrm>
            </p:grpSpPr>
            <p:sp>
              <p:nvSpPr>
                <p:cNvPr id="7203" name="Oval 35"/>
                <p:cNvSpPr>
                  <a:spLocks noChangeArrowheads="1"/>
                </p:cNvSpPr>
                <p:nvPr/>
              </p:nvSpPr>
              <p:spPr bwMode="gray">
                <a:xfrm>
                  <a:off x="1877" y="584"/>
                  <a:ext cx="792" cy="7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gray">
                <a:xfrm>
                  <a:off x="1712" y="1404"/>
                  <a:ext cx="1122" cy="2104"/>
                </a:xfrm>
                <a:custGeom>
                  <a:avLst/>
                  <a:gdLst/>
                  <a:ahLst/>
                  <a:cxnLst>
                    <a:cxn ang="0">
                      <a:pos x="96" y="1140"/>
                    </a:cxn>
                    <a:cxn ang="0">
                      <a:pos x="40" y="692"/>
                    </a:cxn>
                    <a:cxn ang="0">
                      <a:pos x="92" y="172"/>
                    </a:cxn>
                    <a:cxn ang="0">
                      <a:pos x="1036" y="188"/>
                    </a:cxn>
                    <a:cxn ang="0">
                      <a:pos x="1008" y="1148"/>
                    </a:cxn>
                    <a:cxn ang="0">
                      <a:pos x="920" y="1274"/>
                    </a:cxn>
                    <a:cxn ang="0">
                      <a:pos x="772" y="2096"/>
                    </a:cxn>
                    <a:cxn ang="0">
                      <a:pos x="352" y="2104"/>
                    </a:cxn>
                    <a:cxn ang="0">
                      <a:pos x="180" y="1220"/>
                    </a:cxn>
                    <a:cxn ang="0">
                      <a:pos x="96" y="1140"/>
                    </a:cxn>
                  </a:cxnLst>
                  <a:rect l="0" t="0" r="r" b="b"/>
                  <a:pathLst>
                    <a:path w="1122" h="2104">
                      <a:moveTo>
                        <a:pt x="96" y="1140"/>
                      </a:moveTo>
                      <a:cubicBezTo>
                        <a:pt x="73" y="1052"/>
                        <a:pt x="41" y="853"/>
                        <a:pt x="40" y="692"/>
                      </a:cubicBezTo>
                      <a:cubicBezTo>
                        <a:pt x="39" y="531"/>
                        <a:pt x="0" y="208"/>
                        <a:pt x="92" y="172"/>
                      </a:cubicBezTo>
                      <a:cubicBezTo>
                        <a:pt x="286" y="0"/>
                        <a:pt x="883" y="25"/>
                        <a:pt x="1036" y="188"/>
                      </a:cubicBezTo>
                      <a:cubicBezTo>
                        <a:pt x="1122" y="336"/>
                        <a:pt x="1028" y="969"/>
                        <a:pt x="1008" y="1148"/>
                      </a:cubicBezTo>
                      <a:cubicBezTo>
                        <a:pt x="990" y="1242"/>
                        <a:pt x="972" y="1158"/>
                        <a:pt x="920" y="1274"/>
                      </a:cubicBezTo>
                      <a:cubicBezTo>
                        <a:pt x="881" y="1432"/>
                        <a:pt x="867" y="1958"/>
                        <a:pt x="772" y="2096"/>
                      </a:cubicBezTo>
                      <a:cubicBezTo>
                        <a:pt x="566" y="2096"/>
                        <a:pt x="506" y="2098"/>
                        <a:pt x="352" y="2104"/>
                      </a:cubicBezTo>
                      <a:cubicBezTo>
                        <a:pt x="253" y="1958"/>
                        <a:pt x="224" y="1381"/>
                        <a:pt x="180" y="1220"/>
                      </a:cubicBezTo>
                      <a:cubicBezTo>
                        <a:pt x="164" y="1154"/>
                        <a:pt x="156" y="1210"/>
                        <a:pt x="96" y="1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>
                <a:off x="3537" y="1056"/>
                <a:ext cx="1021" cy="2660"/>
                <a:chOff x="1712" y="584"/>
                <a:chExt cx="1122" cy="2924"/>
              </a:xfrm>
            </p:grpSpPr>
            <p:sp>
              <p:nvSpPr>
                <p:cNvPr id="7206" name="Oval 38"/>
                <p:cNvSpPr>
                  <a:spLocks noChangeArrowheads="1"/>
                </p:cNvSpPr>
                <p:nvPr/>
              </p:nvSpPr>
              <p:spPr bwMode="gray">
                <a:xfrm>
                  <a:off x="1877" y="584"/>
                  <a:ext cx="792" cy="7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gray">
                <a:xfrm>
                  <a:off x="1712" y="1404"/>
                  <a:ext cx="1122" cy="2104"/>
                </a:xfrm>
                <a:custGeom>
                  <a:avLst/>
                  <a:gdLst/>
                  <a:ahLst/>
                  <a:cxnLst>
                    <a:cxn ang="0">
                      <a:pos x="96" y="1140"/>
                    </a:cxn>
                    <a:cxn ang="0">
                      <a:pos x="40" y="692"/>
                    </a:cxn>
                    <a:cxn ang="0">
                      <a:pos x="92" y="172"/>
                    </a:cxn>
                    <a:cxn ang="0">
                      <a:pos x="1036" y="188"/>
                    </a:cxn>
                    <a:cxn ang="0">
                      <a:pos x="1008" y="1148"/>
                    </a:cxn>
                    <a:cxn ang="0">
                      <a:pos x="920" y="1274"/>
                    </a:cxn>
                    <a:cxn ang="0">
                      <a:pos x="772" y="2096"/>
                    </a:cxn>
                    <a:cxn ang="0">
                      <a:pos x="352" y="2104"/>
                    </a:cxn>
                    <a:cxn ang="0">
                      <a:pos x="180" y="1220"/>
                    </a:cxn>
                    <a:cxn ang="0">
                      <a:pos x="96" y="1140"/>
                    </a:cxn>
                  </a:cxnLst>
                  <a:rect l="0" t="0" r="r" b="b"/>
                  <a:pathLst>
                    <a:path w="1122" h="2104">
                      <a:moveTo>
                        <a:pt x="96" y="1140"/>
                      </a:moveTo>
                      <a:cubicBezTo>
                        <a:pt x="73" y="1052"/>
                        <a:pt x="41" y="853"/>
                        <a:pt x="40" y="692"/>
                      </a:cubicBezTo>
                      <a:cubicBezTo>
                        <a:pt x="39" y="531"/>
                        <a:pt x="0" y="208"/>
                        <a:pt x="92" y="172"/>
                      </a:cubicBezTo>
                      <a:cubicBezTo>
                        <a:pt x="286" y="0"/>
                        <a:pt x="883" y="25"/>
                        <a:pt x="1036" y="188"/>
                      </a:cubicBezTo>
                      <a:cubicBezTo>
                        <a:pt x="1122" y="336"/>
                        <a:pt x="1028" y="969"/>
                        <a:pt x="1008" y="1148"/>
                      </a:cubicBezTo>
                      <a:cubicBezTo>
                        <a:pt x="990" y="1242"/>
                        <a:pt x="972" y="1158"/>
                        <a:pt x="920" y="1274"/>
                      </a:cubicBezTo>
                      <a:cubicBezTo>
                        <a:pt x="881" y="1432"/>
                        <a:pt x="867" y="1958"/>
                        <a:pt x="772" y="2096"/>
                      </a:cubicBezTo>
                      <a:cubicBezTo>
                        <a:pt x="566" y="2096"/>
                        <a:pt x="506" y="2098"/>
                        <a:pt x="352" y="2104"/>
                      </a:cubicBezTo>
                      <a:cubicBezTo>
                        <a:pt x="253" y="1958"/>
                        <a:pt x="224" y="1381"/>
                        <a:pt x="180" y="1220"/>
                      </a:cubicBezTo>
                      <a:cubicBezTo>
                        <a:pt x="164" y="1154"/>
                        <a:pt x="156" y="1210"/>
                        <a:pt x="96" y="1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1104" y="1056"/>
                <a:ext cx="1021" cy="2660"/>
                <a:chOff x="1712" y="584"/>
                <a:chExt cx="1122" cy="2924"/>
              </a:xfrm>
            </p:grpSpPr>
            <p:sp>
              <p:nvSpPr>
                <p:cNvPr id="7209" name="Oval 41"/>
                <p:cNvSpPr>
                  <a:spLocks noChangeArrowheads="1"/>
                </p:cNvSpPr>
                <p:nvPr/>
              </p:nvSpPr>
              <p:spPr bwMode="gray">
                <a:xfrm>
                  <a:off x="1877" y="584"/>
                  <a:ext cx="792" cy="7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gray">
                <a:xfrm>
                  <a:off x="1712" y="1404"/>
                  <a:ext cx="1122" cy="2104"/>
                </a:xfrm>
                <a:custGeom>
                  <a:avLst/>
                  <a:gdLst/>
                  <a:ahLst/>
                  <a:cxnLst>
                    <a:cxn ang="0">
                      <a:pos x="96" y="1140"/>
                    </a:cxn>
                    <a:cxn ang="0">
                      <a:pos x="40" y="692"/>
                    </a:cxn>
                    <a:cxn ang="0">
                      <a:pos x="92" y="172"/>
                    </a:cxn>
                    <a:cxn ang="0">
                      <a:pos x="1036" y="188"/>
                    </a:cxn>
                    <a:cxn ang="0">
                      <a:pos x="1008" y="1148"/>
                    </a:cxn>
                    <a:cxn ang="0">
                      <a:pos x="920" y="1274"/>
                    </a:cxn>
                    <a:cxn ang="0">
                      <a:pos x="772" y="2096"/>
                    </a:cxn>
                    <a:cxn ang="0">
                      <a:pos x="352" y="2104"/>
                    </a:cxn>
                    <a:cxn ang="0">
                      <a:pos x="180" y="1220"/>
                    </a:cxn>
                    <a:cxn ang="0">
                      <a:pos x="96" y="1140"/>
                    </a:cxn>
                  </a:cxnLst>
                  <a:rect l="0" t="0" r="r" b="b"/>
                  <a:pathLst>
                    <a:path w="1122" h="2104">
                      <a:moveTo>
                        <a:pt x="96" y="1140"/>
                      </a:moveTo>
                      <a:cubicBezTo>
                        <a:pt x="73" y="1052"/>
                        <a:pt x="41" y="853"/>
                        <a:pt x="40" y="692"/>
                      </a:cubicBezTo>
                      <a:cubicBezTo>
                        <a:pt x="39" y="531"/>
                        <a:pt x="0" y="208"/>
                        <a:pt x="92" y="172"/>
                      </a:cubicBezTo>
                      <a:cubicBezTo>
                        <a:pt x="286" y="0"/>
                        <a:pt x="883" y="25"/>
                        <a:pt x="1036" y="188"/>
                      </a:cubicBezTo>
                      <a:cubicBezTo>
                        <a:pt x="1122" y="336"/>
                        <a:pt x="1028" y="969"/>
                        <a:pt x="1008" y="1148"/>
                      </a:cubicBezTo>
                      <a:cubicBezTo>
                        <a:pt x="990" y="1242"/>
                        <a:pt x="972" y="1158"/>
                        <a:pt x="920" y="1274"/>
                      </a:cubicBezTo>
                      <a:cubicBezTo>
                        <a:pt x="881" y="1432"/>
                        <a:pt x="867" y="1958"/>
                        <a:pt x="772" y="2096"/>
                      </a:cubicBezTo>
                      <a:cubicBezTo>
                        <a:pt x="566" y="2096"/>
                        <a:pt x="506" y="2098"/>
                        <a:pt x="352" y="2104"/>
                      </a:cubicBezTo>
                      <a:cubicBezTo>
                        <a:pt x="253" y="1958"/>
                        <a:pt x="224" y="1381"/>
                        <a:pt x="180" y="1220"/>
                      </a:cubicBezTo>
                      <a:cubicBezTo>
                        <a:pt x="164" y="1154"/>
                        <a:pt x="156" y="1210"/>
                        <a:pt x="96" y="1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758825" y="2133600"/>
            <a:ext cx="1162050" cy="1069975"/>
            <a:chOff x="2297" y="3447"/>
            <a:chExt cx="667" cy="611"/>
          </a:xfrm>
        </p:grpSpPr>
        <p:sp>
          <p:nvSpPr>
            <p:cNvPr id="7212" name="AutoShape 44"/>
            <p:cNvSpPr>
              <a:spLocks noChangeAspect="1" noChangeArrowheads="1"/>
            </p:cNvSpPr>
            <p:nvPr/>
          </p:nvSpPr>
          <p:spPr bwMode="gray">
            <a:xfrm>
              <a:off x="2297" y="3447"/>
              <a:ext cx="667" cy="611"/>
            </a:xfrm>
            <a:prstGeom prst="roundRect">
              <a:avLst>
                <a:gd name="adj" fmla="val 13611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13" name="AutoShape 45"/>
            <p:cNvSpPr>
              <a:spLocks noChangeAspect="1" noChangeArrowheads="1"/>
            </p:cNvSpPr>
            <p:nvPr/>
          </p:nvSpPr>
          <p:spPr bwMode="gray">
            <a:xfrm>
              <a:off x="2310" y="3459"/>
              <a:ext cx="641" cy="471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14" name="Text Box 46"/>
            <p:cNvSpPr txBox="1">
              <a:spLocks noChangeArrowheads="1"/>
            </p:cNvSpPr>
            <p:nvPr/>
          </p:nvSpPr>
          <p:spPr bwMode="gray">
            <a:xfrm>
              <a:off x="2641" y="3976"/>
              <a:ext cx="1" cy="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defTabSz="457200">
                <a:lnSpc>
                  <a:spcPct val="70000"/>
                </a:lnSpc>
                <a:buFont typeface="Arial" pitchFamily="34" charset="0"/>
                <a:buNone/>
              </a:pPr>
              <a:endParaRPr lang="en-GB" sz="800" b="1">
                <a:solidFill>
                  <a:srgbClr val="0B2854"/>
                </a:solidFill>
                <a:latin typeface="Trebuchet MS" pitchFamily="34" charset="0"/>
                <a:ea typeface="ＭＳ Ｐゴシック" pitchFamily="-110" charset="-128"/>
              </a:endParaRPr>
            </a:p>
          </p:txBody>
        </p:sp>
        <p:grpSp>
          <p:nvGrpSpPr>
            <p:cNvPr id="11" name="Group 47"/>
            <p:cNvGrpSpPr>
              <a:grpSpLocks noChangeAspect="1"/>
            </p:cNvGrpSpPr>
            <p:nvPr/>
          </p:nvGrpSpPr>
          <p:grpSpPr bwMode="auto">
            <a:xfrm>
              <a:off x="2430" y="3561"/>
              <a:ext cx="401" cy="267"/>
              <a:chOff x="1844" y="1198"/>
              <a:chExt cx="2079" cy="1386"/>
            </a:xfrm>
          </p:grpSpPr>
          <p:sp>
            <p:nvSpPr>
              <p:cNvPr id="7216" name="AutoShape 48"/>
              <p:cNvSpPr>
                <a:spLocks noChangeAspect="1" noChangeArrowheads="1"/>
              </p:cNvSpPr>
              <p:nvPr/>
            </p:nvSpPr>
            <p:spPr bwMode="gray">
              <a:xfrm>
                <a:off x="1844" y="1330"/>
                <a:ext cx="2069" cy="1246"/>
              </a:xfrm>
              <a:prstGeom prst="roundRect">
                <a:avLst>
                  <a:gd name="adj" fmla="val 14444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2" name="Group 49"/>
              <p:cNvGrpSpPr>
                <a:grpSpLocks noChangeAspect="1"/>
              </p:cNvGrpSpPr>
              <p:nvPr/>
            </p:nvGrpSpPr>
            <p:grpSpPr bwMode="auto">
              <a:xfrm>
                <a:off x="2169" y="1450"/>
                <a:ext cx="302" cy="302"/>
                <a:chOff x="2169" y="1450"/>
                <a:chExt cx="302" cy="302"/>
              </a:xfrm>
            </p:grpSpPr>
            <p:sp>
              <p:nvSpPr>
                <p:cNvPr id="7218" name="AutoShape 50"/>
                <p:cNvSpPr>
                  <a:spLocks noChangeAspect="1" noChangeArrowheads="1"/>
                </p:cNvSpPr>
                <p:nvPr/>
              </p:nvSpPr>
              <p:spPr bwMode="gray">
                <a:xfrm>
                  <a:off x="2289" y="1450"/>
                  <a:ext cx="63" cy="3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285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19" name="AutoShape 51"/>
                <p:cNvSpPr>
                  <a:spLocks noChangeAspect="1" noChangeArrowheads="1"/>
                </p:cNvSpPr>
                <p:nvPr/>
              </p:nvSpPr>
              <p:spPr bwMode="gray">
                <a:xfrm rot="5400000">
                  <a:off x="2288" y="1451"/>
                  <a:ext cx="63" cy="3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285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7220" name="AutoShape 52"/>
              <p:cNvSpPr>
                <a:spLocks noChangeAspect="1" noChangeArrowheads="1"/>
              </p:cNvSpPr>
              <p:nvPr/>
            </p:nvSpPr>
            <p:spPr bwMode="gray">
              <a:xfrm rot="5400000">
                <a:off x="3365" y="1512"/>
                <a:ext cx="63" cy="180"/>
              </a:xfrm>
              <a:prstGeom prst="roundRect">
                <a:avLst>
                  <a:gd name="adj" fmla="val 50000"/>
                </a:avLst>
              </a:prstGeom>
              <a:solidFill>
                <a:srgbClr val="0B28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1" name="AutoShape 53"/>
              <p:cNvSpPr>
                <a:spLocks noChangeAspect="1" noChangeArrowheads="1"/>
              </p:cNvSpPr>
              <p:nvPr/>
            </p:nvSpPr>
            <p:spPr bwMode="gray">
              <a:xfrm>
                <a:off x="2125" y="1198"/>
                <a:ext cx="392" cy="193"/>
              </a:xfrm>
              <a:prstGeom prst="roundRect">
                <a:avLst>
                  <a:gd name="adj" fmla="val 4766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2" name="AutoShape 54"/>
              <p:cNvSpPr>
                <a:spLocks noChangeAspect="1" noChangeArrowheads="1"/>
              </p:cNvSpPr>
              <p:nvPr/>
            </p:nvSpPr>
            <p:spPr bwMode="gray">
              <a:xfrm>
                <a:off x="3205" y="1198"/>
                <a:ext cx="392" cy="193"/>
              </a:xfrm>
              <a:prstGeom prst="roundRect">
                <a:avLst>
                  <a:gd name="adj" fmla="val 4766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7223" name="Picture 5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9569"/>
              <a:stretch>
                <a:fillRect/>
              </a:stretch>
            </p:blipFill>
            <p:spPr bwMode="gray">
              <a:xfrm>
                <a:off x="1846" y="2077"/>
                <a:ext cx="2077" cy="5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325438" y="4581525"/>
            <a:ext cx="1162050" cy="1068388"/>
            <a:chOff x="3690" y="1296"/>
            <a:chExt cx="667" cy="611"/>
          </a:xfrm>
        </p:grpSpPr>
        <p:sp>
          <p:nvSpPr>
            <p:cNvPr id="7225" name="AutoShape 57"/>
            <p:cNvSpPr>
              <a:spLocks noChangeAspect="1" noChangeArrowheads="1"/>
            </p:cNvSpPr>
            <p:nvPr/>
          </p:nvSpPr>
          <p:spPr bwMode="gray">
            <a:xfrm>
              <a:off x="3690" y="1296"/>
              <a:ext cx="667" cy="611"/>
            </a:xfrm>
            <a:prstGeom prst="roundRect">
              <a:avLst>
                <a:gd name="adj" fmla="val 13611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26" name="AutoShape 58"/>
            <p:cNvSpPr>
              <a:spLocks noChangeAspect="1" noChangeArrowheads="1"/>
            </p:cNvSpPr>
            <p:nvPr/>
          </p:nvSpPr>
          <p:spPr bwMode="gray">
            <a:xfrm>
              <a:off x="3703" y="1308"/>
              <a:ext cx="641" cy="471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27" name="Text Box 59"/>
            <p:cNvSpPr txBox="1">
              <a:spLocks noChangeArrowheads="1"/>
            </p:cNvSpPr>
            <p:nvPr/>
          </p:nvSpPr>
          <p:spPr bwMode="gray">
            <a:xfrm>
              <a:off x="4028" y="1816"/>
              <a:ext cx="1" cy="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defTabSz="457200">
                <a:spcBef>
                  <a:spcPct val="50000"/>
                </a:spcBef>
                <a:buFont typeface="Arial" pitchFamily="34" charset="0"/>
                <a:buNone/>
              </a:pPr>
              <a:endParaRPr lang="it-IT" sz="800" b="1">
                <a:solidFill>
                  <a:srgbClr val="0B2854"/>
                </a:solidFill>
                <a:latin typeface="Trebuchet MS" pitchFamily="34" charset="0"/>
                <a:ea typeface="ＭＳ Ｐゴシック" pitchFamily="-110" charset="-128"/>
              </a:endParaRPr>
            </a:p>
          </p:txBody>
        </p:sp>
        <p:grpSp>
          <p:nvGrpSpPr>
            <p:cNvPr id="14" name="Group 60"/>
            <p:cNvGrpSpPr>
              <a:grpSpLocks noChangeAspect="1"/>
            </p:cNvGrpSpPr>
            <p:nvPr/>
          </p:nvGrpSpPr>
          <p:grpSpPr bwMode="auto">
            <a:xfrm>
              <a:off x="3814" y="1338"/>
              <a:ext cx="418" cy="430"/>
              <a:chOff x="2100" y="3406"/>
              <a:chExt cx="547" cy="562"/>
            </a:xfrm>
          </p:grpSpPr>
          <p:sp>
            <p:nvSpPr>
              <p:cNvPr id="7229" name="AutoShape 61"/>
              <p:cNvSpPr>
                <a:spLocks noChangeAspect="1" noChangeArrowheads="1" noTextEdit="1"/>
              </p:cNvSpPr>
              <p:nvPr/>
            </p:nvSpPr>
            <p:spPr bwMode="gray">
              <a:xfrm>
                <a:off x="2100" y="3406"/>
                <a:ext cx="547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0" name="Freeform 62"/>
              <p:cNvSpPr>
                <a:spLocks noChangeAspect="1"/>
              </p:cNvSpPr>
              <p:nvPr/>
            </p:nvSpPr>
            <p:spPr bwMode="gray">
              <a:xfrm>
                <a:off x="2129" y="3584"/>
                <a:ext cx="64" cy="88"/>
              </a:xfrm>
              <a:custGeom>
                <a:avLst/>
                <a:gdLst/>
                <a:ahLst/>
                <a:cxnLst>
                  <a:cxn ang="0">
                    <a:pos x="22" y="178"/>
                  </a:cxn>
                  <a:cxn ang="0">
                    <a:pos x="22" y="178"/>
                  </a:cxn>
                  <a:cxn ang="0">
                    <a:pos x="37" y="174"/>
                  </a:cxn>
                  <a:cxn ang="0">
                    <a:pos x="56" y="166"/>
                  </a:cxn>
                  <a:cxn ang="0">
                    <a:pos x="56" y="166"/>
                  </a:cxn>
                  <a:cxn ang="0">
                    <a:pos x="75" y="157"/>
                  </a:cxn>
                  <a:cxn ang="0">
                    <a:pos x="92" y="144"/>
                  </a:cxn>
                  <a:cxn ang="0">
                    <a:pos x="107" y="129"/>
                  </a:cxn>
                  <a:cxn ang="0">
                    <a:pos x="115" y="121"/>
                  </a:cxn>
                  <a:cxn ang="0">
                    <a:pos x="119" y="112"/>
                  </a:cxn>
                  <a:cxn ang="0">
                    <a:pos x="119" y="112"/>
                  </a:cxn>
                  <a:cxn ang="0">
                    <a:pos x="119" y="112"/>
                  </a:cxn>
                  <a:cxn ang="0">
                    <a:pos x="124" y="95"/>
                  </a:cxn>
                  <a:cxn ang="0">
                    <a:pos x="126" y="76"/>
                  </a:cxn>
                  <a:cxn ang="0">
                    <a:pos x="126" y="76"/>
                  </a:cxn>
                  <a:cxn ang="0">
                    <a:pos x="124" y="55"/>
                  </a:cxn>
                  <a:cxn ang="0">
                    <a:pos x="120" y="36"/>
                  </a:cxn>
                  <a:cxn ang="0">
                    <a:pos x="120" y="36"/>
                  </a:cxn>
                  <a:cxn ang="0">
                    <a:pos x="102" y="19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69" y="6"/>
                  </a:cxn>
                  <a:cxn ang="0">
                    <a:pos x="69" y="6"/>
                  </a:cxn>
                  <a:cxn ang="0">
                    <a:pos x="51" y="15"/>
                  </a:cxn>
                  <a:cxn ang="0">
                    <a:pos x="32" y="28"/>
                  </a:cxn>
                  <a:cxn ang="0">
                    <a:pos x="17" y="44"/>
                  </a:cxn>
                  <a:cxn ang="0">
                    <a:pos x="11" y="51"/>
                  </a:cxn>
                  <a:cxn ang="0">
                    <a:pos x="7" y="61"/>
                  </a:cxn>
                  <a:cxn ang="0">
                    <a:pos x="7" y="61"/>
                  </a:cxn>
                  <a:cxn ang="0">
                    <a:pos x="1" y="78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1" y="121"/>
                  </a:cxn>
                  <a:cxn ang="0">
                    <a:pos x="7" y="144"/>
                  </a:cxn>
                  <a:cxn ang="0">
                    <a:pos x="13" y="163"/>
                  </a:cxn>
                  <a:cxn ang="0">
                    <a:pos x="20" y="178"/>
                  </a:cxn>
                  <a:cxn ang="0">
                    <a:pos x="20" y="178"/>
                  </a:cxn>
                  <a:cxn ang="0">
                    <a:pos x="22" y="178"/>
                  </a:cxn>
                  <a:cxn ang="0">
                    <a:pos x="22" y="178"/>
                  </a:cxn>
                </a:cxnLst>
                <a:rect l="0" t="0" r="r" b="b"/>
                <a:pathLst>
                  <a:path w="126" h="178">
                    <a:moveTo>
                      <a:pt x="22" y="178"/>
                    </a:moveTo>
                    <a:lnTo>
                      <a:pt x="22" y="178"/>
                    </a:lnTo>
                    <a:lnTo>
                      <a:pt x="37" y="174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75" y="157"/>
                    </a:lnTo>
                    <a:lnTo>
                      <a:pt x="92" y="144"/>
                    </a:lnTo>
                    <a:lnTo>
                      <a:pt x="107" y="129"/>
                    </a:lnTo>
                    <a:lnTo>
                      <a:pt x="115" y="121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24" y="95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4" y="55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02" y="19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51" y="15"/>
                    </a:lnTo>
                    <a:lnTo>
                      <a:pt x="32" y="28"/>
                    </a:lnTo>
                    <a:lnTo>
                      <a:pt x="17" y="44"/>
                    </a:lnTo>
                    <a:lnTo>
                      <a:pt x="11" y="51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1" y="78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1" y="121"/>
                    </a:lnTo>
                    <a:lnTo>
                      <a:pt x="7" y="144"/>
                    </a:lnTo>
                    <a:lnTo>
                      <a:pt x="13" y="163"/>
                    </a:lnTo>
                    <a:lnTo>
                      <a:pt x="20" y="178"/>
                    </a:lnTo>
                    <a:lnTo>
                      <a:pt x="20" y="178"/>
                    </a:lnTo>
                    <a:lnTo>
                      <a:pt x="22" y="178"/>
                    </a:lnTo>
                    <a:lnTo>
                      <a:pt x="22" y="17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1" name="Freeform 63"/>
              <p:cNvSpPr>
                <a:spLocks noChangeAspect="1" noEditPoints="1"/>
              </p:cNvSpPr>
              <p:nvPr/>
            </p:nvSpPr>
            <p:spPr bwMode="gray">
              <a:xfrm>
                <a:off x="2111" y="3406"/>
                <a:ext cx="400" cy="285"/>
              </a:xfrm>
              <a:custGeom>
                <a:avLst/>
                <a:gdLst/>
                <a:ahLst/>
                <a:cxnLst>
                  <a:cxn ang="0">
                    <a:pos x="85" y="561"/>
                  </a:cxn>
                  <a:cxn ang="0">
                    <a:pos x="172" y="506"/>
                  </a:cxn>
                  <a:cxn ang="0">
                    <a:pos x="191" y="468"/>
                  </a:cxn>
                  <a:cxn ang="0">
                    <a:pos x="196" y="417"/>
                  </a:cxn>
                  <a:cxn ang="0">
                    <a:pos x="268" y="448"/>
                  </a:cxn>
                  <a:cxn ang="0">
                    <a:pos x="289" y="429"/>
                  </a:cxn>
                  <a:cxn ang="0">
                    <a:pos x="359" y="334"/>
                  </a:cxn>
                  <a:cxn ang="0">
                    <a:pos x="529" y="344"/>
                  </a:cxn>
                  <a:cxn ang="0">
                    <a:pos x="665" y="281"/>
                  </a:cxn>
                  <a:cxn ang="0">
                    <a:pos x="765" y="161"/>
                  </a:cxn>
                  <a:cxn ang="0">
                    <a:pos x="799" y="76"/>
                  </a:cxn>
                  <a:cxn ang="0">
                    <a:pos x="759" y="43"/>
                  </a:cxn>
                  <a:cxn ang="0">
                    <a:pos x="614" y="0"/>
                  </a:cxn>
                  <a:cxn ang="0">
                    <a:pos x="483" y="19"/>
                  </a:cxn>
                  <a:cxn ang="0">
                    <a:pos x="344" y="106"/>
                  </a:cxn>
                  <a:cxn ang="0">
                    <a:pos x="253" y="144"/>
                  </a:cxn>
                  <a:cxn ang="0">
                    <a:pos x="155" y="102"/>
                  </a:cxn>
                  <a:cxn ang="0">
                    <a:pos x="138" y="110"/>
                  </a:cxn>
                  <a:cxn ang="0">
                    <a:pos x="88" y="225"/>
                  </a:cxn>
                  <a:cxn ang="0">
                    <a:pos x="96" y="312"/>
                  </a:cxn>
                  <a:cxn ang="0">
                    <a:pos x="70" y="340"/>
                  </a:cxn>
                  <a:cxn ang="0">
                    <a:pos x="11" y="400"/>
                  </a:cxn>
                  <a:cxn ang="0">
                    <a:pos x="2" y="472"/>
                  </a:cxn>
                  <a:cxn ang="0">
                    <a:pos x="32" y="563"/>
                  </a:cxn>
                  <a:cxn ang="0">
                    <a:pos x="43" y="416"/>
                  </a:cxn>
                  <a:cxn ang="0">
                    <a:pos x="105" y="361"/>
                  </a:cxn>
                  <a:cxn ang="0">
                    <a:pos x="156" y="391"/>
                  </a:cxn>
                  <a:cxn ang="0">
                    <a:pos x="155" y="467"/>
                  </a:cxn>
                  <a:cxn ang="0">
                    <a:pos x="92" y="521"/>
                  </a:cxn>
                  <a:cxn ang="0">
                    <a:pos x="56" y="533"/>
                  </a:cxn>
                  <a:cxn ang="0">
                    <a:pos x="37" y="433"/>
                  </a:cxn>
                  <a:cxn ang="0">
                    <a:pos x="122" y="278"/>
                  </a:cxn>
                  <a:cxn ang="0">
                    <a:pos x="143" y="168"/>
                  </a:cxn>
                  <a:cxn ang="0">
                    <a:pos x="158" y="140"/>
                  </a:cxn>
                  <a:cxn ang="0">
                    <a:pos x="260" y="196"/>
                  </a:cxn>
                  <a:cxn ang="0">
                    <a:pos x="209" y="276"/>
                  </a:cxn>
                  <a:cxn ang="0">
                    <a:pos x="211" y="285"/>
                  </a:cxn>
                  <a:cxn ang="0">
                    <a:pos x="228" y="297"/>
                  </a:cxn>
                  <a:cxn ang="0">
                    <a:pos x="274" y="374"/>
                  </a:cxn>
                  <a:cxn ang="0">
                    <a:pos x="228" y="397"/>
                  </a:cxn>
                  <a:cxn ang="0">
                    <a:pos x="132" y="310"/>
                  </a:cxn>
                  <a:cxn ang="0">
                    <a:pos x="759" y="83"/>
                  </a:cxn>
                  <a:cxn ang="0">
                    <a:pos x="729" y="155"/>
                  </a:cxn>
                  <a:cxn ang="0">
                    <a:pos x="631" y="263"/>
                  </a:cxn>
                  <a:cxn ang="0">
                    <a:pos x="523" y="310"/>
                  </a:cxn>
                  <a:cxn ang="0">
                    <a:pos x="347" y="297"/>
                  </a:cxn>
                  <a:cxn ang="0">
                    <a:pos x="468" y="285"/>
                  </a:cxn>
                  <a:cxn ang="0">
                    <a:pos x="491" y="281"/>
                  </a:cxn>
                  <a:cxn ang="0">
                    <a:pos x="521" y="193"/>
                  </a:cxn>
                  <a:cxn ang="0">
                    <a:pos x="614" y="244"/>
                  </a:cxn>
                  <a:cxn ang="0">
                    <a:pos x="614" y="213"/>
                  </a:cxn>
                  <a:cxn ang="0">
                    <a:pos x="676" y="127"/>
                  </a:cxn>
                  <a:cxn ang="0">
                    <a:pos x="653" y="108"/>
                  </a:cxn>
                  <a:cxn ang="0">
                    <a:pos x="557" y="70"/>
                  </a:cxn>
                  <a:cxn ang="0">
                    <a:pos x="531" y="79"/>
                  </a:cxn>
                  <a:cxn ang="0">
                    <a:pos x="432" y="130"/>
                  </a:cxn>
                  <a:cxn ang="0">
                    <a:pos x="404" y="128"/>
                  </a:cxn>
                  <a:cxn ang="0">
                    <a:pos x="304" y="198"/>
                  </a:cxn>
                  <a:cxn ang="0">
                    <a:pos x="457" y="68"/>
                  </a:cxn>
                  <a:cxn ang="0">
                    <a:pos x="568" y="36"/>
                  </a:cxn>
                  <a:cxn ang="0">
                    <a:pos x="695" y="53"/>
                  </a:cxn>
                </a:cxnLst>
                <a:rect l="0" t="0" r="r" b="b"/>
                <a:pathLst>
                  <a:path w="799" h="571">
                    <a:moveTo>
                      <a:pt x="47" y="571"/>
                    </a:moveTo>
                    <a:lnTo>
                      <a:pt x="47" y="571"/>
                    </a:lnTo>
                    <a:lnTo>
                      <a:pt x="51" y="571"/>
                    </a:lnTo>
                    <a:lnTo>
                      <a:pt x="51" y="571"/>
                    </a:lnTo>
                    <a:lnTo>
                      <a:pt x="68" y="567"/>
                    </a:lnTo>
                    <a:lnTo>
                      <a:pt x="85" y="561"/>
                    </a:lnTo>
                    <a:lnTo>
                      <a:pt x="105" y="553"/>
                    </a:lnTo>
                    <a:lnTo>
                      <a:pt x="105" y="553"/>
                    </a:lnTo>
                    <a:lnTo>
                      <a:pt x="128" y="540"/>
                    </a:lnTo>
                    <a:lnTo>
                      <a:pt x="151" y="525"/>
                    </a:lnTo>
                    <a:lnTo>
                      <a:pt x="160" y="516"/>
                    </a:lnTo>
                    <a:lnTo>
                      <a:pt x="172" y="506"/>
                    </a:lnTo>
                    <a:lnTo>
                      <a:pt x="179" y="493"/>
                    </a:lnTo>
                    <a:lnTo>
                      <a:pt x="187" y="480"/>
                    </a:lnTo>
                    <a:lnTo>
                      <a:pt x="172" y="474"/>
                    </a:lnTo>
                    <a:lnTo>
                      <a:pt x="187" y="480"/>
                    </a:lnTo>
                    <a:lnTo>
                      <a:pt x="187" y="480"/>
                    </a:lnTo>
                    <a:lnTo>
                      <a:pt x="191" y="468"/>
                    </a:lnTo>
                    <a:lnTo>
                      <a:pt x="194" y="455"/>
                    </a:lnTo>
                    <a:lnTo>
                      <a:pt x="196" y="442"/>
                    </a:lnTo>
                    <a:lnTo>
                      <a:pt x="196" y="431"/>
                    </a:lnTo>
                    <a:lnTo>
                      <a:pt x="196" y="431"/>
                    </a:lnTo>
                    <a:lnTo>
                      <a:pt x="196" y="417"/>
                    </a:lnTo>
                    <a:lnTo>
                      <a:pt x="196" y="417"/>
                    </a:lnTo>
                    <a:lnTo>
                      <a:pt x="223" y="431"/>
                    </a:lnTo>
                    <a:lnTo>
                      <a:pt x="243" y="440"/>
                    </a:lnTo>
                    <a:lnTo>
                      <a:pt x="264" y="448"/>
                    </a:lnTo>
                    <a:lnTo>
                      <a:pt x="264" y="448"/>
                    </a:lnTo>
                    <a:lnTo>
                      <a:pt x="268" y="448"/>
                    </a:lnTo>
                    <a:lnTo>
                      <a:pt x="268" y="448"/>
                    </a:lnTo>
                    <a:lnTo>
                      <a:pt x="274" y="448"/>
                    </a:lnTo>
                    <a:lnTo>
                      <a:pt x="277" y="446"/>
                    </a:lnTo>
                    <a:lnTo>
                      <a:pt x="281" y="442"/>
                    </a:lnTo>
                    <a:lnTo>
                      <a:pt x="283" y="438"/>
                    </a:lnTo>
                    <a:lnTo>
                      <a:pt x="283" y="438"/>
                    </a:lnTo>
                    <a:lnTo>
                      <a:pt x="289" y="429"/>
                    </a:lnTo>
                    <a:lnTo>
                      <a:pt x="300" y="404"/>
                    </a:lnTo>
                    <a:lnTo>
                      <a:pt x="313" y="370"/>
                    </a:lnTo>
                    <a:lnTo>
                      <a:pt x="319" y="349"/>
                    </a:lnTo>
                    <a:lnTo>
                      <a:pt x="325" y="327"/>
                    </a:lnTo>
                    <a:lnTo>
                      <a:pt x="325" y="327"/>
                    </a:lnTo>
                    <a:lnTo>
                      <a:pt x="359" y="334"/>
                    </a:lnTo>
                    <a:lnTo>
                      <a:pt x="396" y="342"/>
                    </a:lnTo>
                    <a:lnTo>
                      <a:pt x="434" y="346"/>
                    </a:lnTo>
                    <a:lnTo>
                      <a:pt x="474" y="348"/>
                    </a:lnTo>
                    <a:lnTo>
                      <a:pt x="474" y="348"/>
                    </a:lnTo>
                    <a:lnTo>
                      <a:pt x="502" y="348"/>
                    </a:lnTo>
                    <a:lnTo>
                      <a:pt x="529" y="344"/>
                    </a:lnTo>
                    <a:lnTo>
                      <a:pt x="555" y="338"/>
                    </a:lnTo>
                    <a:lnTo>
                      <a:pt x="580" y="331"/>
                    </a:lnTo>
                    <a:lnTo>
                      <a:pt x="580" y="331"/>
                    </a:lnTo>
                    <a:lnTo>
                      <a:pt x="610" y="315"/>
                    </a:lnTo>
                    <a:lnTo>
                      <a:pt x="638" y="300"/>
                    </a:lnTo>
                    <a:lnTo>
                      <a:pt x="665" y="281"/>
                    </a:lnTo>
                    <a:lnTo>
                      <a:pt x="687" y="263"/>
                    </a:lnTo>
                    <a:lnTo>
                      <a:pt x="706" y="242"/>
                    </a:lnTo>
                    <a:lnTo>
                      <a:pt x="725" y="221"/>
                    </a:lnTo>
                    <a:lnTo>
                      <a:pt x="740" y="200"/>
                    </a:lnTo>
                    <a:lnTo>
                      <a:pt x="754" y="181"/>
                    </a:lnTo>
                    <a:lnTo>
                      <a:pt x="765" y="161"/>
                    </a:lnTo>
                    <a:lnTo>
                      <a:pt x="774" y="144"/>
                    </a:lnTo>
                    <a:lnTo>
                      <a:pt x="789" y="111"/>
                    </a:lnTo>
                    <a:lnTo>
                      <a:pt x="797" y="91"/>
                    </a:lnTo>
                    <a:lnTo>
                      <a:pt x="799" y="81"/>
                    </a:lnTo>
                    <a:lnTo>
                      <a:pt x="799" y="81"/>
                    </a:lnTo>
                    <a:lnTo>
                      <a:pt x="799" y="76"/>
                    </a:lnTo>
                    <a:lnTo>
                      <a:pt x="799" y="72"/>
                    </a:lnTo>
                    <a:lnTo>
                      <a:pt x="797" y="66"/>
                    </a:lnTo>
                    <a:lnTo>
                      <a:pt x="793" y="62"/>
                    </a:lnTo>
                    <a:lnTo>
                      <a:pt x="793" y="62"/>
                    </a:lnTo>
                    <a:lnTo>
                      <a:pt x="778" y="53"/>
                    </a:lnTo>
                    <a:lnTo>
                      <a:pt x="759" y="43"/>
                    </a:lnTo>
                    <a:lnTo>
                      <a:pt x="737" y="30"/>
                    </a:lnTo>
                    <a:lnTo>
                      <a:pt x="706" y="19"/>
                    </a:lnTo>
                    <a:lnTo>
                      <a:pt x="672" y="9"/>
                    </a:lnTo>
                    <a:lnTo>
                      <a:pt x="653" y="6"/>
                    </a:lnTo>
                    <a:lnTo>
                      <a:pt x="635" y="2"/>
                    </a:lnTo>
                    <a:lnTo>
                      <a:pt x="614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67" y="0"/>
                    </a:lnTo>
                    <a:lnTo>
                      <a:pt x="540" y="4"/>
                    </a:lnTo>
                    <a:lnTo>
                      <a:pt x="512" y="9"/>
                    </a:lnTo>
                    <a:lnTo>
                      <a:pt x="483" y="19"/>
                    </a:lnTo>
                    <a:lnTo>
                      <a:pt x="483" y="19"/>
                    </a:lnTo>
                    <a:lnTo>
                      <a:pt x="451" y="32"/>
                    </a:lnTo>
                    <a:lnTo>
                      <a:pt x="423" y="47"/>
                    </a:lnTo>
                    <a:lnTo>
                      <a:pt x="395" y="66"/>
                    </a:lnTo>
                    <a:lnTo>
                      <a:pt x="368" y="85"/>
                    </a:lnTo>
                    <a:lnTo>
                      <a:pt x="344" y="106"/>
                    </a:lnTo>
                    <a:lnTo>
                      <a:pt x="321" y="127"/>
                    </a:lnTo>
                    <a:lnTo>
                      <a:pt x="300" y="147"/>
                    </a:lnTo>
                    <a:lnTo>
                      <a:pt x="281" y="170"/>
                    </a:lnTo>
                    <a:lnTo>
                      <a:pt x="281" y="170"/>
                    </a:lnTo>
                    <a:lnTo>
                      <a:pt x="268" y="155"/>
                    </a:lnTo>
                    <a:lnTo>
                      <a:pt x="253" y="144"/>
                    </a:lnTo>
                    <a:lnTo>
                      <a:pt x="236" y="134"/>
                    </a:lnTo>
                    <a:lnTo>
                      <a:pt x="223" y="127"/>
                    </a:lnTo>
                    <a:lnTo>
                      <a:pt x="223" y="127"/>
                    </a:lnTo>
                    <a:lnTo>
                      <a:pt x="196" y="115"/>
                    </a:lnTo>
                    <a:lnTo>
                      <a:pt x="175" y="108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49" y="102"/>
                    </a:lnTo>
                    <a:lnTo>
                      <a:pt x="145" y="104"/>
                    </a:lnTo>
                    <a:lnTo>
                      <a:pt x="141" y="106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30" y="121"/>
                    </a:lnTo>
                    <a:lnTo>
                      <a:pt x="121" y="134"/>
                    </a:lnTo>
                    <a:lnTo>
                      <a:pt x="111" y="153"/>
                    </a:lnTo>
                    <a:lnTo>
                      <a:pt x="102" y="174"/>
                    </a:lnTo>
                    <a:lnTo>
                      <a:pt x="94" y="198"/>
                    </a:lnTo>
                    <a:lnTo>
                      <a:pt x="88" y="225"/>
                    </a:lnTo>
                    <a:lnTo>
                      <a:pt x="85" y="255"/>
                    </a:lnTo>
                    <a:lnTo>
                      <a:pt x="85" y="255"/>
                    </a:lnTo>
                    <a:lnTo>
                      <a:pt x="87" y="268"/>
                    </a:lnTo>
                    <a:lnTo>
                      <a:pt x="88" y="283"/>
                    </a:lnTo>
                    <a:lnTo>
                      <a:pt x="90" y="297"/>
                    </a:lnTo>
                    <a:lnTo>
                      <a:pt x="96" y="312"/>
                    </a:lnTo>
                    <a:lnTo>
                      <a:pt x="96" y="312"/>
                    </a:lnTo>
                    <a:lnTo>
                      <a:pt x="102" y="325"/>
                    </a:lnTo>
                    <a:lnTo>
                      <a:pt x="102" y="325"/>
                    </a:lnTo>
                    <a:lnTo>
                      <a:pt x="92" y="329"/>
                    </a:lnTo>
                    <a:lnTo>
                      <a:pt x="92" y="329"/>
                    </a:lnTo>
                    <a:lnTo>
                      <a:pt x="70" y="340"/>
                    </a:lnTo>
                    <a:lnTo>
                      <a:pt x="47" y="355"/>
                    </a:lnTo>
                    <a:lnTo>
                      <a:pt x="36" y="365"/>
                    </a:lnTo>
                    <a:lnTo>
                      <a:pt x="26" y="376"/>
                    </a:lnTo>
                    <a:lnTo>
                      <a:pt x="19" y="387"/>
                    </a:lnTo>
                    <a:lnTo>
                      <a:pt x="11" y="400"/>
                    </a:lnTo>
                    <a:lnTo>
                      <a:pt x="11" y="400"/>
                    </a:lnTo>
                    <a:lnTo>
                      <a:pt x="5" y="414"/>
                    </a:lnTo>
                    <a:lnTo>
                      <a:pt x="3" y="427"/>
                    </a:lnTo>
                    <a:lnTo>
                      <a:pt x="2" y="438"/>
                    </a:lnTo>
                    <a:lnTo>
                      <a:pt x="0" y="451"/>
                    </a:lnTo>
                    <a:lnTo>
                      <a:pt x="0" y="451"/>
                    </a:lnTo>
                    <a:lnTo>
                      <a:pt x="2" y="472"/>
                    </a:lnTo>
                    <a:lnTo>
                      <a:pt x="5" y="493"/>
                    </a:lnTo>
                    <a:lnTo>
                      <a:pt x="11" y="512"/>
                    </a:lnTo>
                    <a:lnTo>
                      <a:pt x="17" y="529"/>
                    </a:lnTo>
                    <a:lnTo>
                      <a:pt x="28" y="553"/>
                    </a:lnTo>
                    <a:lnTo>
                      <a:pt x="32" y="563"/>
                    </a:lnTo>
                    <a:lnTo>
                      <a:pt x="32" y="563"/>
                    </a:lnTo>
                    <a:lnTo>
                      <a:pt x="36" y="567"/>
                    </a:lnTo>
                    <a:lnTo>
                      <a:pt x="39" y="569"/>
                    </a:lnTo>
                    <a:lnTo>
                      <a:pt x="43" y="571"/>
                    </a:lnTo>
                    <a:lnTo>
                      <a:pt x="47" y="571"/>
                    </a:lnTo>
                    <a:lnTo>
                      <a:pt x="47" y="571"/>
                    </a:lnTo>
                    <a:close/>
                    <a:moveTo>
                      <a:pt x="43" y="416"/>
                    </a:moveTo>
                    <a:lnTo>
                      <a:pt x="43" y="416"/>
                    </a:lnTo>
                    <a:lnTo>
                      <a:pt x="47" y="406"/>
                    </a:lnTo>
                    <a:lnTo>
                      <a:pt x="53" y="399"/>
                    </a:lnTo>
                    <a:lnTo>
                      <a:pt x="68" y="383"/>
                    </a:lnTo>
                    <a:lnTo>
                      <a:pt x="87" y="370"/>
                    </a:lnTo>
                    <a:lnTo>
                      <a:pt x="105" y="361"/>
                    </a:lnTo>
                    <a:lnTo>
                      <a:pt x="105" y="361"/>
                    </a:lnTo>
                    <a:lnTo>
                      <a:pt x="121" y="355"/>
                    </a:lnTo>
                    <a:lnTo>
                      <a:pt x="121" y="355"/>
                    </a:lnTo>
                    <a:lnTo>
                      <a:pt x="138" y="374"/>
                    </a:lnTo>
                    <a:lnTo>
                      <a:pt x="156" y="391"/>
                    </a:lnTo>
                    <a:lnTo>
                      <a:pt x="156" y="391"/>
                    </a:lnTo>
                    <a:lnTo>
                      <a:pt x="160" y="410"/>
                    </a:lnTo>
                    <a:lnTo>
                      <a:pt x="162" y="431"/>
                    </a:lnTo>
                    <a:lnTo>
                      <a:pt x="162" y="431"/>
                    </a:lnTo>
                    <a:lnTo>
                      <a:pt x="160" y="450"/>
                    </a:lnTo>
                    <a:lnTo>
                      <a:pt x="155" y="467"/>
                    </a:lnTo>
                    <a:lnTo>
                      <a:pt x="155" y="467"/>
                    </a:lnTo>
                    <a:lnTo>
                      <a:pt x="155" y="467"/>
                    </a:lnTo>
                    <a:lnTo>
                      <a:pt x="151" y="476"/>
                    </a:lnTo>
                    <a:lnTo>
                      <a:pt x="143" y="484"/>
                    </a:lnTo>
                    <a:lnTo>
                      <a:pt x="128" y="499"/>
                    </a:lnTo>
                    <a:lnTo>
                      <a:pt x="111" y="512"/>
                    </a:lnTo>
                    <a:lnTo>
                      <a:pt x="92" y="521"/>
                    </a:lnTo>
                    <a:lnTo>
                      <a:pt x="92" y="521"/>
                    </a:lnTo>
                    <a:lnTo>
                      <a:pt x="73" y="529"/>
                    </a:lnTo>
                    <a:lnTo>
                      <a:pt x="58" y="533"/>
                    </a:lnTo>
                    <a:lnTo>
                      <a:pt x="58" y="533"/>
                    </a:lnTo>
                    <a:lnTo>
                      <a:pt x="56" y="533"/>
                    </a:lnTo>
                    <a:lnTo>
                      <a:pt x="56" y="533"/>
                    </a:lnTo>
                    <a:lnTo>
                      <a:pt x="49" y="518"/>
                    </a:lnTo>
                    <a:lnTo>
                      <a:pt x="43" y="499"/>
                    </a:lnTo>
                    <a:lnTo>
                      <a:pt x="37" y="476"/>
                    </a:lnTo>
                    <a:lnTo>
                      <a:pt x="36" y="451"/>
                    </a:lnTo>
                    <a:lnTo>
                      <a:pt x="36" y="451"/>
                    </a:lnTo>
                    <a:lnTo>
                      <a:pt x="37" y="433"/>
                    </a:lnTo>
                    <a:lnTo>
                      <a:pt x="43" y="416"/>
                    </a:lnTo>
                    <a:lnTo>
                      <a:pt x="43" y="416"/>
                    </a:lnTo>
                    <a:close/>
                    <a:moveTo>
                      <a:pt x="128" y="298"/>
                    </a:moveTo>
                    <a:lnTo>
                      <a:pt x="128" y="298"/>
                    </a:lnTo>
                    <a:lnTo>
                      <a:pt x="124" y="289"/>
                    </a:lnTo>
                    <a:lnTo>
                      <a:pt x="122" y="278"/>
                    </a:lnTo>
                    <a:lnTo>
                      <a:pt x="121" y="255"/>
                    </a:lnTo>
                    <a:lnTo>
                      <a:pt x="121" y="255"/>
                    </a:lnTo>
                    <a:lnTo>
                      <a:pt x="122" y="230"/>
                    </a:lnTo>
                    <a:lnTo>
                      <a:pt x="126" y="208"/>
                    </a:lnTo>
                    <a:lnTo>
                      <a:pt x="134" y="187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51" y="151"/>
                    </a:lnTo>
                    <a:lnTo>
                      <a:pt x="158" y="140"/>
                    </a:lnTo>
                    <a:lnTo>
                      <a:pt x="158" y="140"/>
                    </a:lnTo>
                    <a:lnTo>
                      <a:pt x="158" y="140"/>
                    </a:lnTo>
                    <a:lnTo>
                      <a:pt x="158" y="140"/>
                    </a:lnTo>
                    <a:lnTo>
                      <a:pt x="179" y="145"/>
                    </a:lnTo>
                    <a:lnTo>
                      <a:pt x="206" y="157"/>
                    </a:lnTo>
                    <a:lnTo>
                      <a:pt x="219" y="164"/>
                    </a:lnTo>
                    <a:lnTo>
                      <a:pt x="234" y="174"/>
                    </a:lnTo>
                    <a:lnTo>
                      <a:pt x="247" y="183"/>
                    </a:lnTo>
                    <a:lnTo>
                      <a:pt x="260" y="196"/>
                    </a:lnTo>
                    <a:lnTo>
                      <a:pt x="260" y="196"/>
                    </a:lnTo>
                    <a:lnTo>
                      <a:pt x="240" y="225"/>
                    </a:lnTo>
                    <a:lnTo>
                      <a:pt x="225" y="247"/>
                    </a:lnTo>
                    <a:lnTo>
                      <a:pt x="211" y="268"/>
                    </a:lnTo>
                    <a:lnTo>
                      <a:pt x="211" y="268"/>
                    </a:lnTo>
                    <a:lnTo>
                      <a:pt x="209" y="276"/>
                    </a:lnTo>
                    <a:lnTo>
                      <a:pt x="209" y="283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11" y="283"/>
                    </a:lnTo>
                    <a:lnTo>
                      <a:pt x="211" y="285"/>
                    </a:lnTo>
                    <a:lnTo>
                      <a:pt x="211" y="285"/>
                    </a:lnTo>
                    <a:lnTo>
                      <a:pt x="213" y="289"/>
                    </a:lnTo>
                    <a:lnTo>
                      <a:pt x="217" y="293"/>
                    </a:lnTo>
                    <a:lnTo>
                      <a:pt x="223" y="297"/>
                    </a:lnTo>
                    <a:lnTo>
                      <a:pt x="226" y="297"/>
                    </a:lnTo>
                    <a:lnTo>
                      <a:pt x="226" y="297"/>
                    </a:lnTo>
                    <a:lnTo>
                      <a:pt x="228" y="297"/>
                    </a:lnTo>
                    <a:lnTo>
                      <a:pt x="228" y="297"/>
                    </a:lnTo>
                    <a:lnTo>
                      <a:pt x="253" y="306"/>
                    </a:lnTo>
                    <a:lnTo>
                      <a:pt x="291" y="317"/>
                    </a:lnTo>
                    <a:lnTo>
                      <a:pt x="291" y="317"/>
                    </a:lnTo>
                    <a:lnTo>
                      <a:pt x="283" y="348"/>
                    </a:lnTo>
                    <a:lnTo>
                      <a:pt x="274" y="374"/>
                    </a:lnTo>
                    <a:lnTo>
                      <a:pt x="274" y="374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28" y="397"/>
                    </a:lnTo>
                    <a:lnTo>
                      <a:pt x="209" y="385"/>
                    </a:lnTo>
                    <a:lnTo>
                      <a:pt x="191" y="372"/>
                    </a:lnTo>
                    <a:lnTo>
                      <a:pt x="172" y="359"/>
                    </a:lnTo>
                    <a:lnTo>
                      <a:pt x="153" y="340"/>
                    </a:lnTo>
                    <a:lnTo>
                      <a:pt x="139" y="321"/>
                    </a:lnTo>
                    <a:lnTo>
                      <a:pt x="132" y="310"/>
                    </a:lnTo>
                    <a:lnTo>
                      <a:pt x="128" y="298"/>
                    </a:lnTo>
                    <a:lnTo>
                      <a:pt x="128" y="298"/>
                    </a:lnTo>
                    <a:close/>
                    <a:moveTo>
                      <a:pt x="721" y="62"/>
                    </a:moveTo>
                    <a:lnTo>
                      <a:pt x="721" y="62"/>
                    </a:lnTo>
                    <a:lnTo>
                      <a:pt x="744" y="74"/>
                    </a:lnTo>
                    <a:lnTo>
                      <a:pt x="759" y="83"/>
                    </a:lnTo>
                    <a:lnTo>
                      <a:pt x="759" y="83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55" y="102"/>
                    </a:lnTo>
                    <a:lnTo>
                      <a:pt x="744" y="127"/>
                    </a:lnTo>
                    <a:lnTo>
                      <a:pt x="729" y="155"/>
                    </a:lnTo>
                    <a:lnTo>
                      <a:pt x="708" y="187"/>
                    </a:lnTo>
                    <a:lnTo>
                      <a:pt x="695" y="202"/>
                    </a:lnTo>
                    <a:lnTo>
                      <a:pt x="682" y="219"/>
                    </a:lnTo>
                    <a:lnTo>
                      <a:pt x="667" y="234"/>
                    </a:lnTo>
                    <a:lnTo>
                      <a:pt x="650" y="249"/>
                    </a:lnTo>
                    <a:lnTo>
                      <a:pt x="631" y="263"/>
                    </a:lnTo>
                    <a:lnTo>
                      <a:pt x="612" y="276"/>
                    </a:lnTo>
                    <a:lnTo>
                      <a:pt x="591" y="287"/>
                    </a:lnTo>
                    <a:lnTo>
                      <a:pt x="567" y="298"/>
                    </a:lnTo>
                    <a:lnTo>
                      <a:pt x="567" y="298"/>
                    </a:lnTo>
                    <a:lnTo>
                      <a:pt x="546" y="304"/>
                    </a:lnTo>
                    <a:lnTo>
                      <a:pt x="523" y="310"/>
                    </a:lnTo>
                    <a:lnTo>
                      <a:pt x="498" y="312"/>
                    </a:lnTo>
                    <a:lnTo>
                      <a:pt x="474" y="314"/>
                    </a:lnTo>
                    <a:lnTo>
                      <a:pt x="474" y="314"/>
                    </a:lnTo>
                    <a:lnTo>
                      <a:pt x="430" y="312"/>
                    </a:lnTo>
                    <a:lnTo>
                      <a:pt x="389" y="306"/>
                    </a:lnTo>
                    <a:lnTo>
                      <a:pt x="347" y="297"/>
                    </a:lnTo>
                    <a:lnTo>
                      <a:pt x="310" y="287"/>
                    </a:lnTo>
                    <a:lnTo>
                      <a:pt x="310" y="287"/>
                    </a:lnTo>
                    <a:lnTo>
                      <a:pt x="281" y="278"/>
                    </a:lnTo>
                    <a:lnTo>
                      <a:pt x="396" y="238"/>
                    </a:lnTo>
                    <a:lnTo>
                      <a:pt x="468" y="285"/>
                    </a:lnTo>
                    <a:lnTo>
                      <a:pt x="468" y="285"/>
                    </a:lnTo>
                    <a:lnTo>
                      <a:pt x="472" y="289"/>
                    </a:lnTo>
                    <a:lnTo>
                      <a:pt x="478" y="289"/>
                    </a:lnTo>
                    <a:lnTo>
                      <a:pt x="478" y="289"/>
                    </a:lnTo>
                    <a:lnTo>
                      <a:pt x="485" y="287"/>
                    </a:lnTo>
                    <a:lnTo>
                      <a:pt x="491" y="281"/>
                    </a:lnTo>
                    <a:lnTo>
                      <a:pt x="491" y="281"/>
                    </a:lnTo>
                    <a:lnTo>
                      <a:pt x="495" y="276"/>
                    </a:lnTo>
                    <a:lnTo>
                      <a:pt x="495" y="268"/>
                    </a:lnTo>
                    <a:lnTo>
                      <a:pt x="493" y="263"/>
                    </a:lnTo>
                    <a:lnTo>
                      <a:pt x="487" y="257"/>
                    </a:lnTo>
                    <a:lnTo>
                      <a:pt x="436" y="223"/>
                    </a:lnTo>
                    <a:lnTo>
                      <a:pt x="521" y="193"/>
                    </a:lnTo>
                    <a:lnTo>
                      <a:pt x="595" y="244"/>
                    </a:lnTo>
                    <a:lnTo>
                      <a:pt x="595" y="244"/>
                    </a:lnTo>
                    <a:lnTo>
                      <a:pt x="601" y="246"/>
                    </a:lnTo>
                    <a:lnTo>
                      <a:pt x="604" y="246"/>
                    </a:lnTo>
                    <a:lnTo>
                      <a:pt x="604" y="246"/>
                    </a:lnTo>
                    <a:lnTo>
                      <a:pt x="614" y="244"/>
                    </a:lnTo>
                    <a:lnTo>
                      <a:pt x="619" y="238"/>
                    </a:lnTo>
                    <a:lnTo>
                      <a:pt x="619" y="238"/>
                    </a:lnTo>
                    <a:lnTo>
                      <a:pt x="621" y="232"/>
                    </a:lnTo>
                    <a:lnTo>
                      <a:pt x="621" y="225"/>
                    </a:lnTo>
                    <a:lnTo>
                      <a:pt x="619" y="219"/>
                    </a:lnTo>
                    <a:lnTo>
                      <a:pt x="614" y="213"/>
                    </a:lnTo>
                    <a:lnTo>
                      <a:pt x="561" y="178"/>
                    </a:lnTo>
                    <a:lnTo>
                      <a:pt x="665" y="142"/>
                    </a:lnTo>
                    <a:lnTo>
                      <a:pt x="665" y="142"/>
                    </a:lnTo>
                    <a:lnTo>
                      <a:pt x="670" y="138"/>
                    </a:lnTo>
                    <a:lnTo>
                      <a:pt x="674" y="132"/>
                    </a:lnTo>
                    <a:lnTo>
                      <a:pt x="676" y="127"/>
                    </a:lnTo>
                    <a:lnTo>
                      <a:pt x="676" y="119"/>
                    </a:lnTo>
                    <a:lnTo>
                      <a:pt x="676" y="119"/>
                    </a:lnTo>
                    <a:lnTo>
                      <a:pt x="672" y="113"/>
                    </a:lnTo>
                    <a:lnTo>
                      <a:pt x="667" y="110"/>
                    </a:lnTo>
                    <a:lnTo>
                      <a:pt x="659" y="108"/>
                    </a:lnTo>
                    <a:lnTo>
                      <a:pt x="653" y="108"/>
                    </a:lnTo>
                    <a:lnTo>
                      <a:pt x="551" y="145"/>
                    </a:lnTo>
                    <a:lnTo>
                      <a:pt x="565" y="89"/>
                    </a:lnTo>
                    <a:lnTo>
                      <a:pt x="565" y="89"/>
                    </a:lnTo>
                    <a:lnTo>
                      <a:pt x="565" y="81"/>
                    </a:lnTo>
                    <a:lnTo>
                      <a:pt x="563" y="76"/>
                    </a:lnTo>
                    <a:lnTo>
                      <a:pt x="557" y="70"/>
                    </a:lnTo>
                    <a:lnTo>
                      <a:pt x="551" y="68"/>
                    </a:lnTo>
                    <a:lnTo>
                      <a:pt x="551" y="68"/>
                    </a:lnTo>
                    <a:lnTo>
                      <a:pt x="544" y="66"/>
                    </a:lnTo>
                    <a:lnTo>
                      <a:pt x="538" y="70"/>
                    </a:lnTo>
                    <a:lnTo>
                      <a:pt x="533" y="74"/>
                    </a:lnTo>
                    <a:lnTo>
                      <a:pt x="531" y="79"/>
                    </a:lnTo>
                    <a:lnTo>
                      <a:pt x="512" y="159"/>
                    </a:lnTo>
                    <a:lnTo>
                      <a:pt x="423" y="191"/>
                    </a:lnTo>
                    <a:lnTo>
                      <a:pt x="434" y="144"/>
                    </a:lnTo>
                    <a:lnTo>
                      <a:pt x="434" y="144"/>
                    </a:lnTo>
                    <a:lnTo>
                      <a:pt x="434" y="136"/>
                    </a:lnTo>
                    <a:lnTo>
                      <a:pt x="432" y="130"/>
                    </a:lnTo>
                    <a:lnTo>
                      <a:pt x="429" y="125"/>
                    </a:lnTo>
                    <a:lnTo>
                      <a:pt x="421" y="123"/>
                    </a:lnTo>
                    <a:lnTo>
                      <a:pt x="421" y="123"/>
                    </a:lnTo>
                    <a:lnTo>
                      <a:pt x="415" y="123"/>
                    </a:lnTo>
                    <a:lnTo>
                      <a:pt x="408" y="125"/>
                    </a:lnTo>
                    <a:lnTo>
                      <a:pt x="404" y="128"/>
                    </a:lnTo>
                    <a:lnTo>
                      <a:pt x="400" y="136"/>
                    </a:lnTo>
                    <a:lnTo>
                      <a:pt x="385" y="204"/>
                    </a:lnTo>
                    <a:lnTo>
                      <a:pt x="266" y="247"/>
                    </a:lnTo>
                    <a:lnTo>
                      <a:pt x="266" y="247"/>
                    </a:lnTo>
                    <a:lnTo>
                      <a:pt x="283" y="225"/>
                    </a:lnTo>
                    <a:lnTo>
                      <a:pt x="304" y="198"/>
                    </a:lnTo>
                    <a:lnTo>
                      <a:pt x="327" y="170"/>
                    </a:lnTo>
                    <a:lnTo>
                      <a:pt x="355" y="142"/>
                    </a:lnTo>
                    <a:lnTo>
                      <a:pt x="385" y="115"/>
                    </a:lnTo>
                    <a:lnTo>
                      <a:pt x="419" y="91"/>
                    </a:lnTo>
                    <a:lnTo>
                      <a:pt x="438" y="79"/>
                    </a:lnTo>
                    <a:lnTo>
                      <a:pt x="457" y="68"/>
                    </a:lnTo>
                    <a:lnTo>
                      <a:pt x="476" y="59"/>
                    </a:lnTo>
                    <a:lnTo>
                      <a:pt x="495" y="51"/>
                    </a:lnTo>
                    <a:lnTo>
                      <a:pt x="495" y="51"/>
                    </a:lnTo>
                    <a:lnTo>
                      <a:pt x="521" y="43"/>
                    </a:lnTo>
                    <a:lnTo>
                      <a:pt x="546" y="38"/>
                    </a:lnTo>
                    <a:lnTo>
                      <a:pt x="568" y="36"/>
                    </a:lnTo>
                    <a:lnTo>
                      <a:pt x="593" y="34"/>
                    </a:lnTo>
                    <a:lnTo>
                      <a:pt x="593" y="34"/>
                    </a:lnTo>
                    <a:lnTo>
                      <a:pt x="612" y="34"/>
                    </a:lnTo>
                    <a:lnTo>
                      <a:pt x="631" y="36"/>
                    </a:lnTo>
                    <a:lnTo>
                      <a:pt x="665" y="43"/>
                    </a:lnTo>
                    <a:lnTo>
                      <a:pt x="695" y="53"/>
                    </a:lnTo>
                    <a:lnTo>
                      <a:pt x="721" y="62"/>
                    </a:lnTo>
                    <a:lnTo>
                      <a:pt x="721" y="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2" name="Freeform 64"/>
              <p:cNvSpPr>
                <a:spLocks noChangeAspect="1"/>
              </p:cNvSpPr>
              <p:nvPr/>
            </p:nvSpPr>
            <p:spPr bwMode="gray">
              <a:xfrm>
                <a:off x="2186" y="3677"/>
                <a:ext cx="444" cy="216"/>
              </a:xfrm>
              <a:custGeom>
                <a:avLst/>
                <a:gdLst/>
                <a:ahLst/>
                <a:cxnLst>
                  <a:cxn ang="0">
                    <a:pos x="786" y="217"/>
                  </a:cxn>
                  <a:cxn ang="0">
                    <a:pos x="743" y="193"/>
                  </a:cxn>
                  <a:cxn ang="0">
                    <a:pos x="699" y="180"/>
                  </a:cxn>
                  <a:cxn ang="0">
                    <a:pos x="657" y="172"/>
                  </a:cxn>
                  <a:cxn ang="0">
                    <a:pos x="623" y="170"/>
                  </a:cxn>
                  <a:cxn ang="0">
                    <a:pos x="588" y="174"/>
                  </a:cxn>
                  <a:cxn ang="0">
                    <a:pos x="582" y="174"/>
                  </a:cxn>
                  <a:cxn ang="0">
                    <a:pos x="571" y="168"/>
                  </a:cxn>
                  <a:cxn ang="0">
                    <a:pos x="569" y="163"/>
                  </a:cxn>
                  <a:cxn ang="0">
                    <a:pos x="552" y="129"/>
                  </a:cxn>
                  <a:cxn ang="0">
                    <a:pos x="531" y="97"/>
                  </a:cxn>
                  <a:cxn ang="0">
                    <a:pos x="506" y="70"/>
                  </a:cxn>
                  <a:cxn ang="0">
                    <a:pos x="478" y="46"/>
                  </a:cxn>
                  <a:cxn ang="0">
                    <a:pos x="448" y="27"/>
                  </a:cxn>
                  <a:cxn ang="0">
                    <a:pos x="412" y="11"/>
                  </a:cxn>
                  <a:cxn ang="0">
                    <a:pos x="374" y="4"/>
                  </a:cxn>
                  <a:cxn ang="0">
                    <a:pos x="332" y="0"/>
                  </a:cxn>
                  <a:cxn ang="0">
                    <a:pos x="310" y="2"/>
                  </a:cxn>
                  <a:cxn ang="0">
                    <a:pos x="268" y="8"/>
                  </a:cxn>
                  <a:cxn ang="0">
                    <a:pos x="230" y="19"/>
                  </a:cxn>
                  <a:cxn ang="0">
                    <a:pos x="195" y="34"/>
                  </a:cxn>
                  <a:cxn ang="0">
                    <a:pos x="164" y="55"/>
                  </a:cxn>
                  <a:cxn ang="0">
                    <a:pos x="136" y="81"/>
                  </a:cxn>
                  <a:cxn ang="0">
                    <a:pos x="98" y="125"/>
                  </a:cxn>
                  <a:cxn ang="0">
                    <a:pos x="77" y="157"/>
                  </a:cxn>
                  <a:cxn ang="0">
                    <a:pos x="43" y="223"/>
                  </a:cxn>
                  <a:cxn ang="0">
                    <a:pos x="21" y="295"/>
                  </a:cxn>
                  <a:cxn ang="0">
                    <a:pos x="7" y="365"/>
                  </a:cxn>
                  <a:cxn ang="0">
                    <a:pos x="0" y="431"/>
                  </a:cxn>
                  <a:cxn ang="0">
                    <a:pos x="34" y="431"/>
                  </a:cxn>
                  <a:cxn ang="0">
                    <a:pos x="59" y="433"/>
                  </a:cxn>
                  <a:cxn ang="0">
                    <a:pos x="64" y="410"/>
                  </a:cxn>
                  <a:cxn ang="0">
                    <a:pos x="85" y="370"/>
                  </a:cxn>
                  <a:cxn ang="0">
                    <a:pos x="119" y="340"/>
                  </a:cxn>
                  <a:cxn ang="0">
                    <a:pos x="162" y="323"/>
                  </a:cxn>
                  <a:cxn ang="0">
                    <a:pos x="187" y="321"/>
                  </a:cxn>
                  <a:cxn ang="0">
                    <a:pos x="232" y="331"/>
                  </a:cxn>
                  <a:cxn ang="0">
                    <a:pos x="272" y="353"/>
                  </a:cxn>
                  <a:cxn ang="0">
                    <a:pos x="300" y="389"/>
                  </a:cxn>
                  <a:cxn ang="0">
                    <a:pos x="315" y="433"/>
                  </a:cxn>
                  <a:cxn ang="0">
                    <a:pos x="563" y="433"/>
                  </a:cxn>
                  <a:cxn ang="0">
                    <a:pos x="578" y="389"/>
                  </a:cxn>
                  <a:cxn ang="0">
                    <a:pos x="606" y="353"/>
                  </a:cxn>
                  <a:cxn ang="0">
                    <a:pos x="646" y="331"/>
                  </a:cxn>
                  <a:cxn ang="0">
                    <a:pos x="691" y="321"/>
                  </a:cxn>
                  <a:cxn ang="0">
                    <a:pos x="716" y="323"/>
                  </a:cxn>
                  <a:cxn ang="0">
                    <a:pos x="760" y="340"/>
                  </a:cxn>
                  <a:cxn ang="0">
                    <a:pos x="794" y="370"/>
                  </a:cxn>
                  <a:cxn ang="0">
                    <a:pos x="814" y="410"/>
                  </a:cxn>
                  <a:cxn ang="0">
                    <a:pos x="888" y="433"/>
                  </a:cxn>
                  <a:cxn ang="0">
                    <a:pos x="884" y="391"/>
                  </a:cxn>
                  <a:cxn ang="0">
                    <a:pos x="867" y="323"/>
                  </a:cxn>
                  <a:cxn ang="0">
                    <a:pos x="839" y="270"/>
                  </a:cxn>
                  <a:cxn ang="0">
                    <a:pos x="805" y="233"/>
                  </a:cxn>
                  <a:cxn ang="0">
                    <a:pos x="786" y="217"/>
                  </a:cxn>
                </a:cxnLst>
                <a:rect l="0" t="0" r="r" b="b"/>
                <a:pathLst>
                  <a:path w="888" h="433">
                    <a:moveTo>
                      <a:pt x="786" y="217"/>
                    </a:moveTo>
                    <a:lnTo>
                      <a:pt x="786" y="217"/>
                    </a:lnTo>
                    <a:lnTo>
                      <a:pt x="765" y="204"/>
                    </a:lnTo>
                    <a:lnTo>
                      <a:pt x="743" y="193"/>
                    </a:lnTo>
                    <a:lnTo>
                      <a:pt x="720" y="185"/>
                    </a:lnTo>
                    <a:lnTo>
                      <a:pt x="699" y="180"/>
                    </a:lnTo>
                    <a:lnTo>
                      <a:pt x="678" y="176"/>
                    </a:lnTo>
                    <a:lnTo>
                      <a:pt x="657" y="172"/>
                    </a:lnTo>
                    <a:lnTo>
                      <a:pt x="623" y="170"/>
                    </a:lnTo>
                    <a:lnTo>
                      <a:pt x="623" y="170"/>
                    </a:lnTo>
                    <a:lnTo>
                      <a:pt x="599" y="172"/>
                    </a:lnTo>
                    <a:lnTo>
                      <a:pt x="588" y="174"/>
                    </a:lnTo>
                    <a:lnTo>
                      <a:pt x="588" y="174"/>
                    </a:lnTo>
                    <a:lnTo>
                      <a:pt x="582" y="174"/>
                    </a:lnTo>
                    <a:lnTo>
                      <a:pt x="576" y="172"/>
                    </a:lnTo>
                    <a:lnTo>
                      <a:pt x="571" y="168"/>
                    </a:lnTo>
                    <a:lnTo>
                      <a:pt x="569" y="163"/>
                    </a:lnTo>
                    <a:lnTo>
                      <a:pt x="569" y="163"/>
                    </a:lnTo>
                    <a:lnTo>
                      <a:pt x="559" y="146"/>
                    </a:lnTo>
                    <a:lnTo>
                      <a:pt x="552" y="129"/>
                    </a:lnTo>
                    <a:lnTo>
                      <a:pt x="542" y="112"/>
                    </a:lnTo>
                    <a:lnTo>
                      <a:pt x="531" y="97"/>
                    </a:lnTo>
                    <a:lnTo>
                      <a:pt x="520" y="83"/>
                    </a:lnTo>
                    <a:lnTo>
                      <a:pt x="506" y="70"/>
                    </a:lnTo>
                    <a:lnTo>
                      <a:pt x="493" y="57"/>
                    </a:lnTo>
                    <a:lnTo>
                      <a:pt x="478" y="46"/>
                    </a:lnTo>
                    <a:lnTo>
                      <a:pt x="463" y="36"/>
                    </a:lnTo>
                    <a:lnTo>
                      <a:pt x="448" y="27"/>
                    </a:lnTo>
                    <a:lnTo>
                      <a:pt x="431" y="19"/>
                    </a:lnTo>
                    <a:lnTo>
                      <a:pt x="412" y="11"/>
                    </a:lnTo>
                    <a:lnTo>
                      <a:pt x="393" y="8"/>
                    </a:lnTo>
                    <a:lnTo>
                      <a:pt x="374" y="4"/>
                    </a:lnTo>
                    <a:lnTo>
                      <a:pt x="353" y="2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10" y="2"/>
                    </a:lnTo>
                    <a:lnTo>
                      <a:pt x="289" y="4"/>
                    </a:lnTo>
                    <a:lnTo>
                      <a:pt x="268" y="8"/>
                    </a:lnTo>
                    <a:lnTo>
                      <a:pt x="249" y="11"/>
                    </a:lnTo>
                    <a:lnTo>
                      <a:pt x="230" y="19"/>
                    </a:lnTo>
                    <a:lnTo>
                      <a:pt x="212" y="27"/>
                    </a:lnTo>
                    <a:lnTo>
                      <a:pt x="195" y="34"/>
                    </a:lnTo>
                    <a:lnTo>
                      <a:pt x="179" y="46"/>
                    </a:lnTo>
                    <a:lnTo>
                      <a:pt x="164" y="55"/>
                    </a:lnTo>
                    <a:lnTo>
                      <a:pt x="149" y="68"/>
                    </a:lnTo>
                    <a:lnTo>
                      <a:pt x="136" y="81"/>
                    </a:lnTo>
                    <a:lnTo>
                      <a:pt x="123" y="95"/>
                    </a:lnTo>
                    <a:lnTo>
                      <a:pt x="98" y="125"/>
                    </a:lnTo>
                    <a:lnTo>
                      <a:pt x="77" y="157"/>
                    </a:lnTo>
                    <a:lnTo>
                      <a:pt x="77" y="157"/>
                    </a:lnTo>
                    <a:lnTo>
                      <a:pt x="59" y="189"/>
                    </a:lnTo>
                    <a:lnTo>
                      <a:pt x="43" y="223"/>
                    </a:lnTo>
                    <a:lnTo>
                      <a:pt x="32" y="259"/>
                    </a:lnTo>
                    <a:lnTo>
                      <a:pt x="21" y="295"/>
                    </a:lnTo>
                    <a:lnTo>
                      <a:pt x="13" y="331"/>
                    </a:lnTo>
                    <a:lnTo>
                      <a:pt x="7" y="365"/>
                    </a:lnTo>
                    <a:lnTo>
                      <a:pt x="2" y="399"/>
                    </a:lnTo>
                    <a:lnTo>
                      <a:pt x="0" y="431"/>
                    </a:lnTo>
                    <a:lnTo>
                      <a:pt x="34" y="431"/>
                    </a:lnTo>
                    <a:lnTo>
                      <a:pt x="34" y="431"/>
                    </a:lnTo>
                    <a:lnTo>
                      <a:pt x="40" y="433"/>
                    </a:lnTo>
                    <a:lnTo>
                      <a:pt x="59" y="433"/>
                    </a:lnTo>
                    <a:lnTo>
                      <a:pt x="59" y="433"/>
                    </a:lnTo>
                    <a:lnTo>
                      <a:pt x="64" y="410"/>
                    </a:lnTo>
                    <a:lnTo>
                      <a:pt x="72" y="389"/>
                    </a:lnTo>
                    <a:lnTo>
                      <a:pt x="85" y="370"/>
                    </a:lnTo>
                    <a:lnTo>
                      <a:pt x="102" y="353"/>
                    </a:lnTo>
                    <a:lnTo>
                      <a:pt x="119" y="340"/>
                    </a:lnTo>
                    <a:lnTo>
                      <a:pt x="140" y="331"/>
                    </a:lnTo>
                    <a:lnTo>
                      <a:pt x="162" y="323"/>
                    </a:lnTo>
                    <a:lnTo>
                      <a:pt x="187" y="321"/>
                    </a:lnTo>
                    <a:lnTo>
                      <a:pt x="187" y="321"/>
                    </a:lnTo>
                    <a:lnTo>
                      <a:pt x="210" y="323"/>
                    </a:lnTo>
                    <a:lnTo>
                      <a:pt x="232" y="331"/>
                    </a:lnTo>
                    <a:lnTo>
                      <a:pt x="253" y="340"/>
                    </a:lnTo>
                    <a:lnTo>
                      <a:pt x="272" y="353"/>
                    </a:lnTo>
                    <a:lnTo>
                      <a:pt x="287" y="370"/>
                    </a:lnTo>
                    <a:lnTo>
                      <a:pt x="300" y="389"/>
                    </a:lnTo>
                    <a:lnTo>
                      <a:pt x="310" y="410"/>
                    </a:lnTo>
                    <a:lnTo>
                      <a:pt x="315" y="433"/>
                    </a:lnTo>
                    <a:lnTo>
                      <a:pt x="563" y="433"/>
                    </a:lnTo>
                    <a:lnTo>
                      <a:pt x="563" y="433"/>
                    </a:lnTo>
                    <a:lnTo>
                      <a:pt x="569" y="410"/>
                    </a:lnTo>
                    <a:lnTo>
                      <a:pt x="578" y="389"/>
                    </a:lnTo>
                    <a:lnTo>
                      <a:pt x="591" y="370"/>
                    </a:lnTo>
                    <a:lnTo>
                      <a:pt x="606" y="353"/>
                    </a:lnTo>
                    <a:lnTo>
                      <a:pt x="625" y="340"/>
                    </a:lnTo>
                    <a:lnTo>
                      <a:pt x="646" y="331"/>
                    </a:lnTo>
                    <a:lnTo>
                      <a:pt x="669" y="323"/>
                    </a:lnTo>
                    <a:lnTo>
                      <a:pt x="691" y="321"/>
                    </a:lnTo>
                    <a:lnTo>
                      <a:pt x="691" y="321"/>
                    </a:lnTo>
                    <a:lnTo>
                      <a:pt x="716" y="323"/>
                    </a:lnTo>
                    <a:lnTo>
                      <a:pt x="739" y="331"/>
                    </a:lnTo>
                    <a:lnTo>
                      <a:pt x="760" y="340"/>
                    </a:lnTo>
                    <a:lnTo>
                      <a:pt x="777" y="353"/>
                    </a:lnTo>
                    <a:lnTo>
                      <a:pt x="794" y="370"/>
                    </a:lnTo>
                    <a:lnTo>
                      <a:pt x="807" y="389"/>
                    </a:lnTo>
                    <a:lnTo>
                      <a:pt x="814" y="410"/>
                    </a:lnTo>
                    <a:lnTo>
                      <a:pt x="820" y="433"/>
                    </a:lnTo>
                    <a:lnTo>
                      <a:pt x="888" y="433"/>
                    </a:lnTo>
                    <a:lnTo>
                      <a:pt x="888" y="433"/>
                    </a:lnTo>
                    <a:lnTo>
                      <a:pt x="884" y="391"/>
                    </a:lnTo>
                    <a:lnTo>
                      <a:pt x="877" y="355"/>
                    </a:lnTo>
                    <a:lnTo>
                      <a:pt x="867" y="323"/>
                    </a:lnTo>
                    <a:lnTo>
                      <a:pt x="854" y="295"/>
                    </a:lnTo>
                    <a:lnTo>
                      <a:pt x="839" y="270"/>
                    </a:lnTo>
                    <a:lnTo>
                      <a:pt x="822" y="250"/>
                    </a:lnTo>
                    <a:lnTo>
                      <a:pt x="805" y="233"/>
                    </a:lnTo>
                    <a:lnTo>
                      <a:pt x="786" y="217"/>
                    </a:lnTo>
                    <a:lnTo>
                      <a:pt x="786" y="21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3" name="Freeform 65"/>
              <p:cNvSpPr>
                <a:spLocks noChangeAspect="1" noEditPoints="1"/>
              </p:cNvSpPr>
              <p:nvPr/>
            </p:nvSpPr>
            <p:spPr bwMode="gray">
              <a:xfrm>
                <a:off x="2101" y="3660"/>
                <a:ext cx="546" cy="308"/>
              </a:xfrm>
              <a:custGeom>
                <a:avLst/>
                <a:gdLst/>
                <a:ahLst/>
                <a:cxnLst>
                  <a:cxn ang="0">
                    <a:pos x="877" y="180"/>
                  </a:cxn>
                  <a:cxn ang="0">
                    <a:pos x="765" y="172"/>
                  </a:cxn>
                  <a:cxn ang="0">
                    <a:pos x="695" y="72"/>
                  </a:cxn>
                  <a:cxn ang="0">
                    <a:pos x="589" y="11"/>
                  </a:cxn>
                  <a:cxn ang="0">
                    <a:pos x="478" y="0"/>
                  </a:cxn>
                  <a:cxn ang="0">
                    <a:pos x="348" y="38"/>
                  </a:cxn>
                  <a:cxn ang="0">
                    <a:pos x="253" y="121"/>
                  </a:cxn>
                  <a:cxn ang="0">
                    <a:pos x="168" y="282"/>
                  </a:cxn>
                  <a:cxn ang="0">
                    <a:pos x="91" y="465"/>
                  </a:cxn>
                  <a:cxn ang="0">
                    <a:pos x="55" y="433"/>
                  </a:cxn>
                  <a:cxn ang="0">
                    <a:pos x="13" y="446"/>
                  </a:cxn>
                  <a:cxn ang="0">
                    <a:pos x="2" y="489"/>
                  </a:cxn>
                  <a:cxn ang="0">
                    <a:pos x="38" y="525"/>
                  </a:cxn>
                  <a:cxn ang="0">
                    <a:pos x="89" y="499"/>
                  </a:cxn>
                  <a:cxn ang="0">
                    <a:pos x="229" y="512"/>
                  </a:cxn>
                  <a:cxn ang="0">
                    <a:pos x="308" y="608"/>
                  </a:cxn>
                  <a:cxn ang="0">
                    <a:pos x="382" y="614"/>
                  </a:cxn>
                  <a:cxn ang="0">
                    <a:pos x="482" y="525"/>
                  </a:cxn>
                  <a:cxn ang="0">
                    <a:pos x="737" y="525"/>
                  </a:cxn>
                  <a:cxn ang="0">
                    <a:pos x="837" y="614"/>
                  </a:cxn>
                  <a:cxn ang="0">
                    <a:pos x="911" y="608"/>
                  </a:cxn>
                  <a:cxn ang="0">
                    <a:pos x="990" y="512"/>
                  </a:cxn>
                  <a:cxn ang="0">
                    <a:pos x="1088" y="495"/>
                  </a:cxn>
                  <a:cxn ang="0">
                    <a:pos x="1086" y="412"/>
                  </a:cxn>
                  <a:cxn ang="0">
                    <a:pos x="1049" y="302"/>
                  </a:cxn>
                  <a:cxn ang="0">
                    <a:pos x="958" y="486"/>
                  </a:cxn>
                  <a:cxn ang="0">
                    <a:pos x="916" y="565"/>
                  </a:cxn>
                  <a:cxn ang="0">
                    <a:pos x="826" y="574"/>
                  </a:cxn>
                  <a:cxn ang="0">
                    <a:pos x="767" y="486"/>
                  </a:cxn>
                  <a:cxn ang="0">
                    <a:pos x="809" y="406"/>
                  </a:cxn>
                  <a:cxn ang="0">
                    <a:pos x="899" y="399"/>
                  </a:cxn>
                  <a:cxn ang="0">
                    <a:pos x="958" y="486"/>
                  </a:cxn>
                  <a:cxn ang="0">
                    <a:pos x="436" y="540"/>
                  </a:cxn>
                  <a:cxn ang="0">
                    <a:pos x="357" y="582"/>
                  </a:cxn>
                  <a:cxn ang="0">
                    <a:pos x="268" y="523"/>
                  </a:cxn>
                  <a:cxn ang="0">
                    <a:pos x="278" y="433"/>
                  </a:cxn>
                  <a:cxn ang="0">
                    <a:pos x="357" y="391"/>
                  </a:cxn>
                  <a:cxn ang="0">
                    <a:pos x="444" y="450"/>
                  </a:cxn>
                  <a:cxn ang="0">
                    <a:pos x="984" y="444"/>
                  </a:cxn>
                  <a:cxn ang="0">
                    <a:pos x="886" y="357"/>
                  </a:cxn>
                  <a:cxn ang="0">
                    <a:pos x="776" y="387"/>
                  </a:cxn>
                  <a:cxn ang="0">
                    <a:pos x="485" y="467"/>
                  </a:cxn>
                  <a:cxn ang="0">
                    <a:pos x="402" y="365"/>
                  </a:cxn>
                  <a:cxn ang="0">
                    <a:pos x="289" y="374"/>
                  </a:cxn>
                  <a:cxn ang="0">
                    <a:pos x="210" y="467"/>
                  </a:cxn>
                  <a:cxn ang="0">
                    <a:pos x="177" y="399"/>
                  </a:cxn>
                  <a:cxn ang="0">
                    <a:pos x="247" y="191"/>
                  </a:cxn>
                  <a:cxn ang="0">
                    <a:pos x="334" y="89"/>
                  </a:cxn>
                  <a:cxn ang="0">
                    <a:pos x="438" y="42"/>
                  </a:cxn>
                  <a:cxn ang="0">
                    <a:pos x="544" y="38"/>
                  </a:cxn>
                  <a:cxn ang="0">
                    <a:pos x="648" y="80"/>
                  </a:cxn>
                  <a:cxn ang="0">
                    <a:pos x="722" y="163"/>
                  </a:cxn>
                  <a:cxn ang="0">
                    <a:pos x="752" y="208"/>
                  </a:cxn>
                  <a:cxn ang="0">
                    <a:pos x="827" y="206"/>
                  </a:cxn>
                  <a:cxn ang="0">
                    <a:pos x="956" y="251"/>
                  </a:cxn>
                  <a:cxn ang="0">
                    <a:pos x="1037" y="357"/>
                  </a:cxn>
                  <a:cxn ang="0">
                    <a:pos x="36" y="480"/>
                  </a:cxn>
                  <a:cxn ang="0">
                    <a:pos x="51" y="469"/>
                  </a:cxn>
                  <a:cxn ang="0">
                    <a:pos x="55" y="488"/>
                  </a:cxn>
                  <a:cxn ang="0">
                    <a:pos x="36" y="484"/>
                  </a:cxn>
                </a:cxnLst>
                <a:rect l="0" t="0" r="r" b="b"/>
                <a:pathLst>
                  <a:path w="1092" h="616">
                    <a:moveTo>
                      <a:pt x="975" y="223"/>
                    </a:moveTo>
                    <a:lnTo>
                      <a:pt x="975" y="223"/>
                    </a:lnTo>
                    <a:lnTo>
                      <a:pt x="950" y="208"/>
                    </a:lnTo>
                    <a:lnTo>
                      <a:pt x="926" y="195"/>
                    </a:lnTo>
                    <a:lnTo>
                      <a:pt x="901" y="187"/>
                    </a:lnTo>
                    <a:lnTo>
                      <a:pt x="877" y="180"/>
                    </a:lnTo>
                    <a:lnTo>
                      <a:pt x="854" y="174"/>
                    </a:lnTo>
                    <a:lnTo>
                      <a:pt x="831" y="172"/>
                    </a:lnTo>
                    <a:lnTo>
                      <a:pt x="793" y="170"/>
                    </a:lnTo>
                    <a:lnTo>
                      <a:pt x="793" y="170"/>
                    </a:lnTo>
                    <a:lnTo>
                      <a:pt x="765" y="172"/>
                    </a:lnTo>
                    <a:lnTo>
                      <a:pt x="765" y="172"/>
                    </a:lnTo>
                    <a:lnTo>
                      <a:pt x="756" y="153"/>
                    </a:lnTo>
                    <a:lnTo>
                      <a:pt x="746" y="134"/>
                    </a:lnTo>
                    <a:lnTo>
                      <a:pt x="735" y="117"/>
                    </a:lnTo>
                    <a:lnTo>
                      <a:pt x="722" y="102"/>
                    </a:lnTo>
                    <a:lnTo>
                      <a:pt x="708" y="87"/>
                    </a:lnTo>
                    <a:lnTo>
                      <a:pt x="695" y="72"/>
                    </a:lnTo>
                    <a:lnTo>
                      <a:pt x="680" y="61"/>
                    </a:lnTo>
                    <a:lnTo>
                      <a:pt x="663" y="47"/>
                    </a:lnTo>
                    <a:lnTo>
                      <a:pt x="646" y="36"/>
                    </a:lnTo>
                    <a:lnTo>
                      <a:pt x="629" y="27"/>
                    </a:lnTo>
                    <a:lnTo>
                      <a:pt x="610" y="19"/>
                    </a:lnTo>
                    <a:lnTo>
                      <a:pt x="589" y="11"/>
                    </a:lnTo>
                    <a:lnTo>
                      <a:pt x="569" y="6"/>
                    </a:lnTo>
                    <a:lnTo>
                      <a:pt x="548" y="2"/>
                    </a:lnTo>
                    <a:lnTo>
                      <a:pt x="525" y="0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478" y="0"/>
                    </a:lnTo>
                    <a:lnTo>
                      <a:pt x="453" y="4"/>
                    </a:lnTo>
                    <a:lnTo>
                      <a:pt x="431" y="8"/>
                    </a:lnTo>
                    <a:lnTo>
                      <a:pt x="408" y="13"/>
                    </a:lnTo>
                    <a:lnTo>
                      <a:pt x="387" y="21"/>
                    </a:lnTo>
                    <a:lnTo>
                      <a:pt x="366" y="28"/>
                    </a:lnTo>
                    <a:lnTo>
                      <a:pt x="348" y="38"/>
                    </a:lnTo>
                    <a:lnTo>
                      <a:pt x="331" y="49"/>
                    </a:lnTo>
                    <a:lnTo>
                      <a:pt x="314" y="63"/>
                    </a:lnTo>
                    <a:lnTo>
                      <a:pt x="297" y="76"/>
                    </a:lnTo>
                    <a:lnTo>
                      <a:pt x="281" y="91"/>
                    </a:lnTo>
                    <a:lnTo>
                      <a:pt x="266" y="106"/>
                    </a:lnTo>
                    <a:lnTo>
                      <a:pt x="253" y="121"/>
                    </a:lnTo>
                    <a:lnTo>
                      <a:pt x="240" y="138"/>
                    </a:lnTo>
                    <a:lnTo>
                      <a:pt x="217" y="174"/>
                    </a:lnTo>
                    <a:lnTo>
                      <a:pt x="217" y="174"/>
                    </a:lnTo>
                    <a:lnTo>
                      <a:pt x="198" y="208"/>
                    </a:lnTo>
                    <a:lnTo>
                      <a:pt x="181" y="246"/>
                    </a:lnTo>
                    <a:lnTo>
                      <a:pt x="168" y="282"/>
                    </a:lnTo>
                    <a:lnTo>
                      <a:pt x="157" y="319"/>
                    </a:lnTo>
                    <a:lnTo>
                      <a:pt x="149" y="357"/>
                    </a:lnTo>
                    <a:lnTo>
                      <a:pt x="142" y="395"/>
                    </a:lnTo>
                    <a:lnTo>
                      <a:pt x="138" y="431"/>
                    </a:lnTo>
                    <a:lnTo>
                      <a:pt x="136" y="465"/>
                    </a:lnTo>
                    <a:lnTo>
                      <a:pt x="91" y="465"/>
                    </a:lnTo>
                    <a:lnTo>
                      <a:pt x="91" y="465"/>
                    </a:lnTo>
                    <a:lnTo>
                      <a:pt x="83" y="452"/>
                    </a:lnTo>
                    <a:lnTo>
                      <a:pt x="74" y="442"/>
                    </a:lnTo>
                    <a:lnTo>
                      <a:pt x="68" y="438"/>
                    </a:lnTo>
                    <a:lnTo>
                      <a:pt x="60" y="435"/>
                    </a:lnTo>
                    <a:lnTo>
                      <a:pt x="55" y="433"/>
                    </a:lnTo>
                    <a:lnTo>
                      <a:pt x="47" y="433"/>
                    </a:lnTo>
                    <a:lnTo>
                      <a:pt x="47" y="433"/>
                    </a:lnTo>
                    <a:lnTo>
                      <a:pt x="38" y="435"/>
                    </a:lnTo>
                    <a:lnTo>
                      <a:pt x="28" y="437"/>
                    </a:lnTo>
                    <a:lnTo>
                      <a:pt x="21" y="440"/>
                    </a:lnTo>
                    <a:lnTo>
                      <a:pt x="13" y="446"/>
                    </a:lnTo>
                    <a:lnTo>
                      <a:pt x="7" y="454"/>
                    </a:lnTo>
                    <a:lnTo>
                      <a:pt x="4" y="461"/>
                    </a:lnTo>
                    <a:lnTo>
                      <a:pt x="2" y="471"/>
                    </a:lnTo>
                    <a:lnTo>
                      <a:pt x="0" y="480"/>
                    </a:lnTo>
                    <a:lnTo>
                      <a:pt x="0" y="480"/>
                    </a:lnTo>
                    <a:lnTo>
                      <a:pt x="2" y="489"/>
                    </a:lnTo>
                    <a:lnTo>
                      <a:pt x="4" y="497"/>
                    </a:lnTo>
                    <a:lnTo>
                      <a:pt x="7" y="505"/>
                    </a:lnTo>
                    <a:lnTo>
                      <a:pt x="13" y="512"/>
                    </a:lnTo>
                    <a:lnTo>
                      <a:pt x="21" y="518"/>
                    </a:lnTo>
                    <a:lnTo>
                      <a:pt x="28" y="522"/>
                    </a:lnTo>
                    <a:lnTo>
                      <a:pt x="38" y="525"/>
                    </a:lnTo>
                    <a:lnTo>
                      <a:pt x="47" y="525"/>
                    </a:lnTo>
                    <a:lnTo>
                      <a:pt x="47" y="525"/>
                    </a:lnTo>
                    <a:lnTo>
                      <a:pt x="60" y="523"/>
                    </a:lnTo>
                    <a:lnTo>
                      <a:pt x="72" y="518"/>
                    </a:lnTo>
                    <a:lnTo>
                      <a:pt x="81" y="510"/>
                    </a:lnTo>
                    <a:lnTo>
                      <a:pt x="89" y="499"/>
                    </a:lnTo>
                    <a:lnTo>
                      <a:pt x="147" y="499"/>
                    </a:lnTo>
                    <a:lnTo>
                      <a:pt x="147" y="499"/>
                    </a:lnTo>
                    <a:lnTo>
                      <a:pt x="153" y="501"/>
                    </a:lnTo>
                    <a:lnTo>
                      <a:pt x="227" y="501"/>
                    </a:lnTo>
                    <a:lnTo>
                      <a:pt x="227" y="501"/>
                    </a:lnTo>
                    <a:lnTo>
                      <a:pt x="229" y="512"/>
                    </a:lnTo>
                    <a:lnTo>
                      <a:pt x="232" y="525"/>
                    </a:lnTo>
                    <a:lnTo>
                      <a:pt x="240" y="546"/>
                    </a:lnTo>
                    <a:lnTo>
                      <a:pt x="253" y="567"/>
                    </a:lnTo>
                    <a:lnTo>
                      <a:pt x="268" y="584"/>
                    </a:lnTo>
                    <a:lnTo>
                      <a:pt x="287" y="597"/>
                    </a:lnTo>
                    <a:lnTo>
                      <a:pt x="308" y="608"/>
                    </a:lnTo>
                    <a:lnTo>
                      <a:pt x="332" y="614"/>
                    </a:lnTo>
                    <a:lnTo>
                      <a:pt x="344" y="616"/>
                    </a:lnTo>
                    <a:lnTo>
                      <a:pt x="357" y="616"/>
                    </a:lnTo>
                    <a:lnTo>
                      <a:pt x="357" y="616"/>
                    </a:lnTo>
                    <a:lnTo>
                      <a:pt x="368" y="616"/>
                    </a:lnTo>
                    <a:lnTo>
                      <a:pt x="382" y="614"/>
                    </a:lnTo>
                    <a:lnTo>
                      <a:pt x="404" y="608"/>
                    </a:lnTo>
                    <a:lnTo>
                      <a:pt x="425" y="597"/>
                    </a:lnTo>
                    <a:lnTo>
                      <a:pt x="444" y="584"/>
                    </a:lnTo>
                    <a:lnTo>
                      <a:pt x="459" y="567"/>
                    </a:lnTo>
                    <a:lnTo>
                      <a:pt x="472" y="546"/>
                    </a:lnTo>
                    <a:lnTo>
                      <a:pt x="482" y="525"/>
                    </a:lnTo>
                    <a:lnTo>
                      <a:pt x="484" y="512"/>
                    </a:lnTo>
                    <a:lnTo>
                      <a:pt x="485" y="501"/>
                    </a:lnTo>
                    <a:lnTo>
                      <a:pt x="733" y="501"/>
                    </a:lnTo>
                    <a:lnTo>
                      <a:pt x="733" y="501"/>
                    </a:lnTo>
                    <a:lnTo>
                      <a:pt x="735" y="512"/>
                    </a:lnTo>
                    <a:lnTo>
                      <a:pt x="737" y="525"/>
                    </a:lnTo>
                    <a:lnTo>
                      <a:pt x="746" y="546"/>
                    </a:lnTo>
                    <a:lnTo>
                      <a:pt x="759" y="567"/>
                    </a:lnTo>
                    <a:lnTo>
                      <a:pt x="775" y="584"/>
                    </a:lnTo>
                    <a:lnTo>
                      <a:pt x="793" y="597"/>
                    </a:lnTo>
                    <a:lnTo>
                      <a:pt x="814" y="608"/>
                    </a:lnTo>
                    <a:lnTo>
                      <a:pt x="837" y="614"/>
                    </a:lnTo>
                    <a:lnTo>
                      <a:pt x="850" y="616"/>
                    </a:lnTo>
                    <a:lnTo>
                      <a:pt x="861" y="616"/>
                    </a:lnTo>
                    <a:lnTo>
                      <a:pt x="861" y="616"/>
                    </a:lnTo>
                    <a:lnTo>
                      <a:pt x="875" y="616"/>
                    </a:lnTo>
                    <a:lnTo>
                      <a:pt x="886" y="614"/>
                    </a:lnTo>
                    <a:lnTo>
                      <a:pt x="911" y="608"/>
                    </a:lnTo>
                    <a:lnTo>
                      <a:pt x="931" y="597"/>
                    </a:lnTo>
                    <a:lnTo>
                      <a:pt x="950" y="584"/>
                    </a:lnTo>
                    <a:lnTo>
                      <a:pt x="965" y="567"/>
                    </a:lnTo>
                    <a:lnTo>
                      <a:pt x="979" y="546"/>
                    </a:lnTo>
                    <a:lnTo>
                      <a:pt x="986" y="525"/>
                    </a:lnTo>
                    <a:lnTo>
                      <a:pt x="990" y="512"/>
                    </a:lnTo>
                    <a:lnTo>
                      <a:pt x="992" y="501"/>
                    </a:lnTo>
                    <a:lnTo>
                      <a:pt x="1075" y="501"/>
                    </a:lnTo>
                    <a:lnTo>
                      <a:pt x="1075" y="501"/>
                    </a:lnTo>
                    <a:lnTo>
                      <a:pt x="1083" y="499"/>
                    </a:lnTo>
                    <a:lnTo>
                      <a:pt x="1088" y="495"/>
                    </a:lnTo>
                    <a:lnTo>
                      <a:pt x="1088" y="495"/>
                    </a:lnTo>
                    <a:lnTo>
                      <a:pt x="1092" y="489"/>
                    </a:lnTo>
                    <a:lnTo>
                      <a:pt x="1092" y="484"/>
                    </a:lnTo>
                    <a:lnTo>
                      <a:pt x="1092" y="484"/>
                    </a:lnTo>
                    <a:lnTo>
                      <a:pt x="1092" y="459"/>
                    </a:lnTo>
                    <a:lnTo>
                      <a:pt x="1090" y="435"/>
                    </a:lnTo>
                    <a:lnTo>
                      <a:pt x="1086" y="412"/>
                    </a:lnTo>
                    <a:lnTo>
                      <a:pt x="1083" y="391"/>
                    </a:lnTo>
                    <a:lnTo>
                      <a:pt x="1077" y="370"/>
                    </a:lnTo>
                    <a:lnTo>
                      <a:pt x="1071" y="352"/>
                    </a:lnTo>
                    <a:lnTo>
                      <a:pt x="1066" y="335"/>
                    </a:lnTo>
                    <a:lnTo>
                      <a:pt x="1058" y="318"/>
                    </a:lnTo>
                    <a:lnTo>
                      <a:pt x="1049" y="302"/>
                    </a:lnTo>
                    <a:lnTo>
                      <a:pt x="1041" y="287"/>
                    </a:lnTo>
                    <a:lnTo>
                      <a:pt x="1020" y="263"/>
                    </a:lnTo>
                    <a:lnTo>
                      <a:pt x="999" y="240"/>
                    </a:lnTo>
                    <a:lnTo>
                      <a:pt x="975" y="223"/>
                    </a:lnTo>
                    <a:lnTo>
                      <a:pt x="975" y="223"/>
                    </a:lnTo>
                    <a:close/>
                    <a:moveTo>
                      <a:pt x="958" y="486"/>
                    </a:moveTo>
                    <a:lnTo>
                      <a:pt x="958" y="486"/>
                    </a:lnTo>
                    <a:lnTo>
                      <a:pt x="956" y="505"/>
                    </a:lnTo>
                    <a:lnTo>
                      <a:pt x="950" y="523"/>
                    </a:lnTo>
                    <a:lnTo>
                      <a:pt x="941" y="540"/>
                    </a:lnTo>
                    <a:lnTo>
                      <a:pt x="930" y="554"/>
                    </a:lnTo>
                    <a:lnTo>
                      <a:pt x="916" y="565"/>
                    </a:lnTo>
                    <a:lnTo>
                      <a:pt x="899" y="574"/>
                    </a:lnTo>
                    <a:lnTo>
                      <a:pt x="882" y="580"/>
                    </a:lnTo>
                    <a:lnTo>
                      <a:pt x="861" y="582"/>
                    </a:lnTo>
                    <a:lnTo>
                      <a:pt x="861" y="582"/>
                    </a:lnTo>
                    <a:lnTo>
                      <a:pt x="843" y="580"/>
                    </a:lnTo>
                    <a:lnTo>
                      <a:pt x="826" y="574"/>
                    </a:lnTo>
                    <a:lnTo>
                      <a:pt x="809" y="565"/>
                    </a:lnTo>
                    <a:lnTo>
                      <a:pt x="795" y="554"/>
                    </a:lnTo>
                    <a:lnTo>
                      <a:pt x="782" y="540"/>
                    </a:lnTo>
                    <a:lnTo>
                      <a:pt x="775" y="523"/>
                    </a:lnTo>
                    <a:lnTo>
                      <a:pt x="769" y="505"/>
                    </a:lnTo>
                    <a:lnTo>
                      <a:pt x="767" y="486"/>
                    </a:lnTo>
                    <a:lnTo>
                      <a:pt x="767" y="486"/>
                    </a:lnTo>
                    <a:lnTo>
                      <a:pt x="769" y="467"/>
                    </a:lnTo>
                    <a:lnTo>
                      <a:pt x="775" y="450"/>
                    </a:lnTo>
                    <a:lnTo>
                      <a:pt x="782" y="433"/>
                    </a:lnTo>
                    <a:lnTo>
                      <a:pt x="795" y="420"/>
                    </a:lnTo>
                    <a:lnTo>
                      <a:pt x="809" y="406"/>
                    </a:lnTo>
                    <a:lnTo>
                      <a:pt x="826" y="399"/>
                    </a:lnTo>
                    <a:lnTo>
                      <a:pt x="843" y="393"/>
                    </a:lnTo>
                    <a:lnTo>
                      <a:pt x="861" y="391"/>
                    </a:lnTo>
                    <a:lnTo>
                      <a:pt x="861" y="391"/>
                    </a:lnTo>
                    <a:lnTo>
                      <a:pt x="882" y="393"/>
                    </a:lnTo>
                    <a:lnTo>
                      <a:pt x="899" y="399"/>
                    </a:lnTo>
                    <a:lnTo>
                      <a:pt x="916" y="406"/>
                    </a:lnTo>
                    <a:lnTo>
                      <a:pt x="930" y="420"/>
                    </a:lnTo>
                    <a:lnTo>
                      <a:pt x="941" y="433"/>
                    </a:lnTo>
                    <a:lnTo>
                      <a:pt x="950" y="450"/>
                    </a:lnTo>
                    <a:lnTo>
                      <a:pt x="956" y="467"/>
                    </a:lnTo>
                    <a:lnTo>
                      <a:pt x="958" y="486"/>
                    </a:lnTo>
                    <a:lnTo>
                      <a:pt x="958" y="486"/>
                    </a:lnTo>
                    <a:close/>
                    <a:moveTo>
                      <a:pt x="451" y="486"/>
                    </a:moveTo>
                    <a:lnTo>
                      <a:pt x="451" y="486"/>
                    </a:lnTo>
                    <a:lnTo>
                      <a:pt x="450" y="505"/>
                    </a:lnTo>
                    <a:lnTo>
                      <a:pt x="444" y="523"/>
                    </a:lnTo>
                    <a:lnTo>
                      <a:pt x="436" y="540"/>
                    </a:lnTo>
                    <a:lnTo>
                      <a:pt x="423" y="554"/>
                    </a:lnTo>
                    <a:lnTo>
                      <a:pt x="410" y="565"/>
                    </a:lnTo>
                    <a:lnTo>
                      <a:pt x="393" y="574"/>
                    </a:lnTo>
                    <a:lnTo>
                      <a:pt x="376" y="580"/>
                    </a:lnTo>
                    <a:lnTo>
                      <a:pt x="357" y="582"/>
                    </a:lnTo>
                    <a:lnTo>
                      <a:pt x="357" y="582"/>
                    </a:lnTo>
                    <a:lnTo>
                      <a:pt x="336" y="580"/>
                    </a:lnTo>
                    <a:lnTo>
                      <a:pt x="319" y="574"/>
                    </a:lnTo>
                    <a:lnTo>
                      <a:pt x="302" y="565"/>
                    </a:lnTo>
                    <a:lnTo>
                      <a:pt x="289" y="554"/>
                    </a:lnTo>
                    <a:lnTo>
                      <a:pt x="278" y="540"/>
                    </a:lnTo>
                    <a:lnTo>
                      <a:pt x="268" y="523"/>
                    </a:lnTo>
                    <a:lnTo>
                      <a:pt x="263" y="505"/>
                    </a:lnTo>
                    <a:lnTo>
                      <a:pt x="261" y="486"/>
                    </a:lnTo>
                    <a:lnTo>
                      <a:pt x="261" y="486"/>
                    </a:lnTo>
                    <a:lnTo>
                      <a:pt x="263" y="467"/>
                    </a:lnTo>
                    <a:lnTo>
                      <a:pt x="268" y="450"/>
                    </a:lnTo>
                    <a:lnTo>
                      <a:pt x="278" y="433"/>
                    </a:lnTo>
                    <a:lnTo>
                      <a:pt x="289" y="420"/>
                    </a:lnTo>
                    <a:lnTo>
                      <a:pt x="302" y="406"/>
                    </a:lnTo>
                    <a:lnTo>
                      <a:pt x="319" y="399"/>
                    </a:lnTo>
                    <a:lnTo>
                      <a:pt x="336" y="393"/>
                    </a:lnTo>
                    <a:lnTo>
                      <a:pt x="357" y="391"/>
                    </a:lnTo>
                    <a:lnTo>
                      <a:pt x="357" y="391"/>
                    </a:lnTo>
                    <a:lnTo>
                      <a:pt x="376" y="393"/>
                    </a:lnTo>
                    <a:lnTo>
                      <a:pt x="393" y="399"/>
                    </a:lnTo>
                    <a:lnTo>
                      <a:pt x="410" y="406"/>
                    </a:lnTo>
                    <a:lnTo>
                      <a:pt x="423" y="420"/>
                    </a:lnTo>
                    <a:lnTo>
                      <a:pt x="436" y="433"/>
                    </a:lnTo>
                    <a:lnTo>
                      <a:pt x="444" y="450"/>
                    </a:lnTo>
                    <a:lnTo>
                      <a:pt x="450" y="467"/>
                    </a:lnTo>
                    <a:lnTo>
                      <a:pt x="451" y="486"/>
                    </a:lnTo>
                    <a:lnTo>
                      <a:pt x="451" y="486"/>
                    </a:lnTo>
                    <a:close/>
                    <a:moveTo>
                      <a:pt x="990" y="467"/>
                    </a:moveTo>
                    <a:lnTo>
                      <a:pt x="990" y="467"/>
                    </a:lnTo>
                    <a:lnTo>
                      <a:pt x="984" y="444"/>
                    </a:lnTo>
                    <a:lnTo>
                      <a:pt x="977" y="423"/>
                    </a:lnTo>
                    <a:lnTo>
                      <a:pt x="964" y="404"/>
                    </a:lnTo>
                    <a:lnTo>
                      <a:pt x="947" y="387"/>
                    </a:lnTo>
                    <a:lnTo>
                      <a:pt x="930" y="374"/>
                    </a:lnTo>
                    <a:lnTo>
                      <a:pt x="909" y="365"/>
                    </a:lnTo>
                    <a:lnTo>
                      <a:pt x="886" y="357"/>
                    </a:lnTo>
                    <a:lnTo>
                      <a:pt x="861" y="355"/>
                    </a:lnTo>
                    <a:lnTo>
                      <a:pt x="861" y="355"/>
                    </a:lnTo>
                    <a:lnTo>
                      <a:pt x="839" y="357"/>
                    </a:lnTo>
                    <a:lnTo>
                      <a:pt x="816" y="365"/>
                    </a:lnTo>
                    <a:lnTo>
                      <a:pt x="795" y="374"/>
                    </a:lnTo>
                    <a:lnTo>
                      <a:pt x="776" y="387"/>
                    </a:lnTo>
                    <a:lnTo>
                      <a:pt x="761" y="404"/>
                    </a:lnTo>
                    <a:lnTo>
                      <a:pt x="748" y="423"/>
                    </a:lnTo>
                    <a:lnTo>
                      <a:pt x="739" y="444"/>
                    </a:lnTo>
                    <a:lnTo>
                      <a:pt x="733" y="467"/>
                    </a:lnTo>
                    <a:lnTo>
                      <a:pt x="485" y="467"/>
                    </a:lnTo>
                    <a:lnTo>
                      <a:pt x="485" y="467"/>
                    </a:lnTo>
                    <a:lnTo>
                      <a:pt x="480" y="444"/>
                    </a:lnTo>
                    <a:lnTo>
                      <a:pt x="470" y="423"/>
                    </a:lnTo>
                    <a:lnTo>
                      <a:pt x="457" y="404"/>
                    </a:lnTo>
                    <a:lnTo>
                      <a:pt x="442" y="387"/>
                    </a:lnTo>
                    <a:lnTo>
                      <a:pt x="423" y="374"/>
                    </a:lnTo>
                    <a:lnTo>
                      <a:pt x="402" y="365"/>
                    </a:lnTo>
                    <a:lnTo>
                      <a:pt x="380" y="357"/>
                    </a:lnTo>
                    <a:lnTo>
                      <a:pt x="357" y="355"/>
                    </a:lnTo>
                    <a:lnTo>
                      <a:pt x="357" y="355"/>
                    </a:lnTo>
                    <a:lnTo>
                      <a:pt x="332" y="357"/>
                    </a:lnTo>
                    <a:lnTo>
                      <a:pt x="310" y="365"/>
                    </a:lnTo>
                    <a:lnTo>
                      <a:pt x="289" y="374"/>
                    </a:lnTo>
                    <a:lnTo>
                      <a:pt x="272" y="387"/>
                    </a:lnTo>
                    <a:lnTo>
                      <a:pt x="255" y="404"/>
                    </a:lnTo>
                    <a:lnTo>
                      <a:pt x="242" y="423"/>
                    </a:lnTo>
                    <a:lnTo>
                      <a:pt x="234" y="444"/>
                    </a:lnTo>
                    <a:lnTo>
                      <a:pt x="229" y="467"/>
                    </a:lnTo>
                    <a:lnTo>
                      <a:pt x="210" y="467"/>
                    </a:lnTo>
                    <a:lnTo>
                      <a:pt x="210" y="467"/>
                    </a:lnTo>
                    <a:lnTo>
                      <a:pt x="204" y="465"/>
                    </a:lnTo>
                    <a:lnTo>
                      <a:pt x="170" y="465"/>
                    </a:lnTo>
                    <a:lnTo>
                      <a:pt x="170" y="465"/>
                    </a:lnTo>
                    <a:lnTo>
                      <a:pt x="172" y="433"/>
                    </a:lnTo>
                    <a:lnTo>
                      <a:pt x="177" y="399"/>
                    </a:lnTo>
                    <a:lnTo>
                      <a:pt x="183" y="365"/>
                    </a:lnTo>
                    <a:lnTo>
                      <a:pt x="191" y="329"/>
                    </a:lnTo>
                    <a:lnTo>
                      <a:pt x="202" y="293"/>
                    </a:lnTo>
                    <a:lnTo>
                      <a:pt x="213" y="257"/>
                    </a:lnTo>
                    <a:lnTo>
                      <a:pt x="229" y="223"/>
                    </a:lnTo>
                    <a:lnTo>
                      <a:pt x="247" y="191"/>
                    </a:lnTo>
                    <a:lnTo>
                      <a:pt x="247" y="191"/>
                    </a:lnTo>
                    <a:lnTo>
                      <a:pt x="268" y="159"/>
                    </a:lnTo>
                    <a:lnTo>
                      <a:pt x="293" y="129"/>
                    </a:lnTo>
                    <a:lnTo>
                      <a:pt x="306" y="115"/>
                    </a:lnTo>
                    <a:lnTo>
                      <a:pt x="319" y="102"/>
                    </a:lnTo>
                    <a:lnTo>
                      <a:pt x="334" y="89"/>
                    </a:lnTo>
                    <a:lnTo>
                      <a:pt x="349" y="80"/>
                    </a:lnTo>
                    <a:lnTo>
                      <a:pt x="365" y="68"/>
                    </a:lnTo>
                    <a:lnTo>
                      <a:pt x="382" y="61"/>
                    </a:lnTo>
                    <a:lnTo>
                      <a:pt x="400" y="53"/>
                    </a:lnTo>
                    <a:lnTo>
                      <a:pt x="419" y="45"/>
                    </a:lnTo>
                    <a:lnTo>
                      <a:pt x="438" y="42"/>
                    </a:lnTo>
                    <a:lnTo>
                      <a:pt x="459" y="38"/>
                    </a:lnTo>
                    <a:lnTo>
                      <a:pt x="480" y="36"/>
                    </a:lnTo>
                    <a:lnTo>
                      <a:pt x="502" y="34"/>
                    </a:lnTo>
                    <a:lnTo>
                      <a:pt x="502" y="34"/>
                    </a:lnTo>
                    <a:lnTo>
                      <a:pt x="523" y="36"/>
                    </a:lnTo>
                    <a:lnTo>
                      <a:pt x="544" y="38"/>
                    </a:lnTo>
                    <a:lnTo>
                      <a:pt x="563" y="42"/>
                    </a:lnTo>
                    <a:lnTo>
                      <a:pt x="582" y="45"/>
                    </a:lnTo>
                    <a:lnTo>
                      <a:pt x="601" y="53"/>
                    </a:lnTo>
                    <a:lnTo>
                      <a:pt x="618" y="61"/>
                    </a:lnTo>
                    <a:lnTo>
                      <a:pt x="633" y="70"/>
                    </a:lnTo>
                    <a:lnTo>
                      <a:pt x="648" y="80"/>
                    </a:lnTo>
                    <a:lnTo>
                      <a:pt x="663" y="91"/>
                    </a:lnTo>
                    <a:lnTo>
                      <a:pt x="676" y="104"/>
                    </a:lnTo>
                    <a:lnTo>
                      <a:pt x="690" y="117"/>
                    </a:lnTo>
                    <a:lnTo>
                      <a:pt x="701" y="131"/>
                    </a:lnTo>
                    <a:lnTo>
                      <a:pt x="712" y="146"/>
                    </a:lnTo>
                    <a:lnTo>
                      <a:pt x="722" y="163"/>
                    </a:lnTo>
                    <a:lnTo>
                      <a:pt x="729" y="180"/>
                    </a:lnTo>
                    <a:lnTo>
                      <a:pt x="739" y="197"/>
                    </a:lnTo>
                    <a:lnTo>
                      <a:pt x="739" y="197"/>
                    </a:lnTo>
                    <a:lnTo>
                      <a:pt x="741" y="202"/>
                    </a:lnTo>
                    <a:lnTo>
                      <a:pt x="746" y="206"/>
                    </a:lnTo>
                    <a:lnTo>
                      <a:pt x="752" y="208"/>
                    </a:lnTo>
                    <a:lnTo>
                      <a:pt x="758" y="208"/>
                    </a:lnTo>
                    <a:lnTo>
                      <a:pt x="758" y="208"/>
                    </a:lnTo>
                    <a:lnTo>
                      <a:pt x="769" y="206"/>
                    </a:lnTo>
                    <a:lnTo>
                      <a:pt x="793" y="204"/>
                    </a:lnTo>
                    <a:lnTo>
                      <a:pt x="793" y="204"/>
                    </a:lnTo>
                    <a:lnTo>
                      <a:pt x="827" y="206"/>
                    </a:lnTo>
                    <a:lnTo>
                      <a:pt x="848" y="210"/>
                    </a:lnTo>
                    <a:lnTo>
                      <a:pt x="869" y="214"/>
                    </a:lnTo>
                    <a:lnTo>
                      <a:pt x="890" y="219"/>
                    </a:lnTo>
                    <a:lnTo>
                      <a:pt x="913" y="227"/>
                    </a:lnTo>
                    <a:lnTo>
                      <a:pt x="935" y="238"/>
                    </a:lnTo>
                    <a:lnTo>
                      <a:pt x="956" y="251"/>
                    </a:lnTo>
                    <a:lnTo>
                      <a:pt x="956" y="251"/>
                    </a:lnTo>
                    <a:lnTo>
                      <a:pt x="975" y="267"/>
                    </a:lnTo>
                    <a:lnTo>
                      <a:pt x="992" y="284"/>
                    </a:lnTo>
                    <a:lnTo>
                      <a:pt x="1009" y="304"/>
                    </a:lnTo>
                    <a:lnTo>
                      <a:pt x="1024" y="329"/>
                    </a:lnTo>
                    <a:lnTo>
                      <a:pt x="1037" y="357"/>
                    </a:lnTo>
                    <a:lnTo>
                      <a:pt x="1047" y="389"/>
                    </a:lnTo>
                    <a:lnTo>
                      <a:pt x="1054" y="425"/>
                    </a:lnTo>
                    <a:lnTo>
                      <a:pt x="1058" y="467"/>
                    </a:lnTo>
                    <a:lnTo>
                      <a:pt x="990" y="467"/>
                    </a:lnTo>
                    <a:close/>
                    <a:moveTo>
                      <a:pt x="36" y="480"/>
                    </a:moveTo>
                    <a:lnTo>
                      <a:pt x="36" y="480"/>
                    </a:lnTo>
                    <a:lnTo>
                      <a:pt x="36" y="474"/>
                    </a:lnTo>
                    <a:lnTo>
                      <a:pt x="38" y="471"/>
                    </a:lnTo>
                    <a:lnTo>
                      <a:pt x="41" y="469"/>
                    </a:lnTo>
                    <a:lnTo>
                      <a:pt x="47" y="469"/>
                    </a:lnTo>
                    <a:lnTo>
                      <a:pt x="47" y="469"/>
                    </a:lnTo>
                    <a:lnTo>
                      <a:pt x="51" y="469"/>
                    </a:lnTo>
                    <a:lnTo>
                      <a:pt x="55" y="471"/>
                    </a:lnTo>
                    <a:lnTo>
                      <a:pt x="57" y="474"/>
                    </a:lnTo>
                    <a:lnTo>
                      <a:pt x="58" y="480"/>
                    </a:lnTo>
                    <a:lnTo>
                      <a:pt x="58" y="480"/>
                    </a:lnTo>
                    <a:lnTo>
                      <a:pt x="57" y="484"/>
                    </a:lnTo>
                    <a:lnTo>
                      <a:pt x="55" y="488"/>
                    </a:lnTo>
                    <a:lnTo>
                      <a:pt x="51" y="489"/>
                    </a:lnTo>
                    <a:lnTo>
                      <a:pt x="47" y="491"/>
                    </a:lnTo>
                    <a:lnTo>
                      <a:pt x="47" y="491"/>
                    </a:lnTo>
                    <a:lnTo>
                      <a:pt x="41" y="489"/>
                    </a:lnTo>
                    <a:lnTo>
                      <a:pt x="38" y="488"/>
                    </a:lnTo>
                    <a:lnTo>
                      <a:pt x="36" y="484"/>
                    </a:lnTo>
                    <a:lnTo>
                      <a:pt x="36" y="480"/>
                    </a:lnTo>
                    <a:lnTo>
                      <a:pt x="36" y="4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4" name="Freeform 66"/>
              <p:cNvSpPr>
                <a:spLocks noChangeAspect="1"/>
              </p:cNvSpPr>
              <p:nvPr/>
            </p:nvSpPr>
            <p:spPr bwMode="gray">
              <a:xfrm>
                <a:off x="2231" y="3856"/>
                <a:ext cx="96" cy="9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0"/>
                  </a:cxn>
                  <a:cxn ang="0">
                    <a:pos x="75" y="2"/>
                  </a:cxn>
                  <a:cxn ang="0">
                    <a:pos x="58" y="8"/>
                  </a:cxn>
                  <a:cxn ang="0">
                    <a:pos x="41" y="15"/>
                  </a:cxn>
                  <a:cxn ang="0">
                    <a:pos x="28" y="29"/>
                  </a:cxn>
                  <a:cxn ang="0">
                    <a:pos x="17" y="42"/>
                  </a:cxn>
                  <a:cxn ang="0">
                    <a:pos x="7" y="59"/>
                  </a:cxn>
                  <a:cxn ang="0">
                    <a:pos x="2" y="76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2" y="114"/>
                  </a:cxn>
                  <a:cxn ang="0">
                    <a:pos x="7" y="132"/>
                  </a:cxn>
                  <a:cxn ang="0">
                    <a:pos x="17" y="149"/>
                  </a:cxn>
                  <a:cxn ang="0">
                    <a:pos x="28" y="163"/>
                  </a:cxn>
                  <a:cxn ang="0">
                    <a:pos x="41" y="174"/>
                  </a:cxn>
                  <a:cxn ang="0">
                    <a:pos x="58" y="183"/>
                  </a:cxn>
                  <a:cxn ang="0">
                    <a:pos x="75" y="189"/>
                  </a:cxn>
                  <a:cxn ang="0">
                    <a:pos x="96" y="191"/>
                  </a:cxn>
                  <a:cxn ang="0">
                    <a:pos x="96" y="191"/>
                  </a:cxn>
                  <a:cxn ang="0">
                    <a:pos x="115" y="189"/>
                  </a:cxn>
                  <a:cxn ang="0">
                    <a:pos x="132" y="183"/>
                  </a:cxn>
                  <a:cxn ang="0">
                    <a:pos x="149" y="174"/>
                  </a:cxn>
                  <a:cxn ang="0">
                    <a:pos x="162" y="163"/>
                  </a:cxn>
                  <a:cxn ang="0">
                    <a:pos x="175" y="149"/>
                  </a:cxn>
                  <a:cxn ang="0">
                    <a:pos x="183" y="132"/>
                  </a:cxn>
                  <a:cxn ang="0">
                    <a:pos x="189" y="114"/>
                  </a:cxn>
                  <a:cxn ang="0">
                    <a:pos x="190" y="95"/>
                  </a:cxn>
                  <a:cxn ang="0">
                    <a:pos x="190" y="95"/>
                  </a:cxn>
                  <a:cxn ang="0">
                    <a:pos x="189" y="76"/>
                  </a:cxn>
                  <a:cxn ang="0">
                    <a:pos x="183" y="59"/>
                  </a:cxn>
                  <a:cxn ang="0">
                    <a:pos x="175" y="42"/>
                  </a:cxn>
                  <a:cxn ang="0">
                    <a:pos x="162" y="29"/>
                  </a:cxn>
                  <a:cxn ang="0">
                    <a:pos x="149" y="15"/>
                  </a:cxn>
                  <a:cxn ang="0">
                    <a:pos x="132" y="8"/>
                  </a:cxn>
                  <a:cxn ang="0">
                    <a:pos x="115" y="2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90" h="191">
                    <a:moveTo>
                      <a:pt x="96" y="0"/>
                    </a:moveTo>
                    <a:lnTo>
                      <a:pt x="96" y="0"/>
                    </a:lnTo>
                    <a:lnTo>
                      <a:pt x="75" y="2"/>
                    </a:lnTo>
                    <a:lnTo>
                      <a:pt x="58" y="8"/>
                    </a:lnTo>
                    <a:lnTo>
                      <a:pt x="41" y="15"/>
                    </a:lnTo>
                    <a:lnTo>
                      <a:pt x="28" y="29"/>
                    </a:lnTo>
                    <a:lnTo>
                      <a:pt x="17" y="42"/>
                    </a:lnTo>
                    <a:lnTo>
                      <a:pt x="7" y="59"/>
                    </a:lnTo>
                    <a:lnTo>
                      <a:pt x="2" y="76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" y="114"/>
                    </a:lnTo>
                    <a:lnTo>
                      <a:pt x="7" y="132"/>
                    </a:lnTo>
                    <a:lnTo>
                      <a:pt x="17" y="149"/>
                    </a:lnTo>
                    <a:lnTo>
                      <a:pt x="28" y="163"/>
                    </a:lnTo>
                    <a:lnTo>
                      <a:pt x="41" y="174"/>
                    </a:lnTo>
                    <a:lnTo>
                      <a:pt x="58" y="183"/>
                    </a:lnTo>
                    <a:lnTo>
                      <a:pt x="75" y="189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15" y="189"/>
                    </a:lnTo>
                    <a:lnTo>
                      <a:pt x="132" y="183"/>
                    </a:lnTo>
                    <a:lnTo>
                      <a:pt x="149" y="174"/>
                    </a:lnTo>
                    <a:lnTo>
                      <a:pt x="162" y="163"/>
                    </a:lnTo>
                    <a:lnTo>
                      <a:pt x="175" y="149"/>
                    </a:lnTo>
                    <a:lnTo>
                      <a:pt x="183" y="132"/>
                    </a:lnTo>
                    <a:lnTo>
                      <a:pt x="189" y="114"/>
                    </a:lnTo>
                    <a:lnTo>
                      <a:pt x="190" y="95"/>
                    </a:lnTo>
                    <a:lnTo>
                      <a:pt x="190" y="95"/>
                    </a:lnTo>
                    <a:lnTo>
                      <a:pt x="189" y="76"/>
                    </a:lnTo>
                    <a:lnTo>
                      <a:pt x="183" y="59"/>
                    </a:lnTo>
                    <a:lnTo>
                      <a:pt x="175" y="42"/>
                    </a:lnTo>
                    <a:lnTo>
                      <a:pt x="162" y="29"/>
                    </a:lnTo>
                    <a:lnTo>
                      <a:pt x="149" y="15"/>
                    </a:lnTo>
                    <a:lnTo>
                      <a:pt x="132" y="8"/>
                    </a:lnTo>
                    <a:lnTo>
                      <a:pt x="115" y="2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5" name="Freeform 67"/>
              <p:cNvSpPr>
                <a:spLocks noChangeAspect="1"/>
              </p:cNvSpPr>
              <p:nvPr/>
            </p:nvSpPr>
            <p:spPr bwMode="gray">
              <a:xfrm>
                <a:off x="2485" y="3856"/>
                <a:ext cx="95" cy="95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76" y="2"/>
                  </a:cxn>
                  <a:cxn ang="0">
                    <a:pos x="59" y="8"/>
                  </a:cxn>
                  <a:cxn ang="0">
                    <a:pos x="42" y="15"/>
                  </a:cxn>
                  <a:cxn ang="0">
                    <a:pos x="28" y="29"/>
                  </a:cxn>
                  <a:cxn ang="0">
                    <a:pos x="15" y="42"/>
                  </a:cxn>
                  <a:cxn ang="0">
                    <a:pos x="8" y="59"/>
                  </a:cxn>
                  <a:cxn ang="0">
                    <a:pos x="2" y="76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2" y="114"/>
                  </a:cxn>
                  <a:cxn ang="0">
                    <a:pos x="8" y="132"/>
                  </a:cxn>
                  <a:cxn ang="0">
                    <a:pos x="15" y="149"/>
                  </a:cxn>
                  <a:cxn ang="0">
                    <a:pos x="28" y="163"/>
                  </a:cxn>
                  <a:cxn ang="0">
                    <a:pos x="42" y="174"/>
                  </a:cxn>
                  <a:cxn ang="0">
                    <a:pos x="59" y="183"/>
                  </a:cxn>
                  <a:cxn ang="0">
                    <a:pos x="76" y="189"/>
                  </a:cxn>
                  <a:cxn ang="0">
                    <a:pos x="94" y="191"/>
                  </a:cxn>
                  <a:cxn ang="0">
                    <a:pos x="94" y="191"/>
                  </a:cxn>
                  <a:cxn ang="0">
                    <a:pos x="115" y="189"/>
                  </a:cxn>
                  <a:cxn ang="0">
                    <a:pos x="132" y="183"/>
                  </a:cxn>
                  <a:cxn ang="0">
                    <a:pos x="149" y="174"/>
                  </a:cxn>
                  <a:cxn ang="0">
                    <a:pos x="163" y="163"/>
                  </a:cxn>
                  <a:cxn ang="0">
                    <a:pos x="174" y="149"/>
                  </a:cxn>
                  <a:cxn ang="0">
                    <a:pos x="183" y="132"/>
                  </a:cxn>
                  <a:cxn ang="0">
                    <a:pos x="189" y="114"/>
                  </a:cxn>
                  <a:cxn ang="0">
                    <a:pos x="191" y="95"/>
                  </a:cxn>
                  <a:cxn ang="0">
                    <a:pos x="191" y="95"/>
                  </a:cxn>
                  <a:cxn ang="0">
                    <a:pos x="189" y="76"/>
                  </a:cxn>
                  <a:cxn ang="0">
                    <a:pos x="183" y="59"/>
                  </a:cxn>
                  <a:cxn ang="0">
                    <a:pos x="174" y="42"/>
                  </a:cxn>
                  <a:cxn ang="0">
                    <a:pos x="163" y="29"/>
                  </a:cxn>
                  <a:cxn ang="0">
                    <a:pos x="149" y="15"/>
                  </a:cxn>
                  <a:cxn ang="0">
                    <a:pos x="132" y="8"/>
                  </a:cxn>
                  <a:cxn ang="0">
                    <a:pos x="115" y="2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191" h="191">
                    <a:moveTo>
                      <a:pt x="94" y="0"/>
                    </a:moveTo>
                    <a:lnTo>
                      <a:pt x="94" y="0"/>
                    </a:lnTo>
                    <a:lnTo>
                      <a:pt x="76" y="2"/>
                    </a:lnTo>
                    <a:lnTo>
                      <a:pt x="59" y="8"/>
                    </a:lnTo>
                    <a:lnTo>
                      <a:pt x="42" y="15"/>
                    </a:lnTo>
                    <a:lnTo>
                      <a:pt x="28" y="29"/>
                    </a:lnTo>
                    <a:lnTo>
                      <a:pt x="15" y="42"/>
                    </a:lnTo>
                    <a:lnTo>
                      <a:pt x="8" y="59"/>
                    </a:lnTo>
                    <a:lnTo>
                      <a:pt x="2" y="76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" y="114"/>
                    </a:lnTo>
                    <a:lnTo>
                      <a:pt x="8" y="132"/>
                    </a:lnTo>
                    <a:lnTo>
                      <a:pt x="15" y="149"/>
                    </a:lnTo>
                    <a:lnTo>
                      <a:pt x="28" y="163"/>
                    </a:lnTo>
                    <a:lnTo>
                      <a:pt x="42" y="174"/>
                    </a:lnTo>
                    <a:lnTo>
                      <a:pt x="59" y="183"/>
                    </a:lnTo>
                    <a:lnTo>
                      <a:pt x="76" y="189"/>
                    </a:lnTo>
                    <a:lnTo>
                      <a:pt x="94" y="191"/>
                    </a:lnTo>
                    <a:lnTo>
                      <a:pt x="94" y="191"/>
                    </a:lnTo>
                    <a:lnTo>
                      <a:pt x="115" y="189"/>
                    </a:lnTo>
                    <a:lnTo>
                      <a:pt x="132" y="183"/>
                    </a:lnTo>
                    <a:lnTo>
                      <a:pt x="149" y="174"/>
                    </a:lnTo>
                    <a:lnTo>
                      <a:pt x="163" y="163"/>
                    </a:lnTo>
                    <a:lnTo>
                      <a:pt x="174" y="149"/>
                    </a:lnTo>
                    <a:lnTo>
                      <a:pt x="183" y="132"/>
                    </a:lnTo>
                    <a:lnTo>
                      <a:pt x="189" y="114"/>
                    </a:lnTo>
                    <a:lnTo>
                      <a:pt x="191" y="95"/>
                    </a:lnTo>
                    <a:lnTo>
                      <a:pt x="191" y="95"/>
                    </a:lnTo>
                    <a:lnTo>
                      <a:pt x="189" y="76"/>
                    </a:lnTo>
                    <a:lnTo>
                      <a:pt x="183" y="59"/>
                    </a:lnTo>
                    <a:lnTo>
                      <a:pt x="174" y="42"/>
                    </a:lnTo>
                    <a:lnTo>
                      <a:pt x="163" y="29"/>
                    </a:lnTo>
                    <a:lnTo>
                      <a:pt x="149" y="15"/>
                    </a:lnTo>
                    <a:lnTo>
                      <a:pt x="132" y="8"/>
                    </a:lnTo>
                    <a:lnTo>
                      <a:pt x="115" y="2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6" name="Freeform 68"/>
              <p:cNvSpPr>
                <a:spLocks noChangeAspect="1"/>
              </p:cNvSpPr>
              <p:nvPr/>
            </p:nvSpPr>
            <p:spPr bwMode="gray">
              <a:xfrm>
                <a:off x="2172" y="3476"/>
                <a:ext cx="85" cy="135"/>
              </a:xfrm>
              <a:custGeom>
                <a:avLst/>
                <a:gdLst/>
                <a:ahLst/>
                <a:cxnLst>
                  <a:cxn ang="0">
                    <a:pos x="139" y="270"/>
                  </a:cxn>
                  <a:cxn ang="0">
                    <a:pos x="139" y="270"/>
                  </a:cxn>
                  <a:cxn ang="0">
                    <a:pos x="139" y="270"/>
                  </a:cxn>
                  <a:cxn ang="0">
                    <a:pos x="139" y="270"/>
                  </a:cxn>
                  <a:cxn ang="0">
                    <a:pos x="153" y="234"/>
                  </a:cxn>
                  <a:cxn ang="0">
                    <a:pos x="153" y="234"/>
                  </a:cxn>
                  <a:cxn ang="0">
                    <a:pos x="162" y="208"/>
                  </a:cxn>
                  <a:cxn ang="0">
                    <a:pos x="170" y="177"/>
                  </a:cxn>
                  <a:cxn ang="0">
                    <a:pos x="170" y="177"/>
                  </a:cxn>
                  <a:cxn ang="0">
                    <a:pos x="132" y="166"/>
                  </a:cxn>
                  <a:cxn ang="0">
                    <a:pos x="107" y="157"/>
                  </a:cxn>
                  <a:cxn ang="0">
                    <a:pos x="107" y="157"/>
                  </a:cxn>
                  <a:cxn ang="0">
                    <a:pos x="105" y="157"/>
                  </a:cxn>
                  <a:cxn ang="0">
                    <a:pos x="105" y="157"/>
                  </a:cxn>
                  <a:cxn ang="0">
                    <a:pos x="102" y="157"/>
                  </a:cxn>
                  <a:cxn ang="0">
                    <a:pos x="96" y="153"/>
                  </a:cxn>
                  <a:cxn ang="0">
                    <a:pos x="92" y="149"/>
                  </a:cxn>
                  <a:cxn ang="0">
                    <a:pos x="90" y="145"/>
                  </a:cxn>
                  <a:cxn ang="0">
                    <a:pos x="90" y="145"/>
                  </a:cxn>
                  <a:cxn ang="0">
                    <a:pos x="90" y="143"/>
                  </a:cxn>
                  <a:cxn ang="0">
                    <a:pos x="90" y="143"/>
                  </a:cxn>
                  <a:cxn ang="0">
                    <a:pos x="88" y="143"/>
                  </a:cxn>
                  <a:cxn ang="0">
                    <a:pos x="88" y="143"/>
                  </a:cxn>
                  <a:cxn ang="0">
                    <a:pos x="88" y="136"/>
                  </a:cxn>
                  <a:cxn ang="0">
                    <a:pos x="90" y="128"/>
                  </a:cxn>
                  <a:cxn ang="0">
                    <a:pos x="90" y="128"/>
                  </a:cxn>
                  <a:cxn ang="0">
                    <a:pos x="104" y="107"/>
                  </a:cxn>
                  <a:cxn ang="0">
                    <a:pos x="119" y="85"/>
                  </a:cxn>
                  <a:cxn ang="0">
                    <a:pos x="139" y="56"/>
                  </a:cxn>
                  <a:cxn ang="0">
                    <a:pos x="139" y="56"/>
                  </a:cxn>
                  <a:cxn ang="0">
                    <a:pos x="126" y="43"/>
                  </a:cxn>
                  <a:cxn ang="0">
                    <a:pos x="113" y="34"/>
                  </a:cxn>
                  <a:cxn ang="0">
                    <a:pos x="98" y="24"/>
                  </a:cxn>
                  <a:cxn ang="0">
                    <a:pos x="85" y="17"/>
                  </a:cxn>
                  <a:cxn ang="0">
                    <a:pos x="58" y="5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0" y="11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13" y="47"/>
                  </a:cxn>
                  <a:cxn ang="0">
                    <a:pos x="5" y="68"/>
                  </a:cxn>
                  <a:cxn ang="0">
                    <a:pos x="1" y="90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1" y="138"/>
                  </a:cxn>
                  <a:cxn ang="0">
                    <a:pos x="3" y="149"/>
                  </a:cxn>
                  <a:cxn ang="0">
                    <a:pos x="7" y="158"/>
                  </a:cxn>
                  <a:cxn ang="0">
                    <a:pos x="7" y="158"/>
                  </a:cxn>
                  <a:cxn ang="0">
                    <a:pos x="11" y="170"/>
                  </a:cxn>
                  <a:cxn ang="0">
                    <a:pos x="18" y="181"/>
                  </a:cxn>
                  <a:cxn ang="0">
                    <a:pos x="32" y="200"/>
                  </a:cxn>
                  <a:cxn ang="0">
                    <a:pos x="51" y="219"/>
                  </a:cxn>
                  <a:cxn ang="0">
                    <a:pos x="70" y="232"/>
                  </a:cxn>
                  <a:cxn ang="0">
                    <a:pos x="88" y="245"/>
                  </a:cxn>
                  <a:cxn ang="0">
                    <a:pos x="107" y="257"/>
                  </a:cxn>
                  <a:cxn ang="0">
                    <a:pos x="139" y="270"/>
                  </a:cxn>
                  <a:cxn ang="0">
                    <a:pos x="139" y="270"/>
                  </a:cxn>
                </a:cxnLst>
                <a:rect l="0" t="0" r="r" b="b"/>
                <a:pathLst>
                  <a:path w="170" h="270">
                    <a:moveTo>
                      <a:pt x="139" y="270"/>
                    </a:moveTo>
                    <a:lnTo>
                      <a:pt x="139" y="270"/>
                    </a:lnTo>
                    <a:lnTo>
                      <a:pt x="139" y="270"/>
                    </a:lnTo>
                    <a:lnTo>
                      <a:pt x="139" y="270"/>
                    </a:lnTo>
                    <a:lnTo>
                      <a:pt x="153" y="234"/>
                    </a:lnTo>
                    <a:lnTo>
                      <a:pt x="153" y="234"/>
                    </a:lnTo>
                    <a:lnTo>
                      <a:pt x="162" y="208"/>
                    </a:lnTo>
                    <a:lnTo>
                      <a:pt x="170" y="177"/>
                    </a:lnTo>
                    <a:lnTo>
                      <a:pt x="170" y="177"/>
                    </a:lnTo>
                    <a:lnTo>
                      <a:pt x="132" y="166"/>
                    </a:lnTo>
                    <a:lnTo>
                      <a:pt x="107" y="157"/>
                    </a:lnTo>
                    <a:lnTo>
                      <a:pt x="107" y="157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2" y="157"/>
                    </a:lnTo>
                    <a:lnTo>
                      <a:pt x="96" y="153"/>
                    </a:lnTo>
                    <a:lnTo>
                      <a:pt x="92" y="149"/>
                    </a:lnTo>
                    <a:lnTo>
                      <a:pt x="90" y="145"/>
                    </a:lnTo>
                    <a:lnTo>
                      <a:pt x="90" y="145"/>
                    </a:lnTo>
                    <a:lnTo>
                      <a:pt x="90" y="143"/>
                    </a:lnTo>
                    <a:lnTo>
                      <a:pt x="90" y="143"/>
                    </a:lnTo>
                    <a:lnTo>
                      <a:pt x="88" y="143"/>
                    </a:lnTo>
                    <a:lnTo>
                      <a:pt x="88" y="143"/>
                    </a:lnTo>
                    <a:lnTo>
                      <a:pt x="88" y="136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104" y="107"/>
                    </a:lnTo>
                    <a:lnTo>
                      <a:pt x="119" y="85"/>
                    </a:lnTo>
                    <a:lnTo>
                      <a:pt x="139" y="56"/>
                    </a:lnTo>
                    <a:lnTo>
                      <a:pt x="139" y="56"/>
                    </a:lnTo>
                    <a:lnTo>
                      <a:pt x="126" y="43"/>
                    </a:lnTo>
                    <a:lnTo>
                      <a:pt x="113" y="34"/>
                    </a:lnTo>
                    <a:lnTo>
                      <a:pt x="98" y="24"/>
                    </a:lnTo>
                    <a:lnTo>
                      <a:pt x="85" y="17"/>
                    </a:lnTo>
                    <a:lnTo>
                      <a:pt x="58" y="5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1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3" y="47"/>
                    </a:lnTo>
                    <a:lnTo>
                      <a:pt x="5" y="68"/>
                    </a:lnTo>
                    <a:lnTo>
                      <a:pt x="1" y="90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1" y="138"/>
                    </a:lnTo>
                    <a:lnTo>
                      <a:pt x="3" y="149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70"/>
                    </a:lnTo>
                    <a:lnTo>
                      <a:pt x="18" y="181"/>
                    </a:lnTo>
                    <a:lnTo>
                      <a:pt x="32" y="200"/>
                    </a:lnTo>
                    <a:lnTo>
                      <a:pt x="51" y="219"/>
                    </a:lnTo>
                    <a:lnTo>
                      <a:pt x="70" y="232"/>
                    </a:lnTo>
                    <a:lnTo>
                      <a:pt x="88" y="245"/>
                    </a:lnTo>
                    <a:lnTo>
                      <a:pt x="107" y="257"/>
                    </a:lnTo>
                    <a:lnTo>
                      <a:pt x="139" y="270"/>
                    </a:lnTo>
                    <a:lnTo>
                      <a:pt x="139" y="27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7" name="Freeform 69"/>
              <p:cNvSpPr>
                <a:spLocks noChangeAspect="1"/>
              </p:cNvSpPr>
              <p:nvPr/>
            </p:nvSpPr>
            <p:spPr bwMode="gray">
              <a:xfrm>
                <a:off x="2119" y="3894"/>
                <a:ext cx="11" cy="12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11"/>
                  </a:cxn>
                  <a:cxn ang="0">
                    <a:pos x="21" y="5"/>
                  </a:cxn>
                  <a:cxn ang="0">
                    <a:pos x="19" y="2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2" y="11"/>
                  </a:cxn>
                  <a:cxn ang="0">
                    <a:pos x="22" y="11"/>
                  </a:cxn>
                </a:cxnLst>
                <a:rect l="0" t="0" r="r" b="b"/>
                <a:pathLst>
                  <a:path w="22" h="22">
                    <a:moveTo>
                      <a:pt x="22" y="11"/>
                    </a:moveTo>
                    <a:lnTo>
                      <a:pt x="22" y="11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2" y="11"/>
                    </a:lnTo>
                    <a:lnTo>
                      <a:pt x="22" y="1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8" name="Freeform 70"/>
              <p:cNvSpPr>
                <a:spLocks noChangeAspect="1"/>
              </p:cNvSpPr>
              <p:nvPr/>
            </p:nvSpPr>
            <p:spPr bwMode="gray">
              <a:xfrm>
                <a:off x="2117" y="3819"/>
                <a:ext cx="12" cy="11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1" y="22"/>
                  </a:cxn>
                  <a:cxn ang="0">
                    <a:pos x="17" y="22"/>
                  </a:cxn>
                  <a:cxn ang="0">
                    <a:pos x="21" y="18"/>
                  </a:cxn>
                  <a:cxn ang="0">
                    <a:pos x="23" y="15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1" y="22"/>
                  </a:cxn>
                  <a:cxn ang="0">
                    <a:pos x="11" y="22"/>
                  </a:cxn>
                </a:cxnLst>
                <a:rect l="0" t="0" r="r" b="b"/>
                <a:pathLst>
                  <a:path w="25" h="22">
                    <a:moveTo>
                      <a:pt x="11" y="22"/>
                    </a:moveTo>
                    <a:lnTo>
                      <a:pt x="11" y="22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3" y="15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9" name="Freeform 71"/>
              <p:cNvSpPr>
                <a:spLocks noChangeAspect="1" noEditPoints="1"/>
              </p:cNvSpPr>
              <p:nvPr/>
            </p:nvSpPr>
            <p:spPr bwMode="gray">
              <a:xfrm>
                <a:off x="2100" y="3801"/>
                <a:ext cx="46" cy="46"/>
              </a:xfrm>
              <a:custGeom>
                <a:avLst/>
                <a:gdLst/>
                <a:ahLst/>
                <a:cxnLst>
                  <a:cxn ang="0">
                    <a:pos x="45" y="92"/>
                  </a:cxn>
                  <a:cxn ang="0">
                    <a:pos x="45" y="92"/>
                  </a:cxn>
                  <a:cxn ang="0">
                    <a:pos x="55" y="92"/>
                  </a:cxn>
                  <a:cxn ang="0">
                    <a:pos x="64" y="90"/>
                  </a:cxn>
                  <a:cxn ang="0">
                    <a:pos x="72" y="85"/>
                  </a:cxn>
                  <a:cxn ang="0">
                    <a:pos x="79" y="79"/>
                  </a:cxn>
                  <a:cxn ang="0">
                    <a:pos x="85" y="73"/>
                  </a:cxn>
                  <a:cxn ang="0">
                    <a:pos x="89" y="64"/>
                  </a:cxn>
                  <a:cxn ang="0">
                    <a:pos x="91" y="56"/>
                  </a:cxn>
                  <a:cxn ang="0">
                    <a:pos x="93" y="47"/>
                  </a:cxn>
                  <a:cxn ang="0">
                    <a:pos x="93" y="47"/>
                  </a:cxn>
                  <a:cxn ang="0">
                    <a:pos x="91" y="37"/>
                  </a:cxn>
                  <a:cxn ang="0">
                    <a:pos x="89" y="28"/>
                  </a:cxn>
                  <a:cxn ang="0">
                    <a:pos x="85" y="20"/>
                  </a:cxn>
                  <a:cxn ang="0">
                    <a:pos x="79" y="15"/>
                  </a:cxn>
                  <a:cxn ang="0">
                    <a:pos x="72" y="9"/>
                  </a:cxn>
                  <a:cxn ang="0">
                    <a:pos x="64" y="3"/>
                  </a:cxn>
                  <a:cxn ang="0">
                    <a:pos x="55" y="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28" y="3"/>
                  </a:cxn>
                  <a:cxn ang="0">
                    <a:pos x="21" y="9"/>
                  </a:cxn>
                  <a:cxn ang="0">
                    <a:pos x="13" y="15"/>
                  </a:cxn>
                  <a:cxn ang="0">
                    <a:pos x="8" y="20"/>
                  </a:cxn>
                  <a:cxn ang="0">
                    <a:pos x="4" y="28"/>
                  </a:cxn>
                  <a:cxn ang="0">
                    <a:pos x="0" y="3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56"/>
                  </a:cxn>
                  <a:cxn ang="0">
                    <a:pos x="4" y="64"/>
                  </a:cxn>
                  <a:cxn ang="0">
                    <a:pos x="8" y="73"/>
                  </a:cxn>
                  <a:cxn ang="0">
                    <a:pos x="13" y="79"/>
                  </a:cxn>
                  <a:cxn ang="0">
                    <a:pos x="21" y="85"/>
                  </a:cxn>
                  <a:cxn ang="0">
                    <a:pos x="28" y="90"/>
                  </a:cxn>
                  <a:cxn ang="0">
                    <a:pos x="38" y="92"/>
                  </a:cxn>
                  <a:cxn ang="0">
                    <a:pos x="45" y="92"/>
                  </a:cxn>
                  <a:cxn ang="0">
                    <a:pos x="45" y="92"/>
                  </a:cxn>
                  <a:cxn ang="0">
                    <a:pos x="45" y="36"/>
                  </a:cxn>
                  <a:cxn ang="0">
                    <a:pos x="45" y="36"/>
                  </a:cxn>
                  <a:cxn ang="0">
                    <a:pos x="51" y="36"/>
                  </a:cxn>
                  <a:cxn ang="0">
                    <a:pos x="55" y="39"/>
                  </a:cxn>
                  <a:cxn ang="0">
                    <a:pos x="57" y="43"/>
                  </a:cxn>
                  <a:cxn ang="0">
                    <a:pos x="59" y="47"/>
                  </a:cxn>
                  <a:cxn ang="0">
                    <a:pos x="59" y="47"/>
                  </a:cxn>
                  <a:cxn ang="0">
                    <a:pos x="57" y="51"/>
                  </a:cxn>
                  <a:cxn ang="0">
                    <a:pos x="55" y="54"/>
                  </a:cxn>
                  <a:cxn ang="0">
                    <a:pos x="51" y="58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42" y="58"/>
                  </a:cxn>
                  <a:cxn ang="0">
                    <a:pos x="38" y="54"/>
                  </a:cxn>
                  <a:cxn ang="0">
                    <a:pos x="36" y="51"/>
                  </a:cxn>
                  <a:cxn ang="0">
                    <a:pos x="34" y="47"/>
                  </a:cxn>
                  <a:cxn ang="0">
                    <a:pos x="34" y="47"/>
                  </a:cxn>
                  <a:cxn ang="0">
                    <a:pos x="36" y="43"/>
                  </a:cxn>
                  <a:cxn ang="0">
                    <a:pos x="38" y="39"/>
                  </a:cxn>
                  <a:cxn ang="0">
                    <a:pos x="42" y="36"/>
                  </a:cxn>
                  <a:cxn ang="0">
                    <a:pos x="45" y="36"/>
                  </a:cxn>
                  <a:cxn ang="0">
                    <a:pos x="45" y="36"/>
                  </a:cxn>
                </a:cxnLst>
                <a:rect l="0" t="0" r="r" b="b"/>
                <a:pathLst>
                  <a:path w="93" h="92">
                    <a:moveTo>
                      <a:pt x="45" y="92"/>
                    </a:moveTo>
                    <a:lnTo>
                      <a:pt x="45" y="92"/>
                    </a:lnTo>
                    <a:lnTo>
                      <a:pt x="55" y="92"/>
                    </a:lnTo>
                    <a:lnTo>
                      <a:pt x="64" y="90"/>
                    </a:lnTo>
                    <a:lnTo>
                      <a:pt x="72" y="85"/>
                    </a:lnTo>
                    <a:lnTo>
                      <a:pt x="79" y="79"/>
                    </a:lnTo>
                    <a:lnTo>
                      <a:pt x="85" y="73"/>
                    </a:lnTo>
                    <a:lnTo>
                      <a:pt x="89" y="64"/>
                    </a:lnTo>
                    <a:lnTo>
                      <a:pt x="91" y="56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91" y="37"/>
                    </a:lnTo>
                    <a:lnTo>
                      <a:pt x="89" y="28"/>
                    </a:lnTo>
                    <a:lnTo>
                      <a:pt x="85" y="20"/>
                    </a:lnTo>
                    <a:lnTo>
                      <a:pt x="79" y="15"/>
                    </a:lnTo>
                    <a:lnTo>
                      <a:pt x="72" y="9"/>
                    </a:lnTo>
                    <a:lnTo>
                      <a:pt x="64" y="3"/>
                    </a:lnTo>
                    <a:lnTo>
                      <a:pt x="5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28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3"/>
                    </a:lnTo>
                    <a:lnTo>
                      <a:pt x="13" y="79"/>
                    </a:lnTo>
                    <a:lnTo>
                      <a:pt x="21" y="85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5" y="92"/>
                    </a:lnTo>
                    <a:lnTo>
                      <a:pt x="45" y="92"/>
                    </a:lnTo>
                    <a:close/>
                    <a:moveTo>
                      <a:pt x="45" y="36"/>
                    </a:moveTo>
                    <a:lnTo>
                      <a:pt x="45" y="36"/>
                    </a:lnTo>
                    <a:lnTo>
                      <a:pt x="51" y="36"/>
                    </a:lnTo>
                    <a:lnTo>
                      <a:pt x="55" y="39"/>
                    </a:lnTo>
                    <a:lnTo>
                      <a:pt x="57" y="43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51"/>
                    </a:lnTo>
                    <a:lnTo>
                      <a:pt x="55" y="54"/>
                    </a:lnTo>
                    <a:lnTo>
                      <a:pt x="51" y="58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42" y="58"/>
                    </a:lnTo>
                    <a:lnTo>
                      <a:pt x="38" y="54"/>
                    </a:lnTo>
                    <a:lnTo>
                      <a:pt x="36" y="51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6" y="43"/>
                    </a:lnTo>
                    <a:lnTo>
                      <a:pt x="38" y="39"/>
                    </a:lnTo>
                    <a:lnTo>
                      <a:pt x="42" y="36"/>
                    </a:lnTo>
                    <a:lnTo>
                      <a:pt x="45" y="36"/>
                    </a:lnTo>
                    <a:lnTo>
                      <a:pt x="45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0" name="Freeform 72"/>
              <p:cNvSpPr>
                <a:spLocks noChangeAspect="1"/>
              </p:cNvSpPr>
              <p:nvPr/>
            </p:nvSpPr>
            <p:spPr bwMode="gray">
              <a:xfrm>
                <a:off x="2117" y="3743"/>
                <a:ext cx="12" cy="12"/>
              </a:xfrm>
              <a:custGeom>
                <a:avLst/>
                <a:gdLst/>
                <a:ahLst/>
                <a:cxnLst>
                  <a:cxn ang="0">
                    <a:pos x="11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</a:cxnLst>
                <a:rect l="0" t="0" r="r" b="b"/>
                <a:pathLst>
                  <a:path w="25" h="23">
                    <a:moveTo>
                      <a:pt x="11" y="23"/>
                    </a:move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1" name="Freeform 73"/>
              <p:cNvSpPr>
                <a:spLocks noChangeAspect="1" noEditPoints="1"/>
              </p:cNvSpPr>
              <p:nvPr/>
            </p:nvSpPr>
            <p:spPr bwMode="gray">
              <a:xfrm>
                <a:off x="2100" y="3725"/>
                <a:ext cx="46" cy="47"/>
              </a:xfrm>
              <a:custGeom>
                <a:avLst/>
                <a:gdLst/>
                <a:ahLst/>
                <a:cxnLst>
                  <a:cxn ang="0">
                    <a:pos x="45" y="92"/>
                  </a:cxn>
                  <a:cxn ang="0">
                    <a:pos x="45" y="92"/>
                  </a:cxn>
                  <a:cxn ang="0">
                    <a:pos x="55" y="92"/>
                  </a:cxn>
                  <a:cxn ang="0">
                    <a:pos x="64" y="90"/>
                  </a:cxn>
                  <a:cxn ang="0">
                    <a:pos x="72" y="85"/>
                  </a:cxn>
                  <a:cxn ang="0">
                    <a:pos x="79" y="79"/>
                  </a:cxn>
                  <a:cxn ang="0">
                    <a:pos x="85" y="73"/>
                  </a:cxn>
                  <a:cxn ang="0">
                    <a:pos x="89" y="66"/>
                  </a:cxn>
                  <a:cxn ang="0">
                    <a:pos x="91" y="56"/>
                  </a:cxn>
                  <a:cxn ang="0">
                    <a:pos x="93" y="47"/>
                  </a:cxn>
                  <a:cxn ang="0">
                    <a:pos x="93" y="47"/>
                  </a:cxn>
                  <a:cxn ang="0">
                    <a:pos x="91" y="37"/>
                  </a:cxn>
                  <a:cxn ang="0">
                    <a:pos x="89" y="28"/>
                  </a:cxn>
                  <a:cxn ang="0">
                    <a:pos x="85" y="20"/>
                  </a:cxn>
                  <a:cxn ang="0">
                    <a:pos x="79" y="15"/>
                  </a:cxn>
                  <a:cxn ang="0">
                    <a:pos x="72" y="9"/>
                  </a:cxn>
                  <a:cxn ang="0">
                    <a:pos x="64" y="3"/>
                  </a:cxn>
                  <a:cxn ang="0">
                    <a:pos x="55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1" y="9"/>
                  </a:cxn>
                  <a:cxn ang="0">
                    <a:pos x="13" y="15"/>
                  </a:cxn>
                  <a:cxn ang="0">
                    <a:pos x="8" y="20"/>
                  </a:cxn>
                  <a:cxn ang="0">
                    <a:pos x="4" y="28"/>
                  </a:cxn>
                  <a:cxn ang="0">
                    <a:pos x="0" y="3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56"/>
                  </a:cxn>
                  <a:cxn ang="0">
                    <a:pos x="4" y="66"/>
                  </a:cxn>
                  <a:cxn ang="0">
                    <a:pos x="8" y="73"/>
                  </a:cxn>
                  <a:cxn ang="0">
                    <a:pos x="13" y="79"/>
                  </a:cxn>
                  <a:cxn ang="0">
                    <a:pos x="21" y="85"/>
                  </a:cxn>
                  <a:cxn ang="0">
                    <a:pos x="28" y="90"/>
                  </a:cxn>
                  <a:cxn ang="0">
                    <a:pos x="38" y="92"/>
                  </a:cxn>
                  <a:cxn ang="0">
                    <a:pos x="45" y="92"/>
                  </a:cxn>
                  <a:cxn ang="0">
                    <a:pos x="45" y="92"/>
                  </a:cxn>
                  <a:cxn ang="0">
                    <a:pos x="45" y="35"/>
                  </a:cxn>
                  <a:cxn ang="0">
                    <a:pos x="45" y="35"/>
                  </a:cxn>
                  <a:cxn ang="0">
                    <a:pos x="51" y="35"/>
                  </a:cxn>
                  <a:cxn ang="0">
                    <a:pos x="55" y="39"/>
                  </a:cxn>
                  <a:cxn ang="0">
                    <a:pos x="57" y="43"/>
                  </a:cxn>
                  <a:cxn ang="0">
                    <a:pos x="59" y="47"/>
                  </a:cxn>
                  <a:cxn ang="0">
                    <a:pos x="59" y="47"/>
                  </a:cxn>
                  <a:cxn ang="0">
                    <a:pos x="57" y="51"/>
                  </a:cxn>
                  <a:cxn ang="0">
                    <a:pos x="55" y="54"/>
                  </a:cxn>
                  <a:cxn ang="0">
                    <a:pos x="51" y="58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42" y="58"/>
                  </a:cxn>
                  <a:cxn ang="0">
                    <a:pos x="38" y="54"/>
                  </a:cxn>
                  <a:cxn ang="0">
                    <a:pos x="36" y="51"/>
                  </a:cxn>
                  <a:cxn ang="0">
                    <a:pos x="34" y="47"/>
                  </a:cxn>
                  <a:cxn ang="0">
                    <a:pos x="34" y="47"/>
                  </a:cxn>
                  <a:cxn ang="0">
                    <a:pos x="36" y="43"/>
                  </a:cxn>
                  <a:cxn ang="0">
                    <a:pos x="38" y="39"/>
                  </a:cxn>
                  <a:cxn ang="0">
                    <a:pos x="42" y="35"/>
                  </a:cxn>
                  <a:cxn ang="0">
                    <a:pos x="45" y="35"/>
                  </a:cxn>
                  <a:cxn ang="0">
                    <a:pos x="45" y="35"/>
                  </a:cxn>
                </a:cxnLst>
                <a:rect l="0" t="0" r="r" b="b"/>
                <a:pathLst>
                  <a:path w="93" h="92">
                    <a:moveTo>
                      <a:pt x="45" y="92"/>
                    </a:moveTo>
                    <a:lnTo>
                      <a:pt x="45" y="92"/>
                    </a:lnTo>
                    <a:lnTo>
                      <a:pt x="55" y="92"/>
                    </a:lnTo>
                    <a:lnTo>
                      <a:pt x="64" y="90"/>
                    </a:lnTo>
                    <a:lnTo>
                      <a:pt x="72" y="85"/>
                    </a:lnTo>
                    <a:lnTo>
                      <a:pt x="79" y="79"/>
                    </a:lnTo>
                    <a:lnTo>
                      <a:pt x="85" y="73"/>
                    </a:lnTo>
                    <a:lnTo>
                      <a:pt x="89" y="66"/>
                    </a:lnTo>
                    <a:lnTo>
                      <a:pt x="91" y="56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91" y="37"/>
                    </a:lnTo>
                    <a:lnTo>
                      <a:pt x="89" y="28"/>
                    </a:lnTo>
                    <a:lnTo>
                      <a:pt x="85" y="20"/>
                    </a:lnTo>
                    <a:lnTo>
                      <a:pt x="79" y="15"/>
                    </a:lnTo>
                    <a:lnTo>
                      <a:pt x="72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3"/>
                    </a:lnTo>
                    <a:lnTo>
                      <a:pt x="13" y="79"/>
                    </a:lnTo>
                    <a:lnTo>
                      <a:pt x="21" y="85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5" y="92"/>
                    </a:lnTo>
                    <a:lnTo>
                      <a:pt x="45" y="92"/>
                    </a:lnTo>
                    <a:close/>
                    <a:moveTo>
                      <a:pt x="45" y="35"/>
                    </a:moveTo>
                    <a:lnTo>
                      <a:pt x="45" y="35"/>
                    </a:lnTo>
                    <a:lnTo>
                      <a:pt x="51" y="35"/>
                    </a:lnTo>
                    <a:lnTo>
                      <a:pt x="55" y="39"/>
                    </a:lnTo>
                    <a:lnTo>
                      <a:pt x="57" y="43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51"/>
                    </a:lnTo>
                    <a:lnTo>
                      <a:pt x="55" y="54"/>
                    </a:lnTo>
                    <a:lnTo>
                      <a:pt x="51" y="58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42" y="58"/>
                    </a:lnTo>
                    <a:lnTo>
                      <a:pt x="38" y="54"/>
                    </a:lnTo>
                    <a:lnTo>
                      <a:pt x="36" y="51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6" y="43"/>
                    </a:lnTo>
                    <a:lnTo>
                      <a:pt x="38" y="39"/>
                    </a:lnTo>
                    <a:lnTo>
                      <a:pt x="42" y="35"/>
                    </a:lnTo>
                    <a:lnTo>
                      <a:pt x="45" y="35"/>
                    </a:lnTo>
                    <a:lnTo>
                      <a:pt x="45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2" name="Freeform 74"/>
              <p:cNvSpPr>
                <a:spLocks noChangeAspect="1"/>
              </p:cNvSpPr>
              <p:nvPr/>
            </p:nvSpPr>
            <p:spPr bwMode="gray">
              <a:xfrm>
                <a:off x="2245" y="3423"/>
                <a:ext cx="247" cy="140"/>
              </a:xfrm>
              <a:custGeom>
                <a:avLst/>
                <a:gdLst/>
                <a:ahLst/>
                <a:cxnLst>
                  <a:cxn ang="0">
                    <a:pos x="119" y="170"/>
                  </a:cxn>
                  <a:cxn ang="0">
                    <a:pos x="134" y="102"/>
                  </a:cxn>
                  <a:cxn ang="0">
                    <a:pos x="142" y="91"/>
                  </a:cxn>
                  <a:cxn ang="0">
                    <a:pos x="155" y="89"/>
                  </a:cxn>
                  <a:cxn ang="0">
                    <a:pos x="163" y="91"/>
                  </a:cxn>
                  <a:cxn ang="0">
                    <a:pos x="168" y="102"/>
                  </a:cxn>
                  <a:cxn ang="0">
                    <a:pos x="157" y="157"/>
                  </a:cxn>
                  <a:cxn ang="0">
                    <a:pos x="265" y="45"/>
                  </a:cxn>
                  <a:cxn ang="0">
                    <a:pos x="267" y="40"/>
                  </a:cxn>
                  <a:cxn ang="0">
                    <a:pos x="278" y="32"/>
                  </a:cxn>
                  <a:cxn ang="0">
                    <a:pos x="285" y="34"/>
                  </a:cxn>
                  <a:cxn ang="0">
                    <a:pos x="297" y="42"/>
                  </a:cxn>
                  <a:cxn ang="0">
                    <a:pos x="299" y="55"/>
                  </a:cxn>
                  <a:cxn ang="0">
                    <a:pos x="387" y="74"/>
                  </a:cxn>
                  <a:cxn ang="0">
                    <a:pos x="393" y="74"/>
                  </a:cxn>
                  <a:cxn ang="0">
                    <a:pos x="406" y="79"/>
                  </a:cxn>
                  <a:cxn ang="0">
                    <a:pos x="410" y="85"/>
                  </a:cxn>
                  <a:cxn ang="0">
                    <a:pos x="408" y="98"/>
                  </a:cxn>
                  <a:cxn ang="0">
                    <a:pos x="399" y="108"/>
                  </a:cxn>
                  <a:cxn ang="0">
                    <a:pos x="348" y="179"/>
                  </a:cxn>
                  <a:cxn ang="0">
                    <a:pos x="353" y="185"/>
                  </a:cxn>
                  <a:cxn ang="0">
                    <a:pos x="355" y="198"/>
                  </a:cxn>
                  <a:cxn ang="0">
                    <a:pos x="353" y="204"/>
                  </a:cxn>
                  <a:cxn ang="0">
                    <a:pos x="338" y="212"/>
                  </a:cxn>
                  <a:cxn ang="0">
                    <a:pos x="335" y="212"/>
                  </a:cxn>
                  <a:cxn ang="0">
                    <a:pos x="255" y="159"/>
                  </a:cxn>
                  <a:cxn ang="0">
                    <a:pos x="221" y="223"/>
                  </a:cxn>
                  <a:cxn ang="0">
                    <a:pos x="227" y="229"/>
                  </a:cxn>
                  <a:cxn ang="0">
                    <a:pos x="229" y="242"/>
                  </a:cxn>
                  <a:cxn ang="0">
                    <a:pos x="225" y="247"/>
                  </a:cxn>
                  <a:cxn ang="0">
                    <a:pos x="212" y="255"/>
                  </a:cxn>
                  <a:cxn ang="0">
                    <a:pos x="206" y="255"/>
                  </a:cxn>
                  <a:cxn ang="0">
                    <a:pos x="130" y="204"/>
                  </a:cxn>
                  <a:cxn ang="0">
                    <a:pos x="15" y="244"/>
                  </a:cxn>
                  <a:cxn ang="0">
                    <a:pos x="44" y="253"/>
                  </a:cxn>
                  <a:cxn ang="0">
                    <a:pos x="123" y="272"/>
                  </a:cxn>
                  <a:cxn ang="0">
                    <a:pos x="208" y="280"/>
                  </a:cxn>
                  <a:cxn ang="0">
                    <a:pos x="232" y="278"/>
                  </a:cxn>
                  <a:cxn ang="0">
                    <a:pos x="280" y="270"/>
                  </a:cxn>
                  <a:cxn ang="0">
                    <a:pos x="301" y="264"/>
                  </a:cxn>
                  <a:cxn ang="0">
                    <a:pos x="346" y="242"/>
                  </a:cxn>
                  <a:cxn ang="0">
                    <a:pos x="384" y="215"/>
                  </a:cxn>
                  <a:cxn ang="0">
                    <a:pos x="416" y="185"/>
                  </a:cxn>
                  <a:cxn ang="0">
                    <a:pos x="442" y="153"/>
                  </a:cxn>
                  <a:cxn ang="0">
                    <a:pos x="478" y="93"/>
                  </a:cxn>
                  <a:cxn ang="0">
                    <a:pos x="495" y="51"/>
                  </a:cxn>
                  <a:cxn ang="0">
                    <a:pos x="493" y="49"/>
                  </a:cxn>
                  <a:cxn ang="0">
                    <a:pos x="478" y="40"/>
                  </a:cxn>
                  <a:cxn ang="0">
                    <a:pos x="455" y="28"/>
                  </a:cxn>
                  <a:cxn ang="0">
                    <a:pos x="399" y="9"/>
                  </a:cxn>
                  <a:cxn ang="0">
                    <a:pos x="346" y="0"/>
                  </a:cxn>
                  <a:cxn ang="0">
                    <a:pos x="327" y="0"/>
                  </a:cxn>
                  <a:cxn ang="0">
                    <a:pos x="280" y="4"/>
                  </a:cxn>
                  <a:cxn ang="0">
                    <a:pos x="229" y="17"/>
                  </a:cxn>
                  <a:cxn ang="0">
                    <a:pos x="210" y="25"/>
                  </a:cxn>
                  <a:cxn ang="0">
                    <a:pos x="172" y="45"/>
                  </a:cxn>
                  <a:cxn ang="0">
                    <a:pos x="119" y="81"/>
                  </a:cxn>
                  <a:cxn ang="0">
                    <a:pos x="61" y="136"/>
                  </a:cxn>
                  <a:cxn ang="0">
                    <a:pos x="17" y="191"/>
                  </a:cxn>
                  <a:cxn ang="0">
                    <a:pos x="0" y="213"/>
                  </a:cxn>
                </a:cxnLst>
                <a:rect l="0" t="0" r="r" b="b"/>
                <a:pathLst>
                  <a:path w="495" h="280">
                    <a:moveTo>
                      <a:pt x="0" y="213"/>
                    </a:moveTo>
                    <a:lnTo>
                      <a:pt x="119" y="170"/>
                    </a:lnTo>
                    <a:lnTo>
                      <a:pt x="134" y="102"/>
                    </a:lnTo>
                    <a:lnTo>
                      <a:pt x="134" y="102"/>
                    </a:lnTo>
                    <a:lnTo>
                      <a:pt x="138" y="94"/>
                    </a:lnTo>
                    <a:lnTo>
                      <a:pt x="142" y="91"/>
                    </a:lnTo>
                    <a:lnTo>
                      <a:pt x="149" y="89"/>
                    </a:lnTo>
                    <a:lnTo>
                      <a:pt x="155" y="89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66" y="96"/>
                    </a:lnTo>
                    <a:lnTo>
                      <a:pt x="168" y="102"/>
                    </a:lnTo>
                    <a:lnTo>
                      <a:pt x="168" y="110"/>
                    </a:lnTo>
                    <a:lnTo>
                      <a:pt x="157" y="157"/>
                    </a:lnTo>
                    <a:lnTo>
                      <a:pt x="246" y="125"/>
                    </a:lnTo>
                    <a:lnTo>
                      <a:pt x="265" y="45"/>
                    </a:lnTo>
                    <a:lnTo>
                      <a:pt x="265" y="45"/>
                    </a:lnTo>
                    <a:lnTo>
                      <a:pt x="267" y="40"/>
                    </a:lnTo>
                    <a:lnTo>
                      <a:pt x="272" y="36"/>
                    </a:lnTo>
                    <a:lnTo>
                      <a:pt x="278" y="32"/>
                    </a:lnTo>
                    <a:lnTo>
                      <a:pt x="285" y="3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7" y="42"/>
                    </a:lnTo>
                    <a:lnTo>
                      <a:pt x="299" y="47"/>
                    </a:lnTo>
                    <a:lnTo>
                      <a:pt x="299" y="55"/>
                    </a:lnTo>
                    <a:lnTo>
                      <a:pt x="285" y="111"/>
                    </a:lnTo>
                    <a:lnTo>
                      <a:pt x="387" y="74"/>
                    </a:lnTo>
                    <a:lnTo>
                      <a:pt x="387" y="74"/>
                    </a:lnTo>
                    <a:lnTo>
                      <a:pt x="393" y="74"/>
                    </a:lnTo>
                    <a:lnTo>
                      <a:pt x="401" y="76"/>
                    </a:lnTo>
                    <a:lnTo>
                      <a:pt x="406" y="79"/>
                    </a:lnTo>
                    <a:lnTo>
                      <a:pt x="410" y="85"/>
                    </a:lnTo>
                    <a:lnTo>
                      <a:pt x="410" y="85"/>
                    </a:lnTo>
                    <a:lnTo>
                      <a:pt x="410" y="93"/>
                    </a:lnTo>
                    <a:lnTo>
                      <a:pt x="408" y="98"/>
                    </a:lnTo>
                    <a:lnTo>
                      <a:pt x="404" y="104"/>
                    </a:lnTo>
                    <a:lnTo>
                      <a:pt x="399" y="108"/>
                    </a:lnTo>
                    <a:lnTo>
                      <a:pt x="295" y="144"/>
                    </a:lnTo>
                    <a:lnTo>
                      <a:pt x="348" y="179"/>
                    </a:lnTo>
                    <a:lnTo>
                      <a:pt x="348" y="179"/>
                    </a:lnTo>
                    <a:lnTo>
                      <a:pt x="353" y="185"/>
                    </a:lnTo>
                    <a:lnTo>
                      <a:pt x="355" y="191"/>
                    </a:lnTo>
                    <a:lnTo>
                      <a:pt x="355" y="198"/>
                    </a:lnTo>
                    <a:lnTo>
                      <a:pt x="353" y="204"/>
                    </a:lnTo>
                    <a:lnTo>
                      <a:pt x="353" y="204"/>
                    </a:lnTo>
                    <a:lnTo>
                      <a:pt x="348" y="210"/>
                    </a:lnTo>
                    <a:lnTo>
                      <a:pt x="338" y="212"/>
                    </a:lnTo>
                    <a:lnTo>
                      <a:pt x="338" y="212"/>
                    </a:lnTo>
                    <a:lnTo>
                      <a:pt x="335" y="212"/>
                    </a:lnTo>
                    <a:lnTo>
                      <a:pt x="329" y="210"/>
                    </a:lnTo>
                    <a:lnTo>
                      <a:pt x="255" y="159"/>
                    </a:lnTo>
                    <a:lnTo>
                      <a:pt x="170" y="189"/>
                    </a:lnTo>
                    <a:lnTo>
                      <a:pt x="221" y="223"/>
                    </a:lnTo>
                    <a:lnTo>
                      <a:pt x="221" y="223"/>
                    </a:lnTo>
                    <a:lnTo>
                      <a:pt x="227" y="229"/>
                    </a:lnTo>
                    <a:lnTo>
                      <a:pt x="229" y="234"/>
                    </a:lnTo>
                    <a:lnTo>
                      <a:pt x="229" y="242"/>
                    </a:lnTo>
                    <a:lnTo>
                      <a:pt x="225" y="247"/>
                    </a:lnTo>
                    <a:lnTo>
                      <a:pt x="225" y="247"/>
                    </a:lnTo>
                    <a:lnTo>
                      <a:pt x="219" y="253"/>
                    </a:lnTo>
                    <a:lnTo>
                      <a:pt x="212" y="255"/>
                    </a:lnTo>
                    <a:lnTo>
                      <a:pt x="212" y="255"/>
                    </a:lnTo>
                    <a:lnTo>
                      <a:pt x="206" y="255"/>
                    </a:lnTo>
                    <a:lnTo>
                      <a:pt x="202" y="251"/>
                    </a:lnTo>
                    <a:lnTo>
                      <a:pt x="130" y="204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44" y="253"/>
                    </a:lnTo>
                    <a:lnTo>
                      <a:pt x="44" y="253"/>
                    </a:lnTo>
                    <a:lnTo>
                      <a:pt x="81" y="263"/>
                    </a:lnTo>
                    <a:lnTo>
                      <a:pt x="123" y="272"/>
                    </a:lnTo>
                    <a:lnTo>
                      <a:pt x="164" y="278"/>
                    </a:lnTo>
                    <a:lnTo>
                      <a:pt x="208" y="280"/>
                    </a:lnTo>
                    <a:lnTo>
                      <a:pt x="208" y="280"/>
                    </a:lnTo>
                    <a:lnTo>
                      <a:pt x="232" y="278"/>
                    </a:lnTo>
                    <a:lnTo>
                      <a:pt x="257" y="276"/>
                    </a:lnTo>
                    <a:lnTo>
                      <a:pt x="280" y="270"/>
                    </a:lnTo>
                    <a:lnTo>
                      <a:pt x="301" y="264"/>
                    </a:lnTo>
                    <a:lnTo>
                      <a:pt x="301" y="264"/>
                    </a:lnTo>
                    <a:lnTo>
                      <a:pt x="325" y="253"/>
                    </a:lnTo>
                    <a:lnTo>
                      <a:pt x="346" y="242"/>
                    </a:lnTo>
                    <a:lnTo>
                      <a:pt x="365" y="229"/>
                    </a:lnTo>
                    <a:lnTo>
                      <a:pt x="384" y="215"/>
                    </a:lnTo>
                    <a:lnTo>
                      <a:pt x="401" y="200"/>
                    </a:lnTo>
                    <a:lnTo>
                      <a:pt x="416" y="185"/>
                    </a:lnTo>
                    <a:lnTo>
                      <a:pt x="429" y="168"/>
                    </a:lnTo>
                    <a:lnTo>
                      <a:pt x="442" y="153"/>
                    </a:lnTo>
                    <a:lnTo>
                      <a:pt x="463" y="121"/>
                    </a:lnTo>
                    <a:lnTo>
                      <a:pt x="478" y="93"/>
                    </a:lnTo>
                    <a:lnTo>
                      <a:pt x="489" y="68"/>
                    </a:lnTo>
                    <a:lnTo>
                      <a:pt x="495" y="51"/>
                    </a:lnTo>
                    <a:lnTo>
                      <a:pt x="495" y="51"/>
                    </a:lnTo>
                    <a:lnTo>
                      <a:pt x="493" y="49"/>
                    </a:lnTo>
                    <a:lnTo>
                      <a:pt x="493" y="49"/>
                    </a:lnTo>
                    <a:lnTo>
                      <a:pt x="478" y="40"/>
                    </a:lnTo>
                    <a:lnTo>
                      <a:pt x="455" y="28"/>
                    </a:lnTo>
                    <a:lnTo>
                      <a:pt x="455" y="28"/>
                    </a:lnTo>
                    <a:lnTo>
                      <a:pt x="429" y="19"/>
                    </a:lnTo>
                    <a:lnTo>
                      <a:pt x="399" y="9"/>
                    </a:lnTo>
                    <a:lnTo>
                      <a:pt x="365" y="2"/>
                    </a:lnTo>
                    <a:lnTo>
                      <a:pt x="346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02" y="2"/>
                    </a:lnTo>
                    <a:lnTo>
                      <a:pt x="280" y="4"/>
                    </a:lnTo>
                    <a:lnTo>
                      <a:pt x="255" y="9"/>
                    </a:lnTo>
                    <a:lnTo>
                      <a:pt x="229" y="17"/>
                    </a:lnTo>
                    <a:lnTo>
                      <a:pt x="229" y="17"/>
                    </a:lnTo>
                    <a:lnTo>
                      <a:pt x="210" y="25"/>
                    </a:lnTo>
                    <a:lnTo>
                      <a:pt x="191" y="34"/>
                    </a:lnTo>
                    <a:lnTo>
                      <a:pt x="172" y="45"/>
                    </a:lnTo>
                    <a:lnTo>
                      <a:pt x="153" y="57"/>
                    </a:lnTo>
                    <a:lnTo>
                      <a:pt x="119" y="81"/>
                    </a:lnTo>
                    <a:lnTo>
                      <a:pt x="89" y="108"/>
                    </a:lnTo>
                    <a:lnTo>
                      <a:pt x="61" y="136"/>
                    </a:lnTo>
                    <a:lnTo>
                      <a:pt x="38" y="164"/>
                    </a:lnTo>
                    <a:lnTo>
                      <a:pt x="17" y="191"/>
                    </a:lnTo>
                    <a:lnTo>
                      <a:pt x="0" y="213"/>
                    </a:lnTo>
                    <a:lnTo>
                      <a:pt x="0" y="21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4214813" y="1341438"/>
            <a:ext cx="1158875" cy="1058862"/>
            <a:chOff x="3086" y="1590"/>
            <a:chExt cx="423" cy="387"/>
          </a:xfrm>
        </p:grpSpPr>
        <p:sp>
          <p:nvSpPr>
            <p:cNvPr id="7244" name="AutoShape 76"/>
            <p:cNvSpPr>
              <a:spLocks noChangeAspect="1" noChangeArrowheads="1"/>
            </p:cNvSpPr>
            <p:nvPr/>
          </p:nvSpPr>
          <p:spPr bwMode="gray">
            <a:xfrm>
              <a:off x="3086" y="1590"/>
              <a:ext cx="423" cy="387"/>
            </a:xfrm>
            <a:prstGeom prst="roundRect">
              <a:avLst>
                <a:gd name="adj" fmla="val 13611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45" name="AutoShape 77"/>
            <p:cNvSpPr>
              <a:spLocks noChangeAspect="1" noChangeArrowheads="1"/>
            </p:cNvSpPr>
            <p:nvPr/>
          </p:nvSpPr>
          <p:spPr bwMode="gray">
            <a:xfrm>
              <a:off x="3094" y="1598"/>
              <a:ext cx="407" cy="298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46" name="Text Box 78"/>
            <p:cNvSpPr txBox="1">
              <a:spLocks noChangeArrowheads="1"/>
            </p:cNvSpPr>
            <p:nvPr/>
          </p:nvSpPr>
          <p:spPr bwMode="gray">
            <a:xfrm>
              <a:off x="3304" y="1918"/>
              <a:ext cx="1" cy="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defTabSz="457200">
                <a:spcBef>
                  <a:spcPct val="50000"/>
                </a:spcBef>
                <a:buFont typeface="Arial" pitchFamily="34" charset="0"/>
                <a:buNone/>
              </a:pPr>
              <a:endParaRPr lang="en-GB" sz="800" b="1">
                <a:solidFill>
                  <a:srgbClr val="0B2854"/>
                </a:solidFill>
                <a:latin typeface="Trebuchet MS" pitchFamily="34" charset="0"/>
                <a:ea typeface="ＭＳ Ｐゴシック" pitchFamily="-110" charset="-128"/>
              </a:endParaRPr>
            </a:p>
          </p:txBody>
        </p:sp>
        <p:sp>
          <p:nvSpPr>
            <p:cNvPr id="7247" name="AutoShape 79"/>
            <p:cNvSpPr>
              <a:spLocks noChangeArrowheads="1"/>
            </p:cNvSpPr>
            <p:nvPr/>
          </p:nvSpPr>
          <p:spPr bwMode="gray">
            <a:xfrm>
              <a:off x="3240" y="1798"/>
              <a:ext cx="55" cy="92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48" name="AutoShape 80"/>
            <p:cNvSpPr>
              <a:spLocks noChangeArrowheads="1"/>
            </p:cNvSpPr>
            <p:nvPr/>
          </p:nvSpPr>
          <p:spPr bwMode="gray">
            <a:xfrm>
              <a:off x="3315" y="1798"/>
              <a:ext cx="44" cy="46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6" name="Group 81"/>
            <p:cNvGrpSpPr>
              <a:grpSpLocks/>
            </p:cNvGrpSpPr>
            <p:nvPr/>
          </p:nvGrpSpPr>
          <p:grpSpPr bwMode="auto">
            <a:xfrm>
              <a:off x="3168" y="1595"/>
              <a:ext cx="259" cy="314"/>
              <a:chOff x="2114" y="1646"/>
              <a:chExt cx="739" cy="895"/>
            </a:xfrm>
          </p:grpSpPr>
          <p:grpSp>
            <p:nvGrpSpPr>
              <p:cNvPr id="17" name="Group 82"/>
              <p:cNvGrpSpPr>
                <a:grpSpLocks/>
              </p:cNvGrpSpPr>
              <p:nvPr/>
            </p:nvGrpSpPr>
            <p:grpSpPr bwMode="auto">
              <a:xfrm>
                <a:off x="2114" y="2215"/>
                <a:ext cx="739" cy="326"/>
                <a:chOff x="-66" y="810"/>
                <a:chExt cx="5748" cy="2532"/>
              </a:xfrm>
            </p:grpSpPr>
            <p:sp>
              <p:nvSpPr>
                <p:cNvPr id="7251" name="Freeform 83"/>
                <p:cNvSpPr>
                  <a:spLocks/>
                </p:cNvSpPr>
                <p:nvPr/>
              </p:nvSpPr>
              <p:spPr bwMode="gray">
                <a:xfrm>
                  <a:off x="-66" y="858"/>
                  <a:ext cx="5748" cy="2484"/>
                </a:xfrm>
                <a:custGeom>
                  <a:avLst/>
                  <a:gdLst/>
                  <a:ahLst/>
                  <a:cxnLst>
                    <a:cxn ang="0">
                      <a:pos x="2550" y="1824"/>
                    </a:cxn>
                    <a:cxn ang="0">
                      <a:pos x="1356" y="1776"/>
                    </a:cxn>
                    <a:cxn ang="0">
                      <a:pos x="666" y="1170"/>
                    </a:cxn>
                    <a:cxn ang="0">
                      <a:pos x="198" y="342"/>
                    </a:cxn>
                    <a:cxn ang="0">
                      <a:pos x="1398" y="1086"/>
                    </a:cxn>
                    <a:cxn ang="0">
                      <a:pos x="3624" y="1026"/>
                    </a:cxn>
                    <a:cxn ang="0">
                      <a:pos x="2382" y="714"/>
                    </a:cxn>
                    <a:cxn ang="0">
                      <a:pos x="4272" y="390"/>
                    </a:cxn>
                    <a:cxn ang="0">
                      <a:pos x="5748" y="2418"/>
                    </a:cxn>
                    <a:cxn ang="0">
                      <a:pos x="4092" y="2442"/>
                    </a:cxn>
                    <a:cxn ang="0">
                      <a:pos x="3630" y="1878"/>
                    </a:cxn>
                    <a:cxn ang="0">
                      <a:pos x="2550" y="1824"/>
                    </a:cxn>
                  </a:cxnLst>
                  <a:rect l="0" t="0" r="r" b="b"/>
                  <a:pathLst>
                    <a:path w="5748" h="2484">
                      <a:moveTo>
                        <a:pt x="2550" y="1824"/>
                      </a:moveTo>
                      <a:cubicBezTo>
                        <a:pt x="2171" y="1807"/>
                        <a:pt x="1670" y="1885"/>
                        <a:pt x="1356" y="1776"/>
                      </a:cubicBezTo>
                      <a:cubicBezTo>
                        <a:pt x="1042" y="1667"/>
                        <a:pt x="888" y="1446"/>
                        <a:pt x="666" y="1170"/>
                      </a:cubicBezTo>
                      <a:cubicBezTo>
                        <a:pt x="444" y="894"/>
                        <a:pt x="0" y="534"/>
                        <a:pt x="198" y="342"/>
                      </a:cubicBezTo>
                      <a:cubicBezTo>
                        <a:pt x="546" y="0"/>
                        <a:pt x="1014" y="966"/>
                        <a:pt x="1398" y="1086"/>
                      </a:cubicBezTo>
                      <a:cubicBezTo>
                        <a:pt x="1782" y="1206"/>
                        <a:pt x="3606" y="1126"/>
                        <a:pt x="3624" y="1026"/>
                      </a:cubicBezTo>
                      <a:cubicBezTo>
                        <a:pt x="3598" y="730"/>
                        <a:pt x="2508" y="1110"/>
                        <a:pt x="2382" y="714"/>
                      </a:cubicBezTo>
                      <a:cubicBezTo>
                        <a:pt x="2280" y="282"/>
                        <a:pt x="4047" y="360"/>
                        <a:pt x="4272" y="390"/>
                      </a:cubicBezTo>
                      <a:cubicBezTo>
                        <a:pt x="4902" y="426"/>
                        <a:pt x="5658" y="2040"/>
                        <a:pt x="5748" y="2418"/>
                      </a:cubicBezTo>
                      <a:cubicBezTo>
                        <a:pt x="5676" y="2484"/>
                        <a:pt x="4458" y="2466"/>
                        <a:pt x="4092" y="2442"/>
                      </a:cubicBezTo>
                      <a:cubicBezTo>
                        <a:pt x="3930" y="2280"/>
                        <a:pt x="3887" y="1981"/>
                        <a:pt x="3630" y="1878"/>
                      </a:cubicBezTo>
                      <a:cubicBezTo>
                        <a:pt x="3373" y="1775"/>
                        <a:pt x="2775" y="1835"/>
                        <a:pt x="2550" y="18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52" name="Freeform 84"/>
                <p:cNvSpPr>
                  <a:spLocks/>
                </p:cNvSpPr>
                <p:nvPr/>
              </p:nvSpPr>
              <p:spPr bwMode="gray">
                <a:xfrm>
                  <a:off x="362" y="810"/>
                  <a:ext cx="1351" cy="1065"/>
                </a:xfrm>
                <a:custGeom>
                  <a:avLst/>
                  <a:gdLst/>
                  <a:ahLst/>
                  <a:cxnLst>
                    <a:cxn ang="0">
                      <a:pos x="1351" y="1020"/>
                    </a:cxn>
                    <a:cxn ang="0">
                      <a:pos x="1012" y="1020"/>
                    </a:cxn>
                    <a:cxn ang="0">
                      <a:pos x="270" y="375"/>
                    </a:cxn>
                    <a:cxn ang="0">
                      <a:pos x="0" y="164"/>
                    </a:cxn>
                    <a:cxn ang="0">
                      <a:pos x="250" y="33"/>
                    </a:cxn>
                    <a:cxn ang="0">
                      <a:pos x="1351" y="1020"/>
                    </a:cxn>
                  </a:cxnLst>
                  <a:rect l="0" t="0" r="r" b="b"/>
                  <a:pathLst>
                    <a:path w="1351" h="1065">
                      <a:moveTo>
                        <a:pt x="1351" y="1020"/>
                      </a:moveTo>
                      <a:cubicBezTo>
                        <a:pt x="1144" y="1056"/>
                        <a:pt x="1219" y="1065"/>
                        <a:pt x="1012" y="1020"/>
                      </a:cubicBezTo>
                      <a:cubicBezTo>
                        <a:pt x="808" y="889"/>
                        <a:pt x="440" y="524"/>
                        <a:pt x="270" y="375"/>
                      </a:cubicBezTo>
                      <a:cubicBezTo>
                        <a:pt x="101" y="232"/>
                        <a:pt x="3" y="221"/>
                        <a:pt x="0" y="164"/>
                      </a:cubicBezTo>
                      <a:cubicBezTo>
                        <a:pt x="27" y="110"/>
                        <a:pt x="108" y="0"/>
                        <a:pt x="250" y="33"/>
                      </a:cubicBezTo>
                      <a:cubicBezTo>
                        <a:pt x="480" y="144"/>
                        <a:pt x="1318" y="990"/>
                        <a:pt x="1351" y="10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53" name="Freeform 85"/>
                <p:cNvSpPr>
                  <a:spLocks/>
                </p:cNvSpPr>
                <p:nvPr/>
              </p:nvSpPr>
              <p:spPr bwMode="gray">
                <a:xfrm>
                  <a:off x="1017" y="922"/>
                  <a:ext cx="1209" cy="936"/>
                </a:xfrm>
                <a:custGeom>
                  <a:avLst/>
                  <a:gdLst/>
                  <a:ahLst/>
                  <a:cxnLst>
                    <a:cxn ang="0">
                      <a:pos x="1351" y="1020"/>
                    </a:cxn>
                    <a:cxn ang="0">
                      <a:pos x="1012" y="1020"/>
                    </a:cxn>
                    <a:cxn ang="0">
                      <a:pos x="270" y="375"/>
                    </a:cxn>
                    <a:cxn ang="0">
                      <a:pos x="0" y="164"/>
                    </a:cxn>
                    <a:cxn ang="0">
                      <a:pos x="250" y="33"/>
                    </a:cxn>
                    <a:cxn ang="0">
                      <a:pos x="1351" y="1020"/>
                    </a:cxn>
                  </a:cxnLst>
                  <a:rect l="0" t="0" r="r" b="b"/>
                  <a:pathLst>
                    <a:path w="1351" h="1065">
                      <a:moveTo>
                        <a:pt x="1351" y="1020"/>
                      </a:moveTo>
                      <a:cubicBezTo>
                        <a:pt x="1144" y="1056"/>
                        <a:pt x="1219" y="1065"/>
                        <a:pt x="1012" y="1020"/>
                      </a:cubicBezTo>
                      <a:cubicBezTo>
                        <a:pt x="808" y="889"/>
                        <a:pt x="440" y="524"/>
                        <a:pt x="270" y="375"/>
                      </a:cubicBezTo>
                      <a:cubicBezTo>
                        <a:pt x="101" y="232"/>
                        <a:pt x="3" y="221"/>
                        <a:pt x="0" y="164"/>
                      </a:cubicBezTo>
                      <a:cubicBezTo>
                        <a:pt x="27" y="110"/>
                        <a:pt x="108" y="0"/>
                        <a:pt x="250" y="33"/>
                      </a:cubicBezTo>
                      <a:cubicBezTo>
                        <a:pt x="480" y="144"/>
                        <a:pt x="1318" y="990"/>
                        <a:pt x="1351" y="10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7254" name="Picture 8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192" y="1646"/>
                <a:ext cx="518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255" name="Rectangle 87"/>
          <p:cNvSpPr>
            <a:spLocks noChangeArrowheads="1"/>
          </p:cNvSpPr>
          <p:nvPr/>
        </p:nvSpPr>
        <p:spPr bwMode="auto">
          <a:xfrm>
            <a:off x="6518275" y="4595813"/>
            <a:ext cx="1801813" cy="4206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Generazione Distribuita</a:t>
            </a:r>
          </a:p>
        </p:txBody>
      </p:sp>
      <p:sp>
        <p:nvSpPr>
          <p:cNvPr id="7256" name="Rectangle 88"/>
          <p:cNvSpPr>
            <a:spLocks noChangeArrowheads="1"/>
          </p:cNvSpPr>
          <p:nvPr/>
        </p:nvSpPr>
        <p:spPr bwMode="auto">
          <a:xfrm>
            <a:off x="4718050" y="5751513"/>
            <a:ext cx="3208338" cy="6302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Contatori elettronici</a:t>
            </a:r>
          </a:p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Gestione attiva della domanda</a:t>
            </a:r>
          </a:p>
          <a:p>
            <a:pPr defTabSz="330200">
              <a:buSzPct val="100000"/>
              <a:buFont typeface="Times" pitchFamily="18" charset="0"/>
              <a:buNone/>
            </a:pPr>
            <a:r>
              <a:rPr lang="en-GB" sz="1300" b="1">
                <a:latin typeface="Verdana" pitchFamily="34" charset="0"/>
                <a:ea typeface="ヒラギノ角ゴ Pro W3"/>
                <a:cs typeface="ヒラギノ角ゴ Pro W3"/>
              </a:rPr>
              <a:t>Informazioni ai clienti</a:t>
            </a:r>
          </a:p>
        </p:txBody>
      </p: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6086475" y="2997200"/>
            <a:ext cx="1158875" cy="1058863"/>
            <a:chOff x="2562" y="180"/>
            <a:chExt cx="667" cy="611"/>
          </a:xfrm>
        </p:grpSpPr>
        <p:sp>
          <p:nvSpPr>
            <p:cNvPr id="7258" name="AutoShape 90"/>
            <p:cNvSpPr>
              <a:spLocks noChangeAspect="1" noChangeArrowheads="1"/>
            </p:cNvSpPr>
            <p:nvPr/>
          </p:nvSpPr>
          <p:spPr bwMode="gray">
            <a:xfrm>
              <a:off x="2562" y="180"/>
              <a:ext cx="667" cy="611"/>
            </a:xfrm>
            <a:prstGeom prst="roundRect">
              <a:avLst>
                <a:gd name="adj" fmla="val 13611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59" name="AutoShape 91"/>
            <p:cNvSpPr>
              <a:spLocks noChangeAspect="1" noChangeArrowheads="1"/>
            </p:cNvSpPr>
            <p:nvPr/>
          </p:nvSpPr>
          <p:spPr bwMode="gray">
            <a:xfrm>
              <a:off x="2575" y="192"/>
              <a:ext cx="641" cy="471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60" name="Text Box 92"/>
            <p:cNvSpPr txBox="1">
              <a:spLocks noChangeArrowheads="1"/>
            </p:cNvSpPr>
            <p:nvPr/>
          </p:nvSpPr>
          <p:spPr bwMode="gray">
            <a:xfrm>
              <a:off x="2906" y="698"/>
              <a:ext cx="1" cy="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defTabSz="457200">
                <a:spcBef>
                  <a:spcPct val="50000"/>
                </a:spcBef>
                <a:buFont typeface="Arial" pitchFamily="34" charset="0"/>
                <a:buNone/>
              </a:pPr>
              <a:endParaRPr lang="en-GB" sz="800" b="1">
                <a:solidFill>
                  <a:srgbClr val="0B2854"/>
                </a:solidFill>
                <a:latin typeface="Trebuchet MS" pitchFamily="34" charset="0"/>
                <a:ea typeface="ＭＳ Ｐゴシック" pitchFamily="-110" charset="-128"/>
              </a:endParaRPr>
            </a:p>
          </p:txBody>
        </p:sp>
        <p:sp>
          <p:nvSpPr>
            <p:cNvPr id="7261" name="Freeform 93"/>
            <p:cNvSpPr>
              <a:spLocks/>
            </p:cNvSpPr>
            <p:nvPr/>
          </p:nvSpPr>
          <p:spPr bwMode="gray">
            <a:xfrm>
              <a:off x="2709" y="354"/>
              <a:ext cx="373" cy="311"/>
            </a:xfrm>
            <a:custGeom>
              <a:avLst/>
              <a:gdLst/>
              <a:ahLst/>
              <a:cxnLst>
                <a:cxn ang="0">
                  <a:pos x="0" y="1270"/>
                </a:cxn>
                <a:cxn ang="0">
                  <a:pos x="1361" y="0"/>
                </a:cxn>
                <a:cxn ang="0">
                  <a:pos x="2722" y="1224"/>
                </a:cxn>
                <a:cxn ang="0">
                  <a:pos x="2586" y="1360"/>
                </a:cxn>
                <a:cxn ang="0">
                  <a:pos x="2495" y="1270"/>
                </a:cxn>
                <a:cxn ang="0">
                  <a:pos x="2495" y="2404"/>
                </a:cxn>
                <a:cxn ang="0">
                  <a:pos x="2631" y="2449"/>
                </a:cxn>
                <a:cxn ang="0">
                  <a:pos x="2631" y="2494"/>
                </a:cxn>
                <a:cxn ang="0">
                  <a:pos x="91" y="2494"/>
                </a:cxn>
                <a:cxn ang="0">
                  <a:pos x="91" y="2449"/>
                </a:cxn>
                <a:cxn ang="0">
                  <a:pos x="182" y="2404"/>
                </a:cxn>
                <a:cxn ang="0">
                  <a:pos x="272" y="2404"/>
                </a:cxn>
                <a:cxn ang="0">
                  <a:pos x="272" y="1270"/>
                </a:cxn>
                <a:cxn ang="0">
                  <a:pos x="136" y="1360"/>
                </a:cxn>
                <a:cxn ang="0">
                  <a:pos x="0" y="1224"/>
                </a:cxn>
              </a:cxnLst>
              <a:rect l="0" t="0" r="r" b="b"/>
              <a:pathLst>
                <a:path w="2722" h="2494">
                  <a:moveTo>
                    <a:pt x="0" y="1270"/>
                  </a:moveTo>
                  <a:lnTo>
                    <a:pt x="1361" y="0"/>
                  </a:lnTo>
                  <a:lnTo>
                    <a:pt x="2722" y="1224"/>
                  </a:lnTo>
                  <a:lnTo>
                    <a:pt x="2586" y="1360"/>
                  </a:lnTo>
                  <a:lnTo>
                    <a:pt x="2495" y="1270"/>
                  </a:lnTo>
                  <a:lnTo>
                    <a:pt x="2495" y="2404"/>
                  </a:lnTo>
                  <a:lnTo>
                    <a:pt x="2631" y="2449"/>
                  </a:lnTo>
                  <a:lnTo>
                    <a:pt x="2631" y="2494"/>
                  </a:lnTo>
                  <a:lnTo>
                    <a:pt x="91" y="2494"/>
                  </a:lnTo>
                  <a:lnTo>
                    <a:pt x="91" y="2449"/>
                  </a:lnTo>
                  <a:lnTo>
                    <a:pt x="182" y="2404"/>
                  </a:lnTo>
                  <a:lnTo>
                    <a:pt x="272" y="2404"/>
                  </a:lnTo>
                  <a:lnTo>
                    <a:pt x="272" y="1270"/>
                  </a:lnTo>
                  <a:lnTo>
                    <a:pt x="136" y="1360"/>
                  </a:lnTo>
                  <a:lnTo>
                    <a:pt x="0" y="1224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262" name="AutoShape 94"/>
            <p:cNvSpPr>
              <a:spLocks noChangeArrowheads="1"/>
            </p:cNvSpPr>
            <p:nvPr/>
          </p:nvSpPr>
          <p:spPr bwMode="gray">
            <a:xfrm>
              <a:off x="2805" y="509"/>
              <a:ext cx="86" cy="145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63" name="AutoShape 95"/>
            <p:cNvSpPr>
              <a:spLocks noChangeArrowheads="1"/>
            </p:cNvSpPr>
            <p:nvPr/>
          </p:nvSpPr>
          <p:spPr bwMode="gray">
            <a:xfrm>
              <a:off x="2923" y="508"/>
              <a:ext cx="70" cy="73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64" name="Freeform 96"/>
            <p:cNvSpPr>
              <a:spLocks/>
            </p:cNvSpPr>
            <p:nvPr/>
          </p:nvSpPr>
          <p:spPr bwMode="gray">
            <a:xfrm>
              <a:off x="2965" y="250"/>
              <a:ext cx="100" cy="204"/>
            </a:xfrm>
            <a:custGeom>
              <a:avLst/>
              <a:gdLst/>
              <a:ahLst/>
              <a:cxnLst>
                <a:cxn ang="0">
                  <a:pos x="381" y="1635"/>
                </a:cxn>
                <a:cxn ang="0">
                  <a:pos x="327" y="1422"/>
                </a:cxn>
                <a:cxn ang="0">
                  <a:pos x="717" y="849"/>
                </a:cxn>
                <a:cxn ang="0">
                  <a:pos x="381" y="0"/>
                </a:cxn>
                <a:cxn ang="0">
                  <a:pos x="207" y="438"/>
                </a:cxn>
                <a:cxn ang="0">
                  <a:pos x="9" y="870"/>
                </a:cxn>
                <a:cxn ang="0">
                  <a:pos x="201" y="1251"/>
                </a:cxn>
                <a:cxn ang="0">
                  <a:pos x="432" y="909"/>
                </a:cxn>
                <a:cxn ang="0">
                  <a:pos x="492" y="438"/>
                </a:cxn>
                <a:cxn ang="0">
                  <a:pos x="498" y="945"/>
                </a:cxn>
                <a:cxn ang="0">
                  <a:pos x="264" y="1350"/>
                </a:cxn>
                <a:cxn ang="0">
                  <a:pos x="213" y="1488"/>
                </a:cxn>
              </a:cxnLst>
              <a:rect l="0" t="0" r="r" b="b"/>
              <a:pathLst>
                <a:path w="726" h="1635">
                  <a:moveTo>
                    <a:pt x="381" y="1635"/>
                  </a:moveTo>
                  <a:cubicBezTo>
                    <a:pt x="325" y="1593"/>
                    <a:pt x="271" y="1553"/>
                    <a:pt x="327" y="1422"/>
                  </a:cubicBezTo>
                  <a:cubicBezTo>
                    <a:pt x="383" y="1291"/>
                    <a:pt x="708" y="1086"/>
                    <a:pt x="717" y="849"/>
                  </a:cubicBezTo>
                  <a:cubicBezTo>
                    <a:pt x="726" y="612"/>
                    <a:pt x="585" y="222"/>
                    <a:pt x="381" y="0"/>
                  </a:cubicBezTo>
                  <a:cubicBezTo>
                    <a:pt x="339" y="282"/>
                    <a:pt x="291" y="294"/>
                    <a:pt x="207" y="438"/>
                  </a:cubicBezTo>
                  <a:cubicBezTo>
                    <a:pt x="123" y="582"/>
                    <a:pt x="0" y="711"/>
                    <a:pt x="9" y="870"/>
                  </a:cubicBezTo>
                  <a:cubicBezTo>
                    <a:pt x="18" y="1029"/>
                    <a:pt x="129" y="1218"/>
                    <a:pt x="201" y="1251"/>
                  </a:cubicBezTo>
                  <a:cubicBezTo>
                    <a:pt x="288" y="1203"/>
                    <a:pt x="384" y="1044"/>
                    <a:pt x="432" y="909"/>
                  </a:cubicBezTo>
                  <a:cubicBezTo>
                    <a:pt x="480" y="774"/>
                    <a:pt x="481" y="432"/>
                    <a:pt x="492" y="438"/>
                  </a:cubicBezTo>
                  <a:cubicBezTo>
                    <a:pt x="503" y="444"/>
                    <a:pt x="536" y="793"/>
                    <a:pt x="498" y="945"/>
                  </a:cubicBezTo>
                  <a:cubicBezTo>
                    <a:pt x="460" y="1097"/>
                    <a:pt x="312" y="1259"/>
                    <a:pt x="264" y="1350"/>
                  </a:cubicBezTo>
                  <a:cubicBezTo>
                    <a:pt x="216" y="1441"/>
                    <a:pt x="222" y="1465"/>
                    <a:pt x="213" y="148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5284788" y="4510088"/>
            <a:ext cx="1162050" cy="1069975"/>
            <a:chOff x="1659" y="3389"/>
            <a:chExt cx="667" cy="611"/>
          </a:xfrm>
        </p:grpSpPr>
        <p:sp>
          <p:nvSpPr>
            <p:cNvPr id="7266" name="AutoShape 98"/>
            <p:cNvSpPr>
              <a:spLocks noChangeAspect="1" noChangeArrowheads="1"/>
            </p:cNvSpPr>
            <p:nvPr/>
          </p:nvSpPr>
          <p:spPr bwMode="gray">
            <a:xfrm>
              <a:off x="1659" y="3389"/>
              <a:ext cx="667" cy="611"/>
            </a:xfrm>
            <a:prstGeom prst="roundRect">
              <a:avLst>
                <a:gd name="adj" fmla="val 13611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67" name="AutoShape 99"/>
            <p:cNvSpPr>
              <a:spLocks noChangeAspect="1" noChangeArrowheads="1"/>
            </p:cNvSpPr>
            <p:nvPr/>
          </p:nvSpPr>
          <p:spPr bwMode="gray">
            <a:xfrm>
              <a:off x="1672" y="3401"/>
              <a:ext cx="641" cy="471"/>
            </a:xfrm>
            <a:prstGeom prst="roundRect">
              <a:avLst>
                <a:gd name="adj" fmla="val 16667"/>
              </a:avLst>
            </a:prstGeom>
            <a:solidFill>
              <a:srgbClr val="0B28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68" name="Text Box 100"/>
            <p:cNvSpPr txBox="1">
              <a:spLocks noChangeArrowheads="1"/>
            </p:cNvSpPr>
            <p:nvPr/>
          </p:nvSpPr>
          <p:spPr bwMode="gray">
            <a:xfrm>
              <a:off x="2004" y="3918"/>
              <a:ext cx="1" cy="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defTabSz="457200">
                <a:lnSpc>
                  <a:spcPct val="70000"/>
                </a:lnSpc>
                <a:buFont typeface="Arial" pitchFamily="34" charset="0"/>
                <a:buNone/>
              </a:pPr>
              <a:endParaRPr lang="en-GB" sz="800" b="1">
                <a:solidFill>
                  <a:srgbClr val="0B2854"/>
                </a:solidFill>
                <a:latin typeface="Trebuchet MS" pitchFamily="34" charset="0"/>
                <a:ea typeface="ＭＳ Ｐゴシック" pitchFamily="-110" charset="-128"/>
              </a:endParaRPr>
            </a:p>
          </p:txBody>
        </p:sp>
        <p:grpSp>
          <p:nvGrpSpPr>
            <p:cNvPr id="20" name="Group 101"/>
            <p:cNvGrpSpPr>
              <a:grpSpLocks noChangeAspect="1"/>
            </p:cNvGrpSpPr>
            <p:nvPr/>
          </p:nvGrpSpPr>
          <p:grpSpPr bwMode="auto">
            <a:xfrm>
              <a:off x="1765" y="3422"/>
              <a:ext cx="454" cy="465"/>
              <a:chOff x="3453" y="3622"/>
              <a:chExt cx="491" cy="504"/>
            </a:xfrm>
          </p:grpSpPr>
          <p:sp>
            <p:nvSpPr>
              <p:cNvPr id="7270" name="Oval 102"/>
              <p:cNvSpPr>
                <a:spLocks noChangeAspect="1" noChangeArrowheads="1"/>
              </p:cNvSpPr>
              <p:nvPr/>
            </p:nvSpPr>
            <p:spPr bwMode="gray">
              <a:xfrm>
                <a:off x="3561" y="3765"/>
                <a:ext cx="35" cy="26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1" name="Group 103"/>
              <p:cNvGrpSpPr>
                <a:grpSpLocks noChangeAspect="1"/>
              </p:cNvGrpSpPr>
              <p:nvPr/>
            </p:nvGrpSpPr>
            <p:grpSpPr bwMode="auto">
              <a:xfrm>
                <a:off x="3453" y="3622"/>
                <a:ext cx="311" cy="497"/>
                <a:chOff x="3681" y="3622"/>
                <a:chExt cx="311" cy="497"/>
              </a:xfrm>
            </p:grpSpPr>
            <p:sp>
              <p:nvSpPr>
                <p:cNvPr id="7272" name="Freeform 104"/>
                <p:cNvSpPr>
                  <a:spLocks noChangeAspect="1"/>
                </p:cNvSpPr>
                <p:nvPr/>
              </p:nvSpPr>
              <p:spPr bwMode="gray">
                <a:xfrm>
                  <a:off x="3819" y="3712"/>
                  <a:ext cx="173" cy="65"/>
                </a:xfrm>
                <a:custGeom>
                  <a:avLst/>
                  <a:gdLst/>
                  <a:ahLst/>
                  <a:cxnLst>
                    <a:cxn ang="0">
                      <a:pos x="11" y="153"/>
                    </a:cxn>
                    <a:cxn ang="0">
                      <a:pos x="81" y="109"/>
                    </a:cxn>
                    <a:cxn ang="0">
                      <a:pos x="185" y="58"/>
                    </a:cxn>
                    <a:cxn ang="0">
                      <a:pos x="258" y="31"/>
                    </a:cxn>
                    <a:cxn ang="0">
                      <a:pos x="332" y="15"/>
                    </a:cxn>
                    <a:cxn ang="0">
                      <a:pos x="464" y="0"/>
                    </a:cxn>
                    <a:cxn ang="0">
                      <a:pos x="303" y="84"/>
                    </a:cxn>
                    <a:cxn ang="0">
                      <a:pos x="195" y="130"/>
                    </a:cxn>
                    <a:cxn ang="0">
                      <a:pos x="86" y="160"/>
                    </a:cxn>
                    <a:cxn ang="0">
                      <a:pos x="18" y="171"/>
                    </a:cxn>
                    <a:cxn ang="0">
                      <a:pos x="11" y="153"/>
                    </a:cxn>
                  </a:cxnLst>
                  <a:rect l="0" t="0" r="r" b="b"/>
                  <a:pathLst>
                    <a:path w="464" h="172">
                      <a:moveTo>
                        <a:pt x="11" y="153"/>
                      </a:moveTo>
                      <a:cubicBezTo>
                        <a:pt x="22" y="143"/>
                        <a:pt x="52" y="125"/>
                        <a:pt x="81" y="109"/>
                      </a:cubicBezTo>
                      <a:cubicBezTo>
                        <a:pt x="110" y="93"/>
                        <a:pt x="156" y="71"/>
                        <a:pt x="185" y="58"/>
                      </a:cubicBezTo>
                      <a:cubicBezTo>
                        <a:pt x="214" y="45"/>
                        <a:pt x="234" y="38"/>
                        <a:pt x="258" y="31"/>
                      </a:cubicBezTo>
                      <a:cubicBezTo>
                        <a:pt x="282" y="24"/>
                        <a:pt x="298" y="20"/>
                        <a:pt x="332" y="15"/>
                      </a:cubicBezTo>
                      <a:cubicBezTo>
                        <a:pt x="366" y="10"/>
                        <a:pt x="380" y="6"/>
                        <a:pt x="464" y="0"/>
                      </a:cubicBezTo>
                      <a:cubicBezTo>
                        <a:pt x="393" y="46"/>
                        <a:pt x="348" y="62"/>
                        <a:pt x="303" y="84"/>
                      </a:cubicBezTo>
                      <a:cubicBezTo>
                        <a:pt x="258" y="106"/>
                        <a:pt x="231" y="117"/>
                        <a:pt x="195" y="130"/>
                      </a:cubicBezTo>
                      <a:cubicBezTo>
                        <a:pt x="159" y="143"/>
                        <a:pt x="115" y="153"/>
                        <a:pt x="86" y="160"/>
                      </a:cubicBezTo>
                      <a:cubicBezTo>
                        <a:pt x="57" y="167"/>
                        <a:pt x="30" y="172"/>
                        <a:pt x="18" y="171"/>
                      </a:cubicBezTo>
                      <a:cubicBezTo>
                        <a:pt x="6" y="170"/>
                        <a:pt x="0" y="163"/>
                        <a:pt x="11" y="1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73" name="Freeform 105"/>
                <p:cNvSpPr>
                  <a:spLocks noChangeAspect="1"/>
                </p:cNvSpPr>
                <p:nvPr/>
              </p:nvSpPr>
              <p:spPr bwMode="gray">
                <a:xfrm>
                  <a:off x="3681" y="3622"/>
                  <a:ext cx="127" cy="156"/>
                </a:xfrm>
                <a:custGeom>
                  <a:avLst/>
                  <a:gdLst/>
                  <a:ahLst/>
                  <a:cxnLst>
                    <a:cxn ang="0">
                      <a:pos x="325" y="405"/>
                    </a:cxn>
                    <a:cxn ang="0">
                      <a:pos x="237" y="320"/>
                    </a:cxn>
                    <a:cxn ang="0">
                      <a:pos x="163" y="254"/>
                    </a:cxn>
                    <a:cxn ang="0">
                      <a:pos x="102" y="182"/>
                    </a:cxn>
                    <a:cxn ang="0">
                      <a:pos x="61" y="118"/>
                    </a:cxn>
                    <a:cxn ang="0">
                      <a:pos x="0" y="0"/>
                    </a:cxn>
                    <a:cxn ang="0">
                      <a:pos x="135" y="121"/>
                    </a:cxn>
                    <a:cxn ang="0">
                      <a:pos x="216" y="204"/>
                    </a:cxn>
                    <a:cxn ang="0">
                      <a:pos x="289" y="317"/>
                    </a:cxn>
                    <a:cxn ang="0">
                      <a:pos x="333" y="392"/>
                    </a:cxn>
                    <a:cxn ang="0">
                      <a:pos x="325" y="405"/>
                    </a:cxn>
                  </a:cxnLst>
                  <a:rect l="0" t="0" r="r" b="b"/>
                  <a:pathLst>
                    <a:path w="341" h="417">
                      <a:moveTo>
                        <a:pt x="325" y="405"/>
                      </a:moveTo>
                      <a:cubicBezTo>
                        <a:pt x="309" y="393"/>
                        <a:pt x="264" y="345"/>
                        <a:pt x="237" y="320"/>
                      </a:cubicBezTo>
                      <a:cubicBezTo>
                        <a:pt x="210" y="295"/>
                        <a:pt x="185" y="277"/>
                        <a:pt x="163" y="254"/>
                      </a:cubicBezTo>
                      <a:cubicBezTo>
                        <a:pt x="141" y="231"/>
                        <a:pt x="119" y="205"/>
                        <a:pt x="102" y="182"/>
                      </a:cubicBezTo>
                      <a:cubicBezTo>
                        <a:pt x="85" y="159"/>
                        <a:pt x="77" y="148"/>
                        <a:pt x="61" y="118"/>
                      </a:cubicBezTo>
                      <a:cubicBezTo>
                        <a:pt x="44" y="88"/>
                        <a:pt x="35" y="76"/>
                        <a:pt x="0" y="0"/>
                      </a:cubicBezTo>
                      <a:cubicBezTo>
                        <a:pt x="68" y="50"/>
                        <a:pt x="99" y="87"/>
                        <a:pt x="135" y="121"/>
                      </a:cubicBezTo>
                      <a:cubicBezTo>
                        <a:pt x="171" y="155"/>
                        <a:pt x="190" y="171"/>
                        <a:pt x="216" y="204"/>
                      </a:cubicBezTo>
                      <a:cubicBezTo>
                        <a:pt x="242" y="237"/>
                        <a:pt x="270" y="286"/>
                        <a:pt x="289" y="317"/>
                      </a:cubicBezTo>
                      <a:cubicBezTo>
                        <a:pt x="308" y="348"/>
                        <a:pt x="327" y="377"/>
                        <a:pt x="333" y="392"/>
                      </a:cubicBezTo>
                      <a:cubicBezTo>
                        <a:pt x="339" y="407"/>
                        <a:pt x="341" y="417"/>
                        <a:pt x="325" y="40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74" name="Freeform 106"/>
                <p:cNvSpPr>
                  <a:spLocks noChangeAspect="1"/>
                </p:cNvSpPr>
                <p:nvPr/>
              </p:nvSpPr>
              <p:spPr bwMode="gray">
                <a:xfrm>
                  <a:off x="3683" y="3783"/>
                  <a:ext cx="122" cy="157"/>
                </a:xfrm>
                <a:custGeom>
                  <a:avLst/>
                  <a:gdLst/>
                  <a:ahLst/>
                  <a:cxnLst>
                    <a:cxn ang="0">
                      <a:pos x="320" y="20"/>
                    </a:cxn>
                    <a:cxn ang="0">
                      <a:pos x="308" y="12"/>
                    </a:cxn>
                    <a:cxn ang="0">
                      <a:pos x="224" y="92"/>
                    </a:cxn>
                    <a:cxn ang="0">
                      <a:pos x="150" y="171"/>
                    </a:cxn>
                    <a:cxn ang="0">
                      <a:pos x="53" y="329"/>
                    </a:cxn>
                    <a:cxn ang="0">
                      <a:pos x="0" y="420"/>
                    </a:cxn>
                    <a:cxn ang="0">
                      <a:pos x="68" y="375"/>
                    </a:cxn>
                    <a:cxn ang="0">
                      <a:pos x="137" y="314"/>
                    </a:cxn>
                    <a:cxn ang="0">
                      <a:pos x="219" y="206"/>
                    </a:cxn>
                    <a:cxn ang="0">
                      <a:pos x="270" y="116"/>
                    </a:cxn>
                    <a:cxn ang="0">
                      <a:pos x="320" y="20"/>
                    </a:cxn>
                  </a:cxnLst>
                  <a:rect l="0" t="0" r="r" b="b"/>
                  <a:pathLst>
                    <a:path w="326" h="420">
                      <a:moveTo>
                        <a:pt x="320" y="20"/>
                      </a:moveTo>
                      <a:cubicBezTo>
                        <a:pt x="326" y="3"/>
                        <a:pt x="324" y="0"/>
                        <a:pt x="308" y="12"/>
                      </a:cubicBezTo>
                      <a:cubicBezTo>
                        <a:pt x="292" y="24"/>
                        <a:pt x="250" y="65"/>
                        <a:pt x="224" y="92"/>
                      </a:cubicBezTo>
                      <a:cubicBezTo>
                        <a:pt x="198" y="119"/>
                        <a:pt x="178" y="132"/>
                        <a:pt x="150" y="171"/>
                      </a:cubicBezTo>
                      <a:cubicBezTo>
                        <a:pt x="122" y="210"/>
                        <a:pt x="78" y="288"/>
                        <a:pt x="53" y="329"/>
                      </a:cubicBezTo>
                      <a:cubicBezTo>
                        <a:pt x="28" y="370"/>
                        <a:pt x="39" y="354"/>
                        <a:pt x="0" y="420"/>
                      </a:cubicBezTo>
                      <a:cubicBezTo>
                        <a:pt x="38" y="404"/>
                        <a:pt x="45" y="393"/>
                        <a:pt x="68" y="375"/>
                      </a:cubicBezTo>
                      <a:cubicBezTo>
                        <a:pt x="91" y="357"/>
                        <a:pt x="112" y="342"/>
                        <a:pt x="137" y="314"/>
                      </a:cubicBezTo>
                      <a:cubicBezTo>
                        <a:pt x="162" y="286"/>
                        <a:pt x="197" y="239"/>
                        <a:pt x="219" y="206"/>
                      </a:cubicBezTo>
                      <a:cubicBezTo>
                        <a:pt x="241" y="173"/>
                        <a:pt x="253" y="147"/>
                        <a:pt x="270" y="116"/>
                      </a:cubicBezTo>
                      <a:cubicBezTo>
                        <a:pt x="287" y="85"/>
                        <a:pt x="314" y="37"/>
                        <a:pt x="320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75" name="Freeform 107"/>
                <p:cNvSpPr>
                  <a:spLocks noChangeAspect="1"/>
                </p:cNvSpPr>
                <p:nvPr/>
              </p:nvSpPr>
              <p:spPr bwMode="gray">
                <a:xfrm>
                  <a:off x="3759" y="3755"/>
                  <a:ext cx="69" cy="364"/>
                </a:xfrm>
                <a:custGeom>
                  <a:avLst/>
                  <a:gdLst/>
                  <a:ahLst/>
                  <a:cxnLst>
                    <a:cxn ang="0">
                      <a:pos x="116" y="97"/>
                    </a:cxn>
                    <a:cxn ang="0">
                      <a:pos x="60" y="675"/>
                    </a:cxn>
                    <a:cxn ang="0">
                      <a:pos x="20" y="955"/>
                    </a:cxn>
                    <a:cxn ang="0">
                      <a:pos x="183" y="948"/>
                    </a:cxn>
                    <a:cxn ang="0">
                      <a:pos x="164" y="330"/>
                    </a:cxn>
                    <a:cxn ang="0">
                      <a:pos x="153" y="93"/>
                    </a:cxn>
                    <a:cxn ang="0">
                      <a:pos x="116" y="97"/>
                    </a:cxn>
                  </a:cxnLst>
                  <a:rect l="0" t="0" r="r" b="b"/>
                  <a:pathLst>
                    <a:path w="183" h="974">
                      <a:moveTo>
                        <a:pt x="116" y="97"/>
                      </a:moveTo>
                      <a:cubicBezTo>
                        <a:pt x="101" y="194"/>
                        <a:pt x="76" y="532"/>
                        <a:pt x="60" y="675"/>
                      </a:cubicBezTo>
                      <a:cubicBezTo>
                        <a:pt x="44" y="818"/>
                        <a:pt x="0" y="910"/>
                        <a:pt x="20" y="955"/>
                      </a:cubicBezTo>
                      <a:cubicBezTo>
                        <a:pt x="123" y="974"/>
                        <a:pt x="63" y="951"/>
                        <a:pt x="183" y="948"/>
                      </a:cubicBezTo>
                      <a:cubicBezTo>
                        <a:pt x="147" y="784"/>
                        <a:pt x="169" y="472"/>
                        <a:pt x="164" y="330"/>
                      </a:cubicBezTo>
                      <a:cubicBezTo>
                        <a:pt x="159" y="188"/>
                        <a:pt x="161" y="132"/>
                        <a:pt x="153" y="93"/>
                      </a:cubicBezTo>
                      <a:cubicBezTo>
                        <a:pt x="145" y="54"/>
                        <a:pt x="131" y="0"/>
                        <a:pt x="116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2" name="Group 108"/>
              <p:cNvGrpSpPr>
                <a:grpSpLocks noChangeAspect="1"/>
              </p:cNvGrpSpPr>
              <p:nvPr/>
            </p:nvGrpSpPr>
            <p:grpSpPr bwMode="auto">
              <a:xfrm>
                <a:off x="3730" y="3771"/>
                <a:ext cx="214" cy="355"/>
                <a:chOff x="3822" y="3771"/>
                <a:chExt cx="214" cy="355"/>
              </a:xfrm>
            </p:grpSpPr>
            <p:sp>
              <p:nvSpPr>
                <p:cNvPr id="7277" name="Freeform 109"/>
                <p:cNvSpPr>
                  <a:spLocks noChangeAspect="1"/>
                </p:cNvSpPr>
                <p:nvPr/>
              </p:nvSpPr>
              <p:spPr bwMode="gray">
                <a:xfrm>
                  <a:off x="3913" y="3865"/>
                  <a:ext cx="43" cy="261"/>
                </a:xfrm>
                <a:custGeom>
                  <a:avLst/>
                  <a:gdLst/>
                  <a:ahLst/>
                  <a:cxnLst>
                    <a:cxn ang="0">
                      <a:pos x="96" y="97"/>
                    </a:cxn>
                    <a:cxn ang="0">
                      <a:pos x="40" y="675"/>
                    </a:cxn>
                    <a:cxn ang="0">
                      <a:pos x="0" y="981"/>
                    </a:cxn>
                    <a:cxn ang="0">
                      <a:pos x="166" y="970"/>
                    </a:cxn>
                    <a:cxn ang="0">
                      <a:pos x="144" y="330"/>
                    </a:cxn>
                    <a:cxn ang="0">
                      <a:pos x="133" y="93"/>
                    </a:cxn>
                    <a:cxn ang="0">
                      <a:pos x="96" y="97"/>
                    </a:cxn>
                  </a:cxnLst>
                  <a:rect l="0" t="0" r="r" b="b"/>
                  <a:pathLst>
                    <a:path w="166" h="1000">
                      <a:moveTo>
                        <a:pt x="96" y="97"/>
                      </a:moveTo>
                      <a:cubicBezTo>
                        <a:pt x="81" y="194"/>
                        <a:pt x="56" y="528"/>
                        <a:pt x="40" y="675"/>
                      </a:cubicBezTo>
                      <a:cubicBezTo>
                        <a:pt x="24" y="822"/>
                        <a:pt x="22" y="853"/>
                        <a:pt x="0" y="981"/>
                      </a:cubicBezTo>
                      <a:cubicBezTo>
                        <a:pt x="103" y="1000"/>
                        <a:pt x="45" y="1000"/>
                        <a:pt x="166" y="970"/>
                      </a:cubicBezTo>
                      <a:cubicBezTo>
                        <a:pt x="130" y="806"/>
                        <a:pt x="149" y="476"/>
                        <a:pt x="144" y="330"/>
                      </a:cubicBezTo>
                      <a:cubicBezTo>
                        <a:pt x="139" y="184"/>
                        <a:pt x="141" y="132"/>
                        <a:pt x="133" y="93"/>
                      </a:cubicBezTo>
                      <a:cubicBezTo>
                        <a:pt x="125" y="54"/>
                        <a:pt x="111" y="0"/>
                        <a:pt x="96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78" name="Oval 110"/>
                <p:cNvSpPr>
                  <a:spLocks noChangeAspect="1" noChangeArrowheads="1"/>
                </p:cNvSpPr>
                <p:nvPr/>
              </p:nvSpPr>
              <p:spPr bwMode="gray">
                <a:xfrm>
                  <a:off x="3931" y="3863"/>
                  <a:ext cx="22" cy="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79" name="Freeform 111"/>
                <p:cNvSpPr>
                  <a:spLocks noChangeAspect="1"/>
                </p:cNvSpPr>
                <p:nvPr/>
              </p:nvSpPr>
              <p:spPr bwMode="gray">
                <a:xfrm>
                  <a:off x="3944" y="3771"/>
                  <a:ext cx="62" cy="100"/>
                </a:xfrm>
                <a:custGeom>
                  <a:avLst/>
                  <a:gdLst/>
                  <a:ahLst/>
                  <a:cxnLst>
                    <a:cxn ang="0">
                      <a:pos x="4" y="258"/>
                    </a:cxn>
                    <a:cxn ang="0">
                      <a:pos x="21" y="206"/>
                    </a:cxn>
                    <a:cxn ang="0">
                      <a:pos x="51" y="136"/>
                    </a:cxn>
                    <a:cxn ang="0">
                      <a:pos x="76" y="91"/>
                    </a:cxn>
                    <a:cxn ang="0">
                      <a:pos x="106" y="52"/>
                    </a:cxn>
                    <a:cxn ang="0">
                      <a:pos x="165" y="0"/>
                    </a:cxn>
                    <a:cxn ang="0">
                      <a:pos x="121" y="99"/>
                    </a:cxn>
                    <a:cxn ang="0">
                      <a:pos x="86" y="167"/>
                    </a:cxn>
                    <a:cxn ang="0">
                      <a:pos x="31" y="231"/>
                    </a:cxn>
                    <a:cxn ang="0">
                      <a:pos x="4" y="264"/>
                    </a:cxn>
                    <a:cxn ang="0">
                      <a:pos x="4" y="258"/>
                    </a:cxn>
                  </a:cxnLst>
                  <a:rect l="0" t="0" r="r" b="b"/>
                  <a:pathLst>
                    <a:path w="165" h="268">
                      <a:moveTo>
                        <a:pt x="4" y="258"/>
                      </a:moveTo>
                      <a:cubicBezTo>
                        <a:pt x="5" y="248"/>
                        <a:pt x="13" y="226"/>
                        <a:pt x="21" y="206"/>
                      </a:cubicBezTo>
                      <a:cubicBezTo>
                        <a:pt x="28" y="185"/>
                        <a:pt x="42" y="155"/>
                        <a:pt x="51" y="136"/>
                      </a:cubicBezTo>
                      <a:cubicBezTo>
                        <a:pt x="60" y="118"/>
                        <a:pt x="67" y="105"/>
                        <a:pt x="76" y="91"/>
                      </a:cubicBezTo>
                      <a:cubicBezTo>
                        <a:pt x="85" y="78"/>
                        <a:pt x="91" y="67"/>
                        <a:pt x="106" y="52"/>
                      </a:cubicBezTo>
                      <a:cubicBezTo>
                        <a:pt x="121" y="37"/>
                        <a:pt x="121" y="27"/>
                        <a:pt x="165" y="0"/>
                      </a:cubicBezTo>
                      <a:cubicBezTo>
                        <a:pt x="138" y="59"/>
                        <a:pt x="134" y="71"/>
                        <a:pt x="121" y="99"/>
                      </a:cubicBezTo>
                      <a:cubicBezTo>
                        <a:pt x="108" y="127"/>
                        <a:pt x="101" y="145"/>
                        <a:pt x="86" y="167"/>
                      </a:cubicBezTo>
                      <a:cubicBezTo>
                        <a:pt x="71" y="189"/>
                        <a:pt x="45" y="215"/>
                        <a:pt x="31" y="231"/>
                      </a:cubicBezTo>
                      <a:cubicBezTo>
                        <a:pt x="17" y="247"/>
                        <a:pt x="8" y="260"/>
                        <a:pt x="4" y="264"/>
                      </a:cubicBezTo>
                      <a:cubicBezTo>
                        <a:pt x="0" y="268"/>
                        <a:pt x="4" y="259"/>
                        <a:pt x="4" y="2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80" name="Freeform 112"/>
                <p:cNvSpPr>
                  <a:spLocks noChangeAspect="1"/>
                </p:cNvSpPr>
                <p:nvPr/>
              </p:nvSpPr>
              <p:spPr bwMode="gray">
                <a:xfrm>
                  <a:off x="3822" y="3835"/>
                  <a:ext cx="118" cy="39"/>
                </a:xfrm>
                <a:custGeom>
                  <a:avLst/>
                  <a:gdLst/>
                  <a:ahLst/>
                  <a:cxnLst>
                    <a:cxn ang="0">
                      <a:pos x="308" y="98"/>
                    </a:cxn>
                    <a:cxn ang="0">
                      <a:pos x="186" y="39"/>
                    </a:cxn>
                    <a:cxn ang="0">
                      <a:pos x="0" y="0"/>
                    </a:cxn>
                    <a:cxn ang="0">
                      <a:pos x="152" y="75"/>
                    </a:cxn>
                    <a:cxn ang="0">
                      <a:pos x="308" y="98"/>
                    </a:cxn>
                  </a:cxnLst>
                  <a:rect l="0" t="0" r="r" b="b"/>
                  <a:pathLst>
                    <a:path w="314" h="104">
                      <a:moveTo>
                        <a:pt x="308" y="98"/>
                      </a:moveTo>
                      <a:cubicBezTo>
                        <a:pt x="314" y="92"/>
                        <a:pt x="237" y="55"/>
                        <a:pt x="186" y="39"/>
                      </a:cubicBezTo>
                      <a:cubicBezTo>
                        <a:pt x="135" y="23"/>
                        <a:pt x="107" y="15"/>
                        <a:pt x="0" y="0"/>
                      </a:cubicBezTo>
                      <a:cubicBezTo>
                        <a:pt x="69" y="44"/>
                        <a:pt x="101" y="59"/>
                        <a:pt x="152" y="75"/>
                      </a:cubicBezTo>
                      <a:cubicBezTo>
                        <a:pt x="203" y="91"/>
                        <a:pt x="302" y="104"/>
                        <a:pt x="308" y="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81" name="Freeform 113"/>
                <p:cNvSpPr>
                  <a:spLocks noChangeAspect="1"/>
                </p:cNvSpPr>
                <p:nvPr/>
              </p:nvSpPr>
              <p:spPr bwMode="gray">
                <a:xfrm rot="12735847">
                  <a:off x="3919" y="3898"/>
                  <a:ext cx="117" cy="39"/>
                </a:xfrm>
                <a:custGeom>
                  <a:avLst/>
                  <a:gdLst/>
                  <a:ahLst/>
                  <a:cxnLst>
                    <a:cxn ang="0">
                      <a:pos x="308" y="98"/>
                    </a:cxn>
                    <a:cxn ang="0">
                      <a:pos x="186" y="39"/>
                    </a:cxn>
                    <a:cxn ang="0">
                      <a:pos x="0" y="0"/>
                    </a:cxn>
                    <a:cxn ang="0">
                      <a:pos x="152" y="75"/>
                    </a:cxn>
                    <a:cxn ang="0">
                      <a:pos x="308" y="98"/>
                    </a:cxn>
                  </a:cxnLst>
                  <a:rect l="0" t="0" r="r" b="b"/>
                  <a:pathLst>
                    <a:path w="314" h="104">
                      <a:moveTo>
                        <a:pt x="308" y="98"/>
                      </a:moveTo>
                      <a:cubicBezTo>
                        <a:pt x="314" y="92"/>
                        <a:pt x="237" y="55"/>
                        <a:pt x="186" y="39"/>
                      </a:cubicBezTo>
                      <a:cubicBezTo>
                        <a:pt x="135" y="23"/>
                        <a:pt x="107" y="15"/>
                        <a:pt x="0" y="0"/>
                      </a:cubicBezTo>
                      <a:cubicBezTo>
                        <a:pt x="69" y="44"/>
                        <a:pt x="101" y="59"/>
                        <a:pt x="152" y="75"/>
                      </a:cubicBezTo>
                      <a:cubicBezTo>
                        <a:pt x="203" y="91"/>
                        <a:pt x="302" y="104"/>
                        <a:pt x="308" y="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3" name="Group 114"/>
              <p:cNvGrpSpPr>
                <a:grpSpLocks noChangeAspect="1"/>
              </p:cNvGrpSpPr>
              <p:nvPr/>
            </p:nvGrpSpPr>
            <p:grpSpPr bwMode="auto">
              <a:xfrm>
                <a:off x="3598" y="3911"/>
                <a:ext cx="128" cy="204"/>
                <a:chOff x="3554" y="3911"/>
                <a:chExt cx="128" cy="204"/>
              </a:xfrm>
            </p:grpSpPr>
            <p:sp>
              <p:nvSpPr>
                <p:cNvPr id="7283" name="Freeform 115"/>
                <p:cNvSpPr>
                  <a:spLocks noChangeAspect="1"/>
                </p:cNvSpPr>
                <p:nvPr/>
              </p:nvSpPr>
              <p:spPr bwMode="gray">
                <a:xfrm>
                  <a:off x="3611" y="3959"/>
                  <a:ext cx="26" cy="156"/>
                </a:xfrm>
                <a:custGeom>
                  <a:avLst/>
                  <a:gdLst/>
                  <a:ahLst/>
                  <a:cxnLst>
                    <a:cxn ang="0">
                      <a:pos x="96" y="97"/>
                    </a:cxn>
                    <a:cxn ang="0">
                      <a:pos x="40" y="675"/>
                    </a:cxn>
                    <a:cxn ang="0">
                      <a:pos x="0" y="981"/>
                    </a:cxn>
                    <a:cxn ang="0">
                      <a:pos x="166" y="970"/>
                    </a:cxn>
                    <a:cxn ang="0">
                      <a:pos x="144" y="330"/>
                    </a:cxn>
                    <a:cxn ang="0">
                      <a:pos x="133" y="93"/>
                    </a:cxn>
                    <a:cxn ang="0">
                      <a:pos x="96" y="97"/>
                    </a:cxn>
                  </a:cxnLst>
                  <a:rect l="0" t="0" r="r" b="b"/>
                  <a:pathLst>
                    <a:path w="166" h="1000">
                      <a:moveTo>
                        <a:pt x="96" y="97"/>
                      </a:moveTo>
                      <a:cubicBezTo>
                        <a:pt x="81" y="194"/>
                        <a:pt x="56" y="528"/>
                        <a:pt x="40" y="675"/>
                      </a:cubicBezTo>
                      <a:cubicBezTo>
                        <a:pt x="24" y="822"/>
                        <a:pt x="22" y="853"/>
                        <a:pt x="0" y="981"/>
                      </a:cubicBezTo>
                      <a:cubicBezTo>
                        <a:pt x="103" y="1000"/>
                        <a:pt x="45" y="1000"/>
                        <a:pt x="166" y="970"/>
                      </a:cubicBezTo>
                      <a:cubicBezTo>
                        <a:pt x="130" y="806"/>
                        <a:pt x="149" y="476"/>
                        <a:pt x="144" y="330"/>
                      </a:cubicBezTo>
                      <a:cubicBezTo>
                        <a:pt x="139" y="184"/>
                        <a:pt x="141" y="132"/>
                        <a:pt x="133" y="93"/>
                      </a:cubicBezTo>
                      <a:cubicBezTo>
                        <a:pt x="125" y="54"/>
                        <a:pt x="111" y="0"/>
                        <a:pt x="96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4" name="Group 116"/>
                <p:cNvGrpSpPr>
                  <a:grpSpLocks noChangeAspect="1"/>
                </p:cNvGrpSpPr>
                <p:nvPr/>
              </p:nvGrpSpPr>
              <p:grpSpPr bwMode="auto">
                <a:xfrm rot="3031343">
                  <a:off x="3563" y="3902"/>
                  <a:ext cx="109" cy="128"/>
                  <a:chOff x="3647" y="3908"/>
                  <a:chExt cx="109" cy="128"/>
                </a:xfrm>
              </p:grpSpPr>
              <p:sp>
                <p:nvSpPr>
                  <p:cNvPr id="7285" name="Freeform 117"/>
                  <p:cNvSpPr>
                    <a:spLocks noChangeAspect="1"/>
                  </p:cNvSpPr>
                  <p:nvPr/>
                </p:nvSpPr>
                <p:spPr bwMode="gray">
                  <a:xfrm rot="7315838">
                    <a:off x="3709" y="3929"/>
                    <a:ext cx="68" cy="26"/>
                  </a:xfrm>
                  <a:custGeom>
                    <a:avLst/>
                    <a:gdLst/>
                    <a:ahLst/>
                    <a:cxnLst>
                      <a:cxn ang="0">
                        <a:pos x="308" y="98"/>
                      </a:cxn>
                      <a:cxn ang="0">
                        <a:pos x="186" y="39"/>
                      </a:cxn>
                      <a:cxn ang="0">
                        <a:pos x="0" y="0"/>
                      </a:cxn>
                      <a:cxn ang="0">
                        <a:pos x="152" y="75"/>
                      </a:cxn>
                      <a:cxn ang="0">
                        <a:pos x="308" y="98"/>
                      </a:cxn>
                    </a:cxnLst>
                    <a:rect l="0" t="0" r="r" b="b"/>
                    <a:pathLst>
                      <a:path w="314" h="104">
                        <a:moveTo>
                          <a:pt x="308" y="98"/>
                        </a:moveTo>
                        <a:cubicBezTo>
                          <a:pt x="314" y="92"/>
                          <a:pt x="237" y="55"/>
                          <a:pt x="186" y="39"/>
                        </a:cubicBezTo>
                        <a:cubicBezTo>
                          <a:pt x="135" y="23"/>
                          <a:pt x="107" y="15"/>
                          <a:pt x="0" y="0"/>
                        </a:cubicBezTo>
                        <a:cubicBezTo>
                          <a:pt x="69" y="44"/>
                          <a:pt x="101" y="59"/>
                          <a:pt x="152" y="75"/>
                        </a:cubicBezTo>
                        <a:cubicBezTo>
                          <a:pt x="203" y="91"/>
                          <a:pt x="302" y="104"/>
                          <a:pt x="308" y="9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286" name="Oval 118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707" y="3960"/>
                    <a:ext cx="13" cy="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287" name="Freeform 119"/>
                  <p:cNvSpPr>
                    <a:spLocks noChangeAspect="1"/>
                  </p:cNvSpPr>
                  <p:nvPr/>
                </p:nvSpPr>
                <p:spPr bwMode="gray">
                  <a:xfrm rot="686353">
                    <a:off x="3647" y="3929"/>
                    <a:ext cx="68" cy="27"/>
                  </a:xfrm>
                  <a:custGeom>
                    <a:avLst/>
                    <a:gdLst/>
                    <a:ahLst/>
                    <a:cxnLst>
                      <a:cxn ang="0">
                        <a:pos x="308" y="98"/>
                      </a:cxn>
                      <a:cxn ang="0">
                        <a:pos x="186" y="39"/>
                      </a:cxn>
                      <a:cxn ang="0">
                        <a:pos x="0" y="0"/>
                      </a:cxn>
                      <a:cxn ang="0">
                        <a:pos x="152" y="75"/>
                      </a:cxn>
                      <a:cxn ang="0">
                        <a:pos x="308" y="98"/>
                      </a:cxn>
                    </a:cxnLst>
                    <a:rect l="0" t="0" r="r" b="b"/>
                    <a:pathLst>
                      <a:path w="314" h="104">
                        <a:moveTo>
                          <a:pt x="308" y="98"/>
                        </a:moveTo>
                        <a:cubicBezTo>
                          <a:pt x="314" y="92"/>
                          <a:pt x="237" y="55"/>
                          <a:pt x="186" y="39"/>
                        </a:cubicBezTo>
                        <a:cubicBezTo>
                          <a:pt x="135" y="23"/>
                          <a:pt x="107" y="15"/>
                          <a:pt x="0" y="0"/>
                        </a:cubicBezTo>
                        <a:cubicBezTo>
                          <a:pt x="69" y="44"/>
                          <a:pt x="101" y="59"/>
                          <a:pt x="152" y="75"/>
                        </a:cubicBezTo>
                        <a:cubicBezTo>
                          <a:pt x="203" y="91"/>
                          <a:pt x="302" y="104"/>
                          <a:pt x="308" y="9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7288" name="Freeform 120"/>
                  <p:cNvSpPr>
                    <a:spLocks noChangeAspect="1"/>
                  </p:cNvSpPr>
                  <p:nvPr/>
                </p:nvSpPr>
                <p:spPr bwMode="gray">
                  <a:xfrm rot="16200000">
                    <a:off x="3668" y="3988"/>
                    <a:ext cx="68" cy="27"/>
                  </a:xfrm>
                  <a:custGeom>
                    <a:avLst/>
                    <a:gdLst/>
                    <a:ahLst/>
                    <a:cxnLst>
                      <a:cxn ang="0">
                        <a:pos x="308" y="98"/>
                      </a:cxn>
                      <a:cxn ang="0">
                        <a:pos x="186" y="39"/>
                      </a:cxn>
                      <a:cxn ang="0">
                        <a:pos x="0" y="0"/>
                      </a:cxn>
                      <a:cxn ang="0">
                        <a:pos x="152" y="75"/>
                      </a:cxn>
                      <a:cxn ang="0">
                        <a:pos x="308" y="98"/>
                      </a:cxn>
                    </a:cxnLst>
                    <a:rect l="0" t="0" r="r" b="b"/>
                    <a:pathLst>
                      <a:path w="314" h="104">
                        <a:moveTo>
                          <a:pt x="308" y="98"/>
                        </a:moveTo>
                        <a:cubicBezTo>
                          <a:pt x="314" y="92"/>
                          <a:pt x="237" y="55"/>
                          <a:pt x="186" y="39"/>
                        </a:cubicBezTo>
                        <a:cubicBezTo>
                          <a:pt x="135" y="23"/>
                          <a:pt x="107" y="15"/>
                          <a:pt x="0" y="0"/>
                        </a:cubicBezTo>
                        <a:cubicBezTo>
                          <a:pt x="69" y="44"/>
                          <a:pt x="101" y="59"/>
                          <a:pt x="152" y="75"/>
                        </a:cubicBezTo>
                        <a:cubicBezTo>
                          <a:pt x="203" y="91"/>
                          <a:pt x="302" y="104"/>
                          <a:pt x="308" y="9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</p:grpSp>
      <p:pic>
        <p:nvPicPr>
          <p:cNvPr id="25616" name="Picture 30" descr="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9775" y="5214938"/>
            <a:ext cx="1143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" name="Rectangle 122"/>
          <p:cNvSpPr>
            <a:spLocks noGrp="1" noChangeArrowheads="1"/>
          </p:cNvSpPr>
          <p:nvPr>
            <p:ph type="title"/>
          </p:nvPr>
        </p:nvSpPr>
        <p:spPr>
          <a:xfrm>
            <a:off x="195263" y="333375"/>
            <a:ext cx="8769350" cy="644525"/>
          </a:xfrm>
          <a:noFill/>
          <a:ln/>
        </p:spPr>
        <p:txBody>
          <a:bodyPr lIns="48372" tIns="48372" rIns="87071" bIns="48372"/>
          <a:lstStyle/>
          <a:p>
            <a:r>
              <a:rPr lang="it-IT" sz="1700"/>
              <a:t>Ricerca e Innovazione</a:t>
            </a:r>
            <a:br>
              <a:rPr lang="it-IT" sz="1700"/>
            </a:br>
            <a:r>
              <a:rPr lang="it-IT" sz="1500">
                <a:solidFill>
                  <a:schemeClr val="accent1"/>
                </a:solidFill>
              </a:rPr>
              <a:t>Smart Grids – Reti Intelligenti</a:t>
            </a:r>
            <a:endParaRPr lang="it-IT" sz="150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47798" y="208443"/>
            <a:ext cx="8471388" cy="619125"/>
          </a:xfrm>
          <a:noFill/>
        </p:spPr>
        <p:txBody>
          <a:bodyPr/>
          <a:lstStyle/>
          <a:p>
            <a:pPr indent="0" eaLnBrk="1" hangingPunct="1"/>
            <a:r>
              <a:rPr lang="it-IT" sz="2000" dirty="0" smtClean="0"/>
              <a:t>Fonti energetiche primarie</a:t>
            </a:r>
            <a:br>
              <a:rPr lang="it-IT" sz="2000" dirty="0" smtClean="0"/>
            </a:br>
            <a:r>
              <a:rPr lang="it-IT" sz="1800" dirty="0" smtClean="0">
                <a:solidFill>
                  <a:schemeClr val="accent1"/>
                </a:solidFill>
              </a:rPr>
              <a:t>Forte dipendenza dall’estero</a:t>
            </a:r>
            <a:endParaRPr lang="it-IT" sz="1800" b="0" dirty="0" smtClean="0">
              <a:solidFill>
                <a:schemeClr val="accent1"/>
              </a:solidFill>
            </a:endParaRPr>
          </a:p>
        </p:txBody>
      </p:sp>
      <p:sp>
        <p:nvSpPr>
          <p:cNvPr id="54" name="Rectangle 32"/>
          <p:cNvSpPr>
            <a:spLocks noChangeArrowheads="1"/>
          </p:cNvSpPr>
          <p:nvPr/>
        </p:nvSpPr>
        <p:spPr bwMode="auto">
          <a:xfrm>
            <a:off x="2266766" y="4850918"/>
            <a:ext cx="15468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r>
              <a:rPr lang="it-IT" sz="1100" dirty="0">
                <a:solidFill>
                  <a:srgbClr val="333399"/>
                </a:solidFill>
              </a:rPr>
              <a:t>Produzione nazionale </a:t>
            </a:r>
            <a:endParaRPr lang="it-IT" sz="1100" dirty="0">
              <a:solidFill>
                <a:srgbClr val="133B9C"/>
              </a:solidFill>
            </a:endParaRP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2266766" y="4481180"/>
            <a:ext cx="8992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r>
              <a:rPr lang="it-IT" sz="1100" dirty="0">
                <a:solidFill>
                  <a:srgbClr val="333399"/>
                </a:solidFill>
              </a:rPr>
              <a:t>Import solidi</a:t>
            </a:r>
            <a:endParaRPr lang="it-IT" sz="1100" dirty="0">
              <a:solidFill>
                <a:srgbClr val="133B9C"/>
              </a:solidFill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2266766" y="3885528"/>
            <a:ext cx="107240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r>
              <a:rPr lang="it-IT" sz="1100" dirty="0">
                <a:solidFill>
                  <a:srgbClr val="333399"/>
                </a:solidFill>
              </a:rPr>
              <a:t>Import </a:t>
            </a:r>
            <a:r>
              <a:rPr lang="it-IT" sz="1100" dirty="0" smtClean="0">
                <a:solidFill>
                  <a:srgbClr val="333399"/>
                </a:solidFill>
              </a:rPr>
              <a:t>petrolio</a:t>
            </a:r>
            <a:endParaRPr lang="it-IT" sz="1100" dirty="0">
              <a:solidFill>
                <a:srgbClr val="133B9C"/>
              </a:solidFill>
            </a:endParaRPr>
          </a:p>
        </p:txBody>
      </p:sp>
      <p:sp>
        <p:nvSpPr>
          <p:cNvPr id="57" name="AutoShape 59"/>
          <p:cNvSpPr>
            <a:spLocks noChangeArrowheads="1"/>
          </p:cNvSpPr>
          <p:nvPr/>
        </p:nvSpPr>
        <p:spPr bwMode="auto">
          <a:xfrm>
            <a:off x="-184920" y="1385488"/>
            <a:ext cx="3561080" cy="461961"/>
          </a:xfrm>
          <a:prstGeom prst="roundRect">
            <a:avLst>
              <a:gd name="adj" fmla="val 0"/>
            </a:avLst>
          </a:prstGeom>
          <a:noFill/>
          <a:ln w="28575">
            <a:noFill/>
            <a:round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lIns="10776" tIns="3593" rIns="10776" bIns="3593"/>
          <a:lstStyle/>
          <a:p>
            <a:pPr marL="145548" indent="-145548" algn="ctr" eaLnBrk="0" fontAlgn="base" hangingPunct="0">
              <a:lnSpc>
                <a:spcPts val="1999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sz="1300" b="1" dirty="0">
                <a:solidFill>
                  <a:srgbClr val="0E3185"/>
                </a:solidFill>
              </a:rPr>
              <a:t>Bilancio </a:t>
            </a:r>
            <a:r>
              <a:rPr lang="it-IT" sz="1300" b="1" dirty="0" smtClean="0">
                <a:solidFill>
                  <a:srgbClr val="0E3185"/>
                </a:solidFill>
              </a:rPr>
              <a:t>energia </a:t>
            </a:r>
            <a:r>
              <a:rPr lang="it-IT" sz="1300" b="1" dirty="0">
                <a:solidFill>
                  <a:srgbClr val="0E3185"/>
                </a:solidFill>
              </a:rPr>
              <a:t>primaria </a:t>
            </a:r>
            <a:endParaRPr lang="it-IT" sz="1300" b="1" baseline="30000" dirty="0">
              <a:solidFill>
                <a:srgbClr val="0E3185"/>
              </a:solidFill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1089295" y="1916589"/>
            <a:ext cx="992635" cy="1917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10505" tIns="3505" rIns="10505" bIns="3505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200" b="1" dirty="0">
                <a:solidFill>
                  <a:srgbClr val="133B9C"/>
                </a:solidFill>
              </a:rPr>
              <a:t>180,3 </a:t>
            </a:r>
            <a:r>
              <a:rPr lang="it-IT" sz="1200" b="1" dirty="0" err="1">
                <a:solidFill>
                  <a:srgbClr val="133B9C"/>
                </a:solidFill>
              </a:rPr>
              <a:t>Mtep</a:t>
            </a:r>
            <a:endParaRPr lang="it-IT" sz="1200" b="1" dirty="0">
              <a:solidFill>
                <a:srgbClr val="133B9C"/>
              </a:solidFill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960478" y="3419961"/>
            <a:ext cx="1251372" cy="1047595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B2159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960478" y="2545856"/>
            <a:ext cx="1251372" cy="87244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960478" y="2434625"/>
            <a:ext cx="1251372" cy="152017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B2159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960478" y="2369046"/>
            <a:ext cx="1251372" cy="6557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B2159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960478" y="4467556"/>
            <a:ext cx="1251372" cy="1949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B2159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960478" y="4664292"/>
            <a:ext cx="1251372" cy="45935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cxnSp>
        <p:nvCxnSpPr>
          <p:cNvPr id="70" name="Connettore 1 69"/>
          <p:cNvCxnSpPr/>
          <p:nvPr/>
        </p:nvCxnSpPr>
        <p:spPr bwMode="auto">
          <a:xfrm>
            <a:off x="794766" y="5126371"/>
            <a:ext cx="154239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cxn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2266766" y="2974022"/>
            <a:ext cx="78386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r>
              <a:rPr lang="it-IT" sz="1100" dirty="0">
                <a:solidFill>
                  <a:srgbClr val="333399"/>
                </a:solidFill>
              </a:rPr>
              <a:t>Import </a:t>
            </a:r>
            <a:r>
              <a:rPr lang="it-IT" sz="1100" dirty="0" smtClean="0">
                <a:solidFill>
                  <a:srgbClr val="333399"/>
                </a:solidFill>
              </a:rPr>
              <a:t>gas</a:t>
            </a:r>
            <a:endParaRPr lang="it-IT" sz="1100" dirty="0">
              <a:solidFill>
                <a:srgbClr val="133B9C"/>
              </a:solidFill>
            </a:endParaRPr>
          </a:p>
        </p:txBody>
      </p: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2266766" y="2461696"/>
            <a:ext cx="12070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r>
              <a:rPr lang="it-IT" sz="1100" dirty="0">
                <a:solidFill>
                  <a:srgbClr val="333399"/>
                </a:solidFill>
              </a:rPr>
              <a:t>Import </a:t>
            </a:r>
            <a:r>
              <a:rPr lang="it-IT" sz="1100" dirty="0" smtClean="0">
                <a:solidFill>
                  <a:srgbClr val="333399"/>
                </a:solidFill>
              </a:rPr>
              <a:t>elettricità</a:t>
            </a:r>
            <a:endParaRPr lang="it-IT" sz="1100" dirty="0">
              <a:solidFill>
                <a:srgbClr val="133B9C"/>
              </a:solidFill>
            </a:endParaRPr>
          </a:p>
        </p:txBody>
      </p:sp>
      <p:sp>
        <p:nvSpPr>
          <p:cNvPr id="79" name="Rectangle 65"/>
          <p:cNvSpPr>
            <a:spLocks noChangeArrowheads="1"/>
          </p:cNvSpPr>
          <p:nvPr/>
        </p:nvSpPr>
        <p:spPr bwMode="auto">
          <a:xfrm>
            <a:off x="2266766" y="2314281"/>
            <a:ext cx="12727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  <a:buFont typeface="Verdana" pitchFamily="34" charset="0"/>
              <a:buNone/>
            </a:pPr>
            <a:r>
              <a:rPr lang="it-IT" sz="1100" dirty="0">
                <a:solidFill>
                  <a:srgbClr val="333399"/>
                </a:solidFill>
              </a:rPr>
              <a:t>Import </a:t>
            </a:r>
            <a:r>
              <a:rPr lang="it-IT" sz="1100" dirty="0" smtClean="0">
                <a:solidFill>
                  <a:srgbClr val="333399"/>
                </a:solidFill>
              </a:rPr>
              <a:t>rinnovabili</a:t>
            </a:r>
            <a:endParaRPr lang="it-IT" sz="1100" dirty="0">
              <a:solidFill>
                <a:srgbClr val="133B9C"/>
              </a:solidFill>
            </a:endParaRPr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1313986" y="4861027"/>
            <a:ext cx="5337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>
                <a:solidFill>
                  <a:srgbClr val="133B9C"/>
                </a:solidFill>
              </a:rPr>
              <a:t>16,8%</a:t>
            </a: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1382426" y="4474148"/>
            <a:ext cx="43281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>
                <a:solidFill>
                  <a:srgbClr val="133B9C"/>
                </a:solidFill>
              </a:rPr>
              <a:t>7,1%</a:t>
            </a:r>
          </a:p>
        </p:txBody>
      </p:sp>
      <p:sp>
        <p:nvSpPr>
          <p:cNvPr id="82" name="Rectangle 18"/>
          <p:cNvSpPr>
            <a:spLocks noChangeArrowheads="1"/>
          </p:cNvSpPr>
          <p:nvPr/>
        </p:nvSpPr>
        <p:spPr bwMode="auto">
          <a:xfrm>
            <a:off x="1346294" y="3811772"/>
            <a:ext cx="5337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>
                <a:solidFill>
                  <a:srgbClr val="133B9C"/>
                </a:solidFill>
              </a:rPr>
              <a:t>38,1%</a:t>
            </a: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1313986" y="2911932"/>
            <a:ext cx="5337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>
                <a:solidFill>
                  <a:srgbClr val="133B9C"/>
                </a:solidFill>
              </a:rPr>
              <a:t>31,8%</a:t>
            </a:r>
          </a:p>
        </p:txBody>
      </p:sp>
      <p:sp>
        <p:nvSpPr>
          <p:cNvPr id="84" name="Rectangle 62"/>
          <p:cNvSpPr>
            <a:spLocks noChangeArrowheads="1"/>
          </p:cNvSpPr>
          <p:nvPr/>
        </p:nvSpPr>
        <p:spPr bwMode="auto">
          <a:xfrm>
            <a:off x="1358082" y="2437655"/>
            <a:ext cx="43281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>
                <a:solidFill>
                  <a:srgbClr val="133B9C"/>
                </a:solidFill>
              </a:rPr>
              <a:t>5,5%</a:t>
            </a:r>
          </a:p>
        </p:txBody>
      </p:sp>
      <p:sp>
        <p:nvSpPr>
          <p:cNvPr id="85" name="Rectangle 63"/>
          <p:cNvSpPr>
            <a:spLocks noChangeArrowheads="1"/>
          </p:cNvSpPr>
          <p:nvPr/>
        </p:nvSpPr>
        <p:spPr bwMode="auto">
          <a:xfrm>
            <a:off x="604815" y="2178903"/>
            <a:ext cx="43281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>
                <a:solidFill>
                  <a:srgbClr val="133B9C"/>
                </a:solidFill>
              </a:rPr>
              <a:t>0,7%</a:t>
            </a:r>
          </a:p>
        </p:txBody>
      </p:sp>
      <p:sp>
        <p:nvSpPr>
          <p:cNvPr id="86" name="Parentesi graffa aperta 85"/>
          <p:cNvSpPr/>
          <p:nvPr/>
        </p:nvSpPr>
        <p:spPr bwMode="auto">
          <a:xfrm>
            <a:off x="672337" y="2375638"/>
            <a:ext cx="244857" cy="2295245"/>
          </a:xfrm>
          <a:prstGeom prst="leftBrace">
            <a:avLst>
              <a:gd name="adj1" fmla="val 75369"/>
              <a:gd name="adj2" fmla="val 50000"/>
            </a:avLst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" tIns="3600" rIns="10800" bIns="3600" numCol="1" rtlCol="0" anchor="t" anchorCtr="0" compatLnSpc="1">
            <a:prstTxWarp prst="textNoShape">
              <a:avLst/>
            </a:prstTxWarp>
          </a:bodyPr>
          <a:lstStyle/>
          <a:p>
            <a:pPr algn="ctr" defTabSz="824704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dirty="0" smtClean="0">
              <a:solidFill>
                <a:srgbClr val="133B9C"/>
              </a:solidFill>
            </a:endParaRPr>
          </a:p>
        </p:txBody>
      </p:sp>
      <p:sp>
        <p:nvSpPr>
          <p:cNvPr id="87" name="Rectangle 63"/>
          <p:cNvSpPr>
            <a:spLocks noChangeArrowheads="1"/>
          </p:cNvSpPr>
          <p:nvPr/>
        </p:nvSpPr>
        <p:spPr bwMode="auto">
          <a:xfrm>
            <a:off x="123477" y="3424893"/>
            <a:ext cx="5337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100" b="1" dirty="0" smtClean="0">
                <a:solidFill>
                  <a:srgbClr val="133B9C"/>
                </a:solidFill>
              </a:rPr>
              <a:t>83,2%</a:t>
            </a:r>
            <a:endParaRPr lang="it-IT" sz="1100" b="1" dirty="0">
              <a:solidFill>
                <a:srgbClr val="133B9C"/>
              </a:solidFill>
            </a:endParaRPr>
          </a:p>
        </p:txBody>
      </p:sp>
      <p:cxnSp>
        <p:nvCxnSpPr>
          <p:cNvPr id="88" name="Connettore 1 87"/>
          <p:cNvCxnSpPr>
            <a:stCxn id="85" idx="3"/>
          </p:cNvCxnSpPr>
          <p:nvPr/>
        </p:nvCxnSpPr>
        <p:spPr bwMode="auto">
          <a:xfrm>
            <a:off x="1037626" y="2263542"/>
            <a:ext cx="124169" cy="108534"/>
          </a:xfrm>
          <a:prstGeom prst="line">
            <a:avLst/>
          </a:prstGeom>
          <a:noFill/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 Box 3"/>
          <p:cNvSpPr txBox="1">
            <a:spLocks noChangeArrowheads="1"/>
          </p:cNvSpPr>
          <p:nvPr/>
        </p:nvSpPr>
        <p:spPr bwMode="auto">
          <a:xfrm>
            <a:off x="225780" y="6596208"/>
            <a:ext cx="7514571" cy="1286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8172" tIns="2726" rIns="8172" bIns="2726">
            <a:spAutoFit/>
          </a:bodyPr>
          <a:lstStyle/>
          <a:p>
            <a:pPr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800" i="1" dirty="0">
                <a:solidFill>
                  <a:srgbClr val="133B9C"/>
                </a:solidFill>
              </a:rPr>
              <a:t>Fonte: Ministero Sviluppo Economico, Bilancio Energetico Nazionale </a:t>
            </a:r>
            <a:r>
              <a:rPr lang="it-IT" sz="800" i="1" dirty="0" smtClean="0">
                <a:solidFill>
                  <a:srgbClr val="133B9C"/>
                </a:solidFill>
              </a:rPr>
              <a:t>(dicembre </a:t>
            </a:r>
            <a:r>
              <a:rPr lang="it-IT" sz="800" i="1" dirty="0">
                <a:solidFill>
                  <a:srgbClr val="133B9C"/>
                </a:solidFill>
              </a:rPr>
              <a:t>2010). Sono considerate le variazioni delle </a:t>
            </a:r>
            <a:r>
              <a:rPr lang="it-IT" sz="800" i="1" dirty="0" smtClean="0">
                <a:solidFill>
                  <a:srgbClr val="133B9C"/>
                </a:solidFill>
              </a:rPr>
              <a:t>scorte. </a:t>
            </a:r>
            <a:endParaRPr lang="it-IT" sz="800" i="1" dirty="0">
              <a:solidFill>
                <a:srgbClr val="133B9C"/>
              </a:solidFill>
            </a:endParaRPr>
          </a:p>
        </p:txBody>
      </p:sp>
      <p:sp>
        <p:nvSpPr>
          <p:cNvPr id="149" name="Line 5"/>
          <p:cNvSpPr>
            <a:spLocks noChangeShapeType="1"/>
          </p:cNvSpPr>
          <p:nvPr/>
        </p:nvSpPr>
        <p:spPr bwMode="auto">
          <a:xfrm>
            <a:off x="402147" y="1653280"/>
            <a:ext cx="2376264" cy="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10000"/>
              </a:spcBef>
              <a:buFont typeface="Lucida Grande" pitchFamily="1" charset="0"/>
              <a:buNone/>
            </a:pPr>
            <a:endParaRPr lang="it-IT" sz="1100" b="1" i="1" dirty="0" smtClean="0">
              <a:solidFill>
                <a:srgbClr val="133B9C"/>
              </a:solidFill>
            </a:endParaRPr>
          </a:p>
        </p:txBody>
      </p:sp>
      <p:sp>
        <p:nvSpPr>
          <p:cNvPr id="152" name="Segnaposto numero diapositiva 1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0194-6618-4067-B8C8-1F9D7C01FA91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3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155" name="Segnaposto contenuto 2"/>
          <p:cNvSpPr txBox="1">
            <a:spLocks/>
          </p:cNvSpPr>
          <p:nvPr/>
        </p:nvSpPr>
        <p:spPr bwMode="auto">
          <a:xfrm>
            <a:off x="173426" y="5443103"/>
            <a:ext cx="4283968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7494" tIns="57494" rIns="103494" bIns="57494"/>
          <a:lstStyle/>
          <a:p>
            <a:pPr marL="3175" lvl="1" indent="-3175" algn="ctr" defTabSz="91403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50000"/>
              <a:defRPr/>
            </a:pPr>
            <a:r>
              <a:rPr lang="it-IT" sz="1200" b="1" kern="0" dirty="0">
                <a:solidFill>
                  <a:srgbClr val="133B9C"/>
                </a:solidFill>
              </a:rPr>
              <a:t>L’Italia importa dall’estero l’83% dei propri fabbisogni di energia </a:t>
            </a:r>
            <a:r>
              <a:rPr lang="it-IT" sz="1200" b="1" kern="0" dirty="0" smtClean="0">
                <a:solidFill>
                  <a:srgbClr val="133B9C"/>
                </a:solidFill>
              </a:rPr>
              <a:t>primaria.</a:t>
            </a:r>
            <a:endParaRPr lang="it-IT" sz="1200" b="1" kern="0" dirty="0">
              <a:solidFill>
                <a:srgbClr val="133B9C"/>
              </a:solidFill>
            </a:endParaRPr>
          </a:p>
          <a:p>
            <a:pPr marL="3175" lvl="1" indent="-3175" algn="ctr" defTabSz="91403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50000"/>
              <a:defRPr/>
            </a:pPr>
            <a:r>
              <a:rPr lang="it-IT" sz="1200" b="1" kern="0" dirty="0" smtClean="0">
                <a:solidFill>
                  <a:srgbClr val="133B9C"/>
                </a:solidFill>
              </a:rPr>
              <a:t>Importiamo petrolio </a:t>
            </a:r>
            <a:r>
              <a:rPr lang="it-IT" sz="1200" b="1" kern="0" dirty="0">
                <a:solidFill>
                  <a:srgbClr val="133B9C"/>
                </a:solidFill>
              </a:rPr>
              <a:t>e gas </a:t>
            </a:r>
            <a:r>
              <a:rPr lang="it-IT" sz="1200" b="1" kern="0" dirty="0" smtClean="0">
                <a:solidFill>
                  <a:srgbClr val="133B9C"/>
                </a:solidFill>
              </a:rPr>
              <a:t>principalmente da paesi del Nord Africa, Medio Oriente e Russia</a:t>
            </a:r>
            <a:endParaRPr lang="it-IT" sz="1200" b="1" kern="0" dirty="0">
              <a:solidFill>
                <a:srgbClr val="133B9C"/>
              </a:solidFill>
            </a:endParaRPr>
          </a:p>
          <a:p>
            <a:pPr marL="159571" lvl="1" indent="-159571" defTabSz="91403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it-IT" sz="1200" b="1" kern="0" dirty="0">
              <a:solidFill>
                <a:srgbClr val="133B9C"/>
              </a:solidFill>
            </a:endParaRPr>
          </a:p>
          <a:p>
            <a:pPr marL="159571" lvl="1" indent="-159571" defTabSz="91403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it-IT" sz="1200" b="1" kern="0" dirty="0">
              <a:solidFill>
                <a:srgbClr val="133B9C"/>
              </a:solidFill>
            </a:endParaRPr>
          </a:p>
          <a:p>
            <a:pPr marL="159571" lvl="1" indent="-159571" defTabSz="91403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it-IT" sz="1200" b="1" kern="0" dirty="0">
              <a:solidFill>
                <a:srgbClr val="133B9C"/>
              </a:solidFill>
            </a:endParaRPr>
          </a:p>
          <a:p>
            <a:pPr marL="159571" lvl="1" indent="-159571" defTabSz="91403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50000"/>
              <a:defRPr/>
            </a:pPr>
            <a:endParaRPr lang="it-IT" sz="1200" b="1" kern="0" dirty="0">
              <a:solidFill>
                <a:srgbClr val="133B9C"/>
              </a:solidFill>
            </a:endParaRPr>
          </a:p>
          <a:p>
            <a:pPr marL="444421" lvl="1" indent="-177768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9900"/>
              </a:buClr>
              <a:buSzPct val="100000"/>
            </a:pPr>
            <a:endParaRPr lang="it-IT" sz="1200" b="1" dirty="0">
              <a:solidFill>
                <a:srgbClr val="133B9C"/>
              </a:solidFill>
            </a:endParaRPr>
          </a:p>
          <a:p>
            <a:pPr marL="173008" indent="-173008" algn="just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FF9900"/>
              </a:buClr>
              <a:buSzPct val="100000"/>
            </a:pPr>
            <a:endParaRPr lang="it-IT" sz="1200" dirty="0">
              <a:solidFill>
                <a:srgbClr val="133B9C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89192" y="5347562"/>
            <a:ext cx="464724" cy="286972"/>
            <a:chOff x="1464" y="3343"/>
            <a:chExt cx="284" cy="292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1464" y="3343"/>
              <a:ext cx="284" cy="292"/>
              <a:chOff x="1464" y="3343"/>
              <a:chExt cx="284" cy="292"/>
            </a:xfrm>
          </p:grpSpPr>
          <p:sp>
            <p:nvSpPr>
              <p:cNvPr id="37" name="Line 64"/>
              <p:cNvSpPr>
                <a:spLocks noChangeShapeType="1"/>
              </p:cNvSpPr>
              <p:nvPr/>
            </p:nvSpPr>
            <p:spPr bwMode="auto">
              <a:xfrm>
                <a:off x="1464" y="3343"/>
                <a:ext cx="0" cy="29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it-IT" sz="1700" b="1" dirty="0">
                  <a:solidFill>
                    <a:srgbClr val="133B9C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Line 65"/>
              <p:cNvSpPr>
                <a:spLocks noChangeShapeType="1"/>
              </p:cNvSpPr>
              <p:nvPr/>
            </p:nvSpPr>
            <p:spPr bwMode="auto">
              <a:xfrm>
                <a:off x="1465" y="3344"/>
                <a:ext cx="283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it-IT" sz="1700" b="1" dirty="0">
                  <a:solidFill>
                    <a:srgbClr val="133B9C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>
              <a:off x="1464" y="3343"/>
              <a:ext cx="0" cy="29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it-IT" sz="1700" b="1" dirty="0">
                <a:solidFill>
                  <a:srgbClr val="133B9C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0800000">
            <a:off x="3995936" y="6127584"/>
            <a:ext cx="464722" cy="286972"/>
            <a:chOff x="1464" y="3343"/>
            <a:chExt cx="284" cy="292"/>
          </a:xfrm>
        </p:grpSpPr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1464" y="3343"/>
              <a:ext cx="284" cy="292"/>
              <a:chOff x="1464" y="3343"/>
              <a:chExt cx="284" cy="292"/>
            </a:xfrm>
          </p:grpSpPr>
          <p:sp>
            <p:nvSpPr>
              <p:cNvPr id="42" name="Line 69"/>
              <p:cNvSpPr>
                <a:spLocks noChangeShapeType="1"/>
              </p:cNvSpPr>
              <p:nvPr/>
            </p:nvSpPr>
            <p:spPr bwMode="auto">
              <a:xfrm>
                <a:off x="1464" y="3343"/>
                <a:ext cx="0" cy="29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it-IT" sz="1700" b="1" dirty="0">
                  <a:solidFill>
                    <a:srgbClr val="133B9C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Line 70"/>
              <p:cNvSpPr>
                <a:spLocks noChangeShapeType="1"/>
              </p:cNvSpPr>
              <p:nvPr/>
            </p:nvSpPr>
            <p:spPr bwMode="auto">
              <a:xfrm>
                <a:off x="1465" y="3344"/>
                <a:ext cx="283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it-IT" sz="1700" b="1" dirty="0">
                  <a:solidFill>
                    <a:srgbClr val="133B9C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1" name="Line 71"/>
            <p:cNvSpPr>
              <a:spLocks noChangeShapeType="1"/>
            </p:cNvSpPr>
            <p:nvPr/>
          </p:nvSpPr>
          <p:spPr bwMode="auto">
            <a:xfrm>
              <a:off x="1464" y="3343"/>
              <a:ext cx="0" cy="29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it-IT" sz="1700" b="1" dirty="0">
                <a:solidFill>
                  <a:srgbClr val="133B9C"/>
                </a:solidFill>
                <a:latin typeface="Arial" pitchFamily="34" charset="0"/>
              </a:endParaRPr>
            </a:p>
          </p:txBody>
        </p:sp>
      </p:grpSp>
      <p:sp>
        <p:nvSpPr>
          <p:cNvPr id="45" name="Rectangle 15"/>
          <p:cNvSpPr>
            <a:spLocks noChangeArrowheads="1"/>
          </p:cNvSpPr>
          <p:nvPr/>
        </p:nvSpPr>
        <p:spPr bwMode="auto">
          <a:xfrm rot="16200000" flipV="1">
            <a:off x="4277242" y="1970785"/>
            <a:ext cx="1611263" cy="804616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 rot="16200000" flipV="1">
            <a:off x="5006146" y="2853142"/>
            <a:ext cx="153450" cy="80461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4854136" y="2128569"/>
            <a:ext cx="497010" cy="4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i="1" dirty="0">
                <a:solidFill>
                  <a:srgbClr val="133B9C"/>
                </a:solidFill>
              </a:rPr>
              <a:t>import</a:t>
            </a:r>
          </a:p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b="1" dirty="0">
                <a:solidFill>
                  <a:srgbClr val="133B9C"/>
                </a:solidFill>
              </a:rPr>
              <a:t>94%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752186" y="3178725"/>
            <a:ext cx="716207" cy="1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b="1" dirty="0">
                <a:solidFill>
                  <a:srgbClr val="133B9C"/>
                </a:solidFill>
              </a:rPr>
              <a:t>6%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5676750" y="3207081"/>
            <a:ext cx="1603565" cy="1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i="1" dirty="0">
                <a:solidFill>
                  <a:srgbClr val="133B9C"/>
                </a:solidFill>
              </a:rPr>
              <a:t>produzione nazionale</a:t>
            </a:r>
          </a:p>
        </p:txBody>
      </p:sp>
      <p:cxnSp>
        <p:nvCxnSpPr>
          <p:cNvPr id="50" name="Connettore 1 49"/>
          <p:cNvCxnSpPr/>
          <p:nvPr/>
        </p:nvCxnSpPr>
        <p:spPr bwMode="auto">
          <a:xfrm>
            <a:off x="5485182" y="3182892"/>
            <a:ext cx="3151314" cy="0"/>
          </a:xfrm>
          <a:prstGeom prst="line">
            <a:avLst/>
          </a:prstGeom>
          <a:noFill/>
          <a:ln w="317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AutoShape 56"/>
          <p:cNvSpPr>
            <a:spLocks noChangeArrowheads="1"/>
          </p:cNvSpPr>
          <p:nvPr/>
        </p:nvSpPr>
        <p:spPr bwMode="auto">
          <a:xfrm>
            <a:off x="4603440" y="897164"/>
            <a:ext cx="1473770" cy="382625"/>
          </a:xfrm>
          <a:prstGeom prst="roundRect">
            <a:avLst>
              <a:gd name="adj" fmla="val 0"/>
            </a:avLst>
          </a:prstGeom>
          <a:noFill/>
          <a:ln w="28575">
            <a:noFill/>
            <a:round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lIns="10776" tIns="3593" rIns="10776" bIns="3593"/>
          <a:lstStyle/>
          <a:p>
            <a:pPr marL="145548" indent="-145548" eaLnBrk="0" fontAlgn="base" hangingPunct="0">
              <a:lnSpc>
                <a:spcPts val="1999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sz="1300" b="1" dirty="0">
                <a:solidFill>
                  <a:srgbClr val="0E3185"/>
                </a:solidFill>
              </a:rPr>
              <a:t>Petrolio</a:t>
            </a:r>
          </a:p>
        </p:txBody>
      </p:sp>
      <p:cxnSp>
        <p:nvCxnSpPr>
          <p:cNvPr id="52" name="Connettore 1 51"/>
          <p:cNvCxnSpPr/>
          <p:nvPr/>
        </p:nvCxnSpPr>
        <p:spPr bwMode="auto">
          <a:xfrm>
            <a:off x="5413561" y="3259016"/>
            <a:ext cx="214862" cy="0"/>
          </a:xfrm>
          <a:prstGeom prst="line">
            <a:avLst/>
          </a:prstGeom>
          <a:noFill/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Connettore 1 52"/>
          <p:cNvCxnSpPr/>
          <p:nvPr/>
        </p:nvCxnSpPr>
        <p:spPr bwMode="auto">
          <a:xfrm>
            <a:off x="4554112" y="3336346"/>
            <a:ext cx="10466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cxnSp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4607010" y="1164299"/>
            <a:ext cx="4293148" cy="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10000"/>
              </a:spcBef>
              <a:buFont typeface="Lucida Grande" pitchFamily="1" charset="0"/>
              <a:buNone/>
            </a:pPr>
            <a:endParaRPr lang="it-IT" sz="1100" b="1" i="1" dirty="0">
              <a:solidFill>
                <a:srgbClr val="133B9C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7201924" y="1563311"/>
            <a:ext cx="321703" cy="721893"/>
          </a:xfrm>
          <a:custGeom>
            <a:avLst/>
            <a:gdLst/>
            <a:ahLst/>
            <a:cxnLst>
              <a:cxn ang="0">
                <a:pos x="576" y="129"/>
              </a:cxn>
              <a:cxn ang="0">
                <a:pos x="0" y="0"/>
              </a:cxn>
              <a:cxn ang="0">
                <a:pos x="0" y="1352"/>
              </a:cxn>
              <a:cxn ang="0">
                <a:pos x="576" y="129"/>
              </a:cxn>
            </a:cxnLst>
            <a:rect l="0" t="0" r="r" b="b"/>
            <a:pathLst>
              <a:path w="576" h="1352">
                <a:moveTo>
                  <a:pt x="576" y="129"/>
                </a:moveTo>
                <a:cubicBezTo>
                  <a:pt x="396" y="44"/>
                  <a:pt x="199" y="0"/>
                  <a:pt x="0" y="0"/>
                </a:cubicBezTo>
                <a:lnTo>
                  <a:pt x="0" y="1352"/>
                </a:lnTo>
                <a:lnTo>
                  <a:pt x="576" y="129"/>
                </a:lnTo>
                <a:close/>
              </a:path>
            </a:pathLst>
          </a:custGeom>
          <a:gradFill flip="none" rotWithShape="1">
            <a:gsLst>
              <a:gs pos="0">
                <a:srgbClr val="4198AF">
                  <a:tint val="66000"/>
                  <a:satMod val="160000"/>
                </a:srgbClr>
              </a:gs>
              <a:gs pos="50000">
                <a:srgbClr val="4198AF">
                  <a:tint val="44500"/>
                  <a:satMod val="160000"/>
                </a:srgbClr>
              </a:gs>
              <a:gs pos="100000">
                <a:srgbClr val="4198A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7237669" y="1648741"/>
            <a:ext cx="731280" cy="653548"/>
          </a:xfrm>
          <a:custGeom>
            <a:avLst/>
            <a:gdLst/>
            <a:ahLst/>
            <a:cxnLst>
              <a:cxn ang="0">
                <a:pos x="1310" y="887"/>
              </a:cxn>
              <a:cxn ang="0">
                <a:pos x="576" y="0"/>
              </a:cxn>
              <a:cxn ang="0">
                <a:pos x="0" y="1223"/>
              </a:cxn>
              <a:cxn ang="0">
                <a:pos x="1310" y="887"/>
              </a:cxn>
            </a:cxnLst>
            <a:rect l="0" t="0" r="r" b="b"/>
            <a:pathLst>
              <a:path w="1310" h="1223">
                <a:moveTo>
                  <a:pt x="1310" y="887"/>
                </a:moveTo>
                <a:cubicBezTo>
                  <a:pt x="1210" y="497"/>
                  <a:pt x="941" y="172"/>
                  <a:pt x="576" y="0"/>
                </a:cubicBezTo>
                <a:lnTo>
                  <a:pt x="0" y="1223"/>
                </a:lnTo>
                <a:lnTo>
                  <a:pt x="1310" y="887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7246606" y="2169871"/>
            <a:ext cx="783407" cy="566693"/>
          </a:xfrm>
          <a:custGeom>
            <a:avLst/>
            <a:gdLst/>
            <a:ahLst/>
            <a:cxnLst>
              <a:cxn ang="0">
                <a:pos x="1140" y="1060"/>
              </a:cxn>
              <a:cxn ang="0">
                <a:pos x="1310" y="0"/>
              </a:cxn>
              <a:cxn ang="0">
                <a:pos x="0" y="336"/>
              </a:cxn>
              <a:cxn ang="0">
                <a:pos x="1140" y="1060"/>
              </a:cxn>
            </a:cxnLst>
            <a:rect l="0" t="0" r="r" b="b"/>
            <a:pathLst>
              <a:path w="1403" h="1060">
                <a:moveTo>
                  <a:pt x="1140" y="1060"/>
                </a:moveTo>
                <a:cubicBezTo>
                  <a:pt x="1342" y="745"/>
                  <a:pt x="1403" y="362"/>
                  <a:pt x="1310" y="0"/>
                </a:cubicBezTo>
                <a:lnTo>
                  <a:pt x="0" y="336"/>
                </a:lnTo>
                <a:lnTo>
                  <a:pt x="1140" y="106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69" name="Freeform 62"/>
          <p:cNvSpPr>
            <a:spLocks/>
          </p:cNvSpPr>
          <p:nvPr/>
        </p:nvSpPr>
        <p:spPr bwMode="auto">
          <a:xfrm>
            <a:off x="7228733" y="2383450"/>
            <a:ext cx="637450" cy="650700"/>
          </a:xfrm>
          <a:custGeom>
            <a:avLst/>
            <a:gdLst/>
            <a:ahLst/>
            <a:cxnLst>
              <a:cxn ang="0">
                <a:pos x="573" y="1218"/>
              </a:cxn>
              <a:cxn ang="0">
                <a:pos x="1140" y="724"/>
              </a:cxn>
              <a:cxn ang="0">
                <a:pos x="0" y="0"/>
              </a:cxn>
              <a:cxn ang="0">
                <a:pos x="573" y="1218"/>
              </a:cxn>
            </a:cxnLst>
            <a:rect l="0" t="0" r="r" b="b"/>
            <a:pathLst>
              <a:path w="1140" h="1218">
                <a:moveTo>
                  <a:pt x="573" y="1218"/>
                </a:moveTo>
                <a:cubicBezTo>
                  <a:pt x="806" y="1110"/>
                  <a:pt x="1002" y="938"/>
                  <a:pt x="1140" y="724"/>
                </a:cubicBezTo>
                <a:lnTo>
                  <a:pt x="0" y="0"/>
                </a:lnTo>
                <a:lnTo>
                  <a:pt x="573" y="1218"/>
                </a:lnTo>
                <a:close/>
              </a:path>
            </a:pathLst>
          </a:custGeom>
          <a:gradFill flip="none" rotWithShape="1">
            <a:gsLst>
              <a:gs pos="0">
                <a:srgbClr val="71588F">
                  <a:tint val="66000"/>
                  <a:satMod val="160000"/>
                </a:srgbClr>
              </a:gs>
              <a:gs pos="50000">
                <a:srgbClr val="71588F">
                  <a:tint val="44500"/>
                  <a:satMod val="160000"/>
                </a:srgbClr>
              </a:gs>
              <a:gs pos="100000">
                <a:srgbClr val="71588F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71" name="Freeform 63"/>
          <p:cNvSpPr>
            <a:spLocks/>
          </p:cNvSpPr>
          <p:nvPr/>
        </p:nvSpPr>
        <p:spPr bwMode="auto">
          <a:xfrm>
            <a:off x="6536178" y="2396264"/>
            <a:ext cx="956175" cy="808749"/>
          </a:xfrm>
          <a:custGeom>
            <a:avLst/>
            <a:gdLst/>
            <a:ahLst/>
            <a:cxnLst>
              <a:cxn ang="0">
                <a:pos x="0" y="722"/>
              </a:cxn>
              <a:cxn ang="0">
                <a:pos x="1712" y="1222"/>
              </a:cxn>
              <a:cxn ang="0">
                <a:pos x="1136" y="0"/>
              </a:cxn>
              <a:cxn ang="0">
                <a:pos x="0" y="722"/>
              </a:cxn>
            </a:cxnLst>
            <a:rect l="0" t="0" r="r" b="b"/>
            <a:pathLst>
              <a:path w="1712" h="1515">
                <a:moveTo>
                  <a:pt x="0" y="722"/>
                </a:moveTo>
                <a:cubicBezTo>
                  <a:pt x="362" y="1300"/>
                  <a:pt x="1097" y="1515"/>
                  <a:pt x="1712" y="1222"/>
                </a:cubicBezTo>
                <a:lnTo>
                  <a:pt x="1136" y="0"/>
                </a:lnTo>
                <a:lnTo>
                  <a:pt x="0" y="722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133B9C"/>
              </a:solidFill>
            </a:endParaRPr>
          </a:p>
        </p:txBody>
      </p:sp>
      <p:sp>
        <p:nvSpPr>
          <p:cNvPr id="72" name="Freeform 64"/>
          <p:cNvSpPr>
            <a:spLocks/>
          </p:cNvSpPr>
          <p:nvPr/>
        </p:nvSpPr>
        <p:spPr bwMode="auto">
          <a:xfrm>
            <a:off x="6339581" y="2080169"/>
            <a:ext cx="790856" cy="652125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275" y="1222"/>
              </a:cxn>
              <a:cxn ang="0">
                <a:pos x="1416" y="497"/>
              </a:cxn>
              <a:cxn ang="0">
                <a:pos x="159" y="0"/>
              </a:cxn>
            </a:cxnLst>
            <a:rect l="0" t="0" r="r" b="b"/>
            <a:pathLst>
              <a:path w="1416" h="1222">
                <a:moveTo>
                  <a:pt x="159" y="0"/>
                </a:moveTo>
                <a:cubicBezTo>
                  <a:pt x="0" y="402"/>
                  <a:pt x="43" y="856"/>
                  <a:pt x="275" y="1222"/>
                </a:cubicBezTo>
                <a:lnTo>
                  <a:pt x="1416" y="497"/>
                </a:lnTo>
                <a:lnTo>
                  <a:pt x="159" y="0"/>
                </a:lnTo>
                <a:close/>
              </a:path>
            </a:pathLst>
          </a:custGeom>
          <a:gradFill flip="none" rotWithShape="1">
            <a:gsLst>
              <a:gs pos="0">
                <a:srgbClr val="4198AF">
                  <a:tint val="66000"/>
                  <a:satMod val="160000"/>
                </a:srgbClr>
              </a:gs>
              <a:gs pos="50000">
                <a:srgbClr val="4198AF">
                  <a:tint val="44500"/>
                  <a:satMod val="160000"/>
                </a:srgbClr>
              </a:gs>
              <a:gs pos="100000">
                <a:srgbClr val="4198A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133B9C"/>
              </a:solidFill>
            </a:endParaRPr>
          </a:p>
        </p:txBody>
      </p:sp>
      <p:sp>
        <p:nvSpPr>
          <p:cNvPr id="73" name="Freeform 65"/>
          <p:cNvSpPr>
            <a:spLocks/>
          </p:cNvSpPr>
          <p:nvPr/>
        </p:nvSpPr>
        <p:spPr bwMode="auto">
          <a:xfrm>
            <a:off x="6455752" y="1571854"/>
            <a:ext cx="701493" cy="721893"/>
          </a:xfrm>
          <a:custGeom>
            <a:avLst/>
            <a:gdLst/>
            <a:ahLst/>
            <a:cxnLst>
              <a:cxn ang="0">
                <a:pos x="1257" y="0"/>
              </a:cxn>
              <a:cxn ang="0">
                <a:pos x="0" y="855"/>
              </a:cxn>
              <a:cxn ang="0">
                <a:pos x="1257" y="1352"/>
              </a:cxn>
              <a:cxn ang="0">
                <a:pos x="1257" y="0"/>
              </a:cxn>
            </a:cxnLst>
            <a:rect l="0" t="0" r="r" b="b"/>
            <a:pathLst>
              <a:path w="1257" h="1352">
                <a:moveTo>
                  <a:pt x="1257" y="0"/>
                </a:moveTo>
                <a:cubicBezTo>
                  <a:pt x="703" y="0"/>
                  <a:pt x="205" y="339"/>
                  <a:pt x="0" y="855"/>
                </a:cubicBezTo>
                <a:lnTo>
                  <a:pt x="1257" y="1352"/>
                </a:lnTo>
                <a:lnTo>
                  <a:pt x="1257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74" name="Rectangle 68"/>
          <p:cNvSpPr>
            <a:spLocks noChangeArrowheads="1"/>
          </p:cNvSpPr>
          <p:nvPr/>
        </p:nvSpPr>
        <p:spPr bwMode="auto">
          <a:xfrm>
            <a:off x="7329033" y="1192200"/>
            <a:ext cx="472229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Arabia 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7248997" y="1349072"/>
            <a:ext cx="505314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Saudita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7893535" y="1356539"/>
            <a:ext cx="227092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7%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89" name="Rectangle 71"/>
          <p:cNvSpPr>
            <a:spLocks noChangeArrowheads="1"/>
          </p:cNvSpPr>
          <p:nvPr/>
        </p:nvSpPr>
        <p:spPr bwMode="auto">
          <a:xfrm>
            <a:off x="7895101" y="1687107"/>
            <a:ext cx="702328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</a:rPr>
              <a:t>Azerbaijan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0" name="Rectangle 72"/>
          <p:cNvSpPr>
            <a:spLocks noChangeArrowheads="1"/>
          </p:cNvSpPr>
          <p:nvPr/>
        </p:nvSpPr>
        <p:spPr bwMode="auto">
          <a:xfrm>
            <a:off x="8076280" y="1865054"/>
            <a:ext cx="311310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14%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1" name="Rectangle 73"/>
          <p:cNvSpPr>
            <a:spLocks noChangeArrowheads="1"/>
          </p:cNvSpPr>
          <p:nvPr/>
        </p:nvSpPr>
        <p:spPr bwMode="auto">
          <a:xfrm>
            <a:off x="8130760" y="2355968"/>
            <a:ext cx="276720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Iran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2" name="Rectangle 74"/>
          <p:cNvSpPr>
            <a:spLocks noChangeArrowheads="1"/>
          </p:cNvSpPr>
          <p:nvPr/>
        </p:nvSpPr>
        <p:spPr bwMode="auto">
          <a:xfrm>
            <a:off x="8124220" y="2502626"/>
            <a:ext cx="311310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13%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3" name="Rectangle 75"/>
          <p:cNvSpPr>
            <a:spLocks noChangeArrowheads="1"/>
          </p:cNvSpPr>
          <p:nvPr/>
        </p:nvSpPr>
        <p:spPr bwMode="auto">
          <a:xfrm>
            <a:off x="7792469" y="2914914"/>
            <a:ext cx="275216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Iraq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4" name="Rectangle 76"/>
          <p:cNvSpPr>
            <a:spLocks noChangeArrowheads="1"/>
          </p:cNvSpPr>
          <p:nvPr/>
        </p:nvSpPr>
        <p:spPr bwMode="auto">
          <a:xfrm>
            <a:off x="8178845" y="2930735"/>
            <a:ext cx="227092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9%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5" name="Rectangle 77"/>
          <p:cNvSpPr>
            <a:spLocks noChangeArrowheads="1"/>
          </p:cNvSpPr>
          <p:nvPr/>
        </p:nvSpPr>
        <p:spPr bwMode="auto">
          <a:xfrm>
            <a:off x="6899582" y="2668127"/>
            <a:ext cx="308302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Libia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6" name="Rectangle 78"/>
          <p:cNvSpPr>
            <a:spLocks noChangeArrowheads="1"/>
          </p:cNvSpPr>
          <p:nvPr/>
        </p:nvSpPr>
        <p:spPr bwMode="auto">
          <a:xfrm>
            <a:off x="6913315" y="2844405"/>
            <a:ext cx="311310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23%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7" name="Rectangle 79"/>
          <p:cNvSpPr>
            <a:spLocks noChangeArrowheads="1"/>
          </p:cNvSpPr>
          <p:nvPr/>
        </p:nvSpPr>
        <p:spPr bwMode="auto">
          <a:xfrm>
            <a:off x="6420007" y="2255585"/>
            <a:ext cx="430119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Russia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98" name="Rectangle 80"/>
          <p:cNvSpPr>
            <a:spLocks noChangeArrowheads="1"/>
          </p:cNvSpPr>
          <p:nvPr/>
        </p:nvSpPr>
        <p:spPr bwMode="auto">
          <a:xfrm>
            <a:off x="6464688" y="2413350"/>
            <a:ext cx="311310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smtClean="0">
                <a:solidFill>
                  <a:srgbClr val="000000"/>
                </a:solidFill>
              </a:rPr>
              <a:t>15%</a:t>
            </a:r>
            <a:endParaRPr lang="it-IT" sz="1100" smtClean="0">
              <a:solidFill>
                <a:srgbClr val="133B9C"/>
              </a:solidFill>
            </a:endParaRPr>
          </a:p>
        </p:txBody>
      </p:sp>
      <p:sp>
        <p:nvSpPr>
          <p:cNvPr id="99" name="Rectangle 81"/>
          <p:cNvSpPr>
            <a:spLocks noChangeArrowheads="1"/>
          </p:cNvSpPr>
          <p:nvPr/>
        </p:nvSpPr>
        <p:spPr bwMode="auto">
          <a:xfrm>
            <a:off x="6757984" y="1719933"/>
            <a:ext cx="310023" cy="1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altri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100" name="Rectangle 82"/>
          <p:cNvSpPr>
            <a:spLocks noChangeArrowheads="1"/>
          </p:cNvSpPr>
          <p:nvPr/>
        </p:nvSpPr>
        <p:spPr bwMode="auto">
          <a:xfrm>
            <a:off x="6757622" y="1918426"/>
            <a:ext cx="311310" cy="1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19%</a:t>
            </a:r>
            <a:endParaRPr lang="it-IT" sz="1100" dirty="0" smtClean="0">
              <a:solidFill>
                <a:srgbClr val="133B9C"/>
              </a:solidFill>
            </a:endParaRPr>
          </a:p>
        </p:txBody>
      </p:sp>
      <p:cxnSp>
        <p:nvCxnSpPr>
          <p:cNvPr id="101" name="Connettore 1 100"/>
          <p:cNvCxnSpPr/>
          <p:nvPr/>
        </p:nvCxnSpPr>
        <p:spPr bwMode="auto">
          <a:xfrm flipV="1">
            <a:off x="7790198" y="1907672"/>
            <a:ext cx="160074" cy="78436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Connettore 1 101"/>
          <p:cNvCxnSpPr/>
          <p:nvPr/>
        </p:nvCxnSpPr>
        <p:spPr bwMode="auto">
          <a:xfrm>
            <a:off x="7855619" y="2433516"/>
            <a:ext cx="240111" cy="78436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Connettore 1 102"/>
          <p:cNvCxnSpPr/>
          <p:nvPr/>
        </p:nvCxnSpPr>
        <p:spPr bwMode="auto">
          <a:xfrm flipV="1">
            <a:off x="7320778" y="1532226"/>
            <a:ext cx="90907" cy="235308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Connettore 1 103"/>
          <p:cNvCxnSpPr/>
          <p:nvPr/>
        </p:nvCxnSpPr>
        <p:spPr bwMode="auto">
          <a:xfrm>
            <a:off x="7611031" y="2833787"/>
            <a:ext cx="167629" cy="156873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AutoShape 56"/>
          <p:cNvSpPr>
            <a:spLocks noChangeArrowheads="1"/>
          </p:cNvSpPr>
          <p:nvPr/>
        </p:nvSpPr>
        <p:spPr bwMode="auto">
          <a:xfrm>
            <a:off x="4603898" y="3758528"/>
            <a:ext cx="843377" cy="384036"/>
          </a:xfrm>
          <a:prstGeom prst="roundRect">
            <a:avLst>
              <a:gd name="adj" fmla="val 0"/>
            </a:avLst>
          </a:prstGeom>
          <a:noFill/>
          <a:ln w="28575">
            <a:noFill/>
            <a:round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lIns="10776" tIns="3593" rIns="10776" bIns="3593"/>
          <a:lstStyle/>
          <a:p>
            <a:pPr marL="145548" indent="-145548" eaLnBrk="0" fontAlgn="base" hangingPunct="0">
              <a:lnSpc>
                <a:spcPts val="1999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sz="1300" b="1" dirty="0">
                <a:solidFill>
                  <a:srgbClr val="0E3185"/>
                </a:solidFill>
              </a:rPr>
              <a:t>Gas</a:t>
            </a: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 rot="16200000" flipV="1">
            <a:off x="4356869" y="4829014"/>
            <a:ext cx="1589909" cy="80545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 rot="16200000" flipV="1">
            <a:off x="5063494" y="5712296"/>
            <a:ext cx="176656" cy="80545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203" tIns="43603" rIns="87203" bIns="43603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SzPct val="100000"/>
            </a:pPr>
            <a:endParaRPr lang="it-IT" sz="1700" dirty="0">
              <a:solidFill>
                <a:srgbClr val="133B9C"/>
              </a:solidFill>
            </a:endParaRPr>
          </a:p>
        </p:txBody>
      </p:sp>
      <p:sp>
        <p:nvSpPr>
          <p:cNvPr id="109" name="Rectangle 19"/>
          <p:cNvSpPr>
            <a:spLocks noChangeArrowheads="1"/>
          </p:cNvSpPr>
          <p:nvPr/>
        </p:nvSpPr>
        <p:spPr bwMode="auto">
          <a:xfrm>
            <a:off x="4922843" y="4998483"/>
            <a:ext cx="497531" cy="43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i="1" dirty="0">
                <a:solidFill>
                  <a:srgbClr val="133B9C"/>
                </a:solidFill>
              </a:rPr>
              <a:t>import</a:t>
            </a:r>
          </a:p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b="1" dirty="0">
                <a:solidFill>
                  <a:srgbClr val="133B9C"/>
                </a:solidFill>
              </a:rPr>
              <a:t>90%</a:t>
            </a:r>
          </a:p>
        </p:txBody>
      </p:sp>
      <p:sp>
        <p:nvSpPr>
          <p:cNvPr id="110" name="Rectangle 19"/>
          <p:cNvSpPr>
            <a:spLocks noChangeArrowheads="1"/>
          </p:cNvSpPr>
          <p:nvPr/>
        </p:nvSpPr>
        <p:spPr bwMode="auto">
          <a:xfrm>
            <a:off x="4892484" y="6020107"/>
            <a:ext cx="573567" cy="18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b="1" dirty="0">
                <a:solidFill>
                  <a:srgbClr val="133B9C"/>
                </a:solidFill>
              </a:rPr>
              <a:t>10%</a:t>
            </a:r>
          </a:p>
        </p:txBody>
      </p:sp>
      <p:cxnSp>
        <p:nvCxnSpPr>
          <p:cNvPr id="111" name="Connettore 1 110"/>
          <p:cNvCxnSpPr/>
          <p:nvPr/>
        </p:nvCxnSpPr>
        <p:spPr bwMode="auto">
          <a:xfrm>
            <a:off x="5537746" y="6032560"/>
            <a:ext cx="3154618" cy="0"/>
          </a:xfrm>
          <a:prstGeom prst="line">
            <a:avLst/>
          </a:prstGeom>
          <a:noFill/>
          <a:ln w="3175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Rectangle 19"/>
          <p:cNvSpPr>
            <a:spLocks noChangeArrowheads="1"/>
          </p:cNvSpPr>
          <p:nvPr/>
        </p:nvSpPr>
        <p:spPr bwMode="auto">
          <a:xfrm>
            <a:off x="5717541" y="6046262"/>
            <a:ext cx="1605245" cy="1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86498" fontAlgn="base">
              <a:spcBef>
                <a:spcPct val="40000"/>
              </a:spcBef>
              <a:spcAft>
                <a:spcPct val="0"/>
              </a:spcAft>
              <a:buSzPct val="100000"/>
            </a:pPr>
            <a:r>
              <a:rPr lang="it-IT" sz="1000" i="1" dirty="0">
                <a:solidFill>
                  <a:srgbClr val="133B9C"/>
                </a:solidFill>
              </a:rPr>
              <a:t>produzione nazionale</a:t>
            </a:r>
          </a:p>
        </p:txBody>
      </p:sp>
      <p:cxnSp>
        <p:nvCxnSpPr>
          <p:cNvPr id="113" name="Connettore 1 112"/>
          <p:cNvCxnSpPr/>
          <p:nvPr/>
        </p:nvCxnSpPr>
        <p:spPr bwMode="auto">
          <a:xfrm>
            <a:off x="5466051" y="6126548"/>
            <a:ext cx="215088" cy="0"/>
          </a:xfrm>
          <a:prstGeom prst="line">
            <a:avLst/>
          </a:prstGeom>
          <a:noFill/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Connettore 1 113"/>
          <p:cNvCxnSpPr/>
          <p:nvPr/>
        </p:nvCxnSpPr>
        <p:spPr bwMode="auto">
          <a:xfrm>
            <a:off x="4633370" y="6203354"/>
            <a:ext cx="104776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cxnSp>
      <p:sp>
        <p:nvSpPr>
          <p:cNvPr id="115" name="Line 5"/>
          <p:cNvSpPr>
            <a:spLocks noChangeShapeType="1"/>
          </p:cNvSpPr>
          <p:nvPr/>
        </p:nvSpPr>
        <p:spPr bwMode="auto">
          <a:xfrm>
            <a:off x="4614939" y="4001283"/>
            <a:ext cx="4297648" cy="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10000"/>
              </a:spcBef>
              <a:buFont typeface="Lucida Grande" pitchFamily="1" charset="0"/>
              <a:buNone/>
            </a:pPr>
            <a:endParaRPr lang="it-IT" sz="1100" b="1" i="1" dirty="0">
              <a:solidFill>
                <a:srgbClr val="133B9C"/>
              </a:solidFill>
            </a:endParaRPr>
          </a:p>
        </p:txBody>
      </p:sp>
      <p:sp>
        <p:nvSpPr>
          <p:cNvPr id="116" name="Rectangle 47"/>
          <p:cNvSpPr>
            <a:spLocks noChangeArrowheads="1"/>
          </p:cNvSpPr>
          <p:nvPr/>
        </p:nvSpPr>
        <p:spPr bwMode="auto">
          <a:xfrm>
            <a:off x="5799225" y="4404465"/>
            <a:ext cx="842979" cy="38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Nord Europa</a:t>
            </a:r>
          </a:p>
        </p:txBody>
      </p:sp>
      <p:sp>
        <p:nvSpPr>
          <p:cNvPr id="117" name="Rectangle 48"/>
          <p:cNvSpPr>
            <a:spLocks noChangeArrowheads="1"/>
          </p:cNvSpPr>
          <p:nvPr/>
        </p:nvSpPr>
        <p:spPr bwMode="auto">
          <a:xfrm>
            <a:off x="5785722" y="4787410"/>
            <a:ext cx="519316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10%</a:t>
            </a:r>
            <a:endParaRPr lang="it-IT" sz="1100" dirty="0" smtClean="0">
              <a:solidFill>
                <a:srgbClr val="133B9C"/>
              </a:solidFill>
              <a:latin typeface="Arial" pitchFamily="34" charset="0"/>
            </a:endParaRPr>
          </a:p>
        </p:txBody>
      </p:sp>
      <p:sp>
        <p:nvSpPr>
          <p:cNvPr id="118" name="Freeform 33"/>
          <p:cNvSpPr>
            <a:spLocks/>
          </p:cNvSpPr>
          <p:nvPr/>
        </p:nvSpPr>
        <p:spPr bwMode="auto">
          <a:xfrm>
            <a:off x="7253205" y="4345302"/>
            <a:ext cx="854977" cy="1246212"/>
          </a:xfrm>
          <a:custGeom>
            <a:avLst/>
            <a:gdLst/>
            <a:ahLst/>
            <a:cxnLst>
              <a:cxn ang="0">
                <a:pos x="1036" y="2201"/>
              </a:cxn>
              <a:cxn ang="0">
                <a:pos x="857" y="309"/>
              </a:cxn>
              <a:cxn ang="0">
                <a:pos x="0" y="0"/>
              </a:cxn>
              <a:cxn ang="0">
                <a:pos x="0" y="1344"/>
              </a:cxn>
              <a:cxn ang="0">
                <a:pos x="1036" y="2201"/>
              </a:cxn>
            </a:cxnLst>
            <a:rect l="0" t="0" r="r" b="b"/>
            <a:pathLst>
              <a:path w="1509" h="2201">
                <a:moveTo>
                  <a:pt x="1036" y="2201"/>
                </a:moveTo>
                <a:cubicBezTo>
                  <a:pt x="1509" y="1629"/>
                  <a:pt x="1429" y="782"/>
                  <a:pt x="857" y="309"/>
                </a:cubicBezTo>
                <a:cubicBezTo>
                  <a:pt x="616" y="110"/>
                  <a:pt x="313" y="0"/>
                  <a:pt x="0" y="0"/>
                </a:cubicBezTo>
                <a:lnTo>
                  <a:pt x="0" y="1344"/>
                </a:lnTo>
                <a:lnTo>
                  <a:pt x="1036" y="2201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119" name="Freeform 34"/>
          <p:cNvSpPr>
            <a:spLocks/>
          </p:cNvSpPr>
          <p:nvPr/>
        </p:nvSpPr>
        <p:spPr bwMode="auto">
          <a:xfrm>
            <a:off x="7230545" y="5188195"/>
            <a:ext cx="589118" cy="755280"/>
          </a:xfrm>
          <a:custGeom>
            <a:avLst/>
            <a:gdLst/>
            <a:ahLst/>
            <a:cxnLst>
              <a:cxn ang="0">
                <a:pos x="169" y="1334"/>
              </a:cxn>
              <a:cxn ang="0">
                <a:pos x="1040" y="860"/>
              </a:cxn>
              <a:cxn ang="0">
                <a:pos x="0" y="0"/>
              </a:cxn>
              <a:cxn ang="0">
                <a:pos x="169" y="1334"/>
              </a:cxn>
            </a:cxnLst>
            <a:rect l="0" t="0" r="r" b="b"/>
            <a:pathLst>
              <a:path w="1040" h="1334">
                <a:moveTo>
                  <a:pt x="169" y="1334"/>
                </a:moveTo>
                <a:cubicBezTo>
                  <a:pt x="509" y="1292"/>
                  <a:pt x="820" y="1122"/>
                  <a:pt x="1040" y="860"/>
                </a:cubicBezTo>
                <a:lnTo>
                  <a:pt x="0" y="0"/>
                </a:lnTo>
                <a:lnTo>
                  <a:pt x="169" y="1334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133B9C"/>
              </a:solidFill>
            </a:endParaRPr>
          </a:p>
        </p:txBody>
      </p:sp>
      <p:sp>
        <p:nvSpPr>
          <p:cNvPr id="120" name="Freeform 35"/>
          <p:cNvSpPr>
            <a:spLocks/>
          </p:cNvSpPr>
          <p:nvPr/>
        </p:nvSpPr>
        <p:spPr bwMode="auto">
          <a:xfrm>
            <a:off x="6327231" y="5032607"/>
            <a:ext cx="922953" cy="912378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208" y="1580"/>
              </a:cxn>
              <a:cxn ang="0">
                <a:pos x="1628" y="1593"/>
              </a:cxn>
              <a:cxn ang="0">
                <a:pos x="1458" y="251"/>
              </a:cxn>
              <a:cxn ang="0">
                <a:pos x="138" y="0"/>
              </a:cxn>
            </a:cxnLst>
            <a:rect l="0" t="0" r="r" b="b"/>
            <a:pathLst>
              <a:path w="1628" h="1611">
                <a:moveTo>
                  <a:pt x="138" y="0"/>
                </a:moveTo>
                <a:cubicBezTo>
                  <a:pt x="0" y="733"/>
                  <a:pt x="479" y="1441"/>
                  <a:pt x="1208" y="1580"/>
                </a:cubicBezTo>
                <a:cubicBezTo>
                  <a:pt x="1346" y="1606"/>
                  <a:pt x="1488" y="1611"/>
                  <a:pt x="1628" y="1593"/>
                </a:cubicBezTo>
                <a:lnTo>
                  <a:pt x="1458" y="251"/>
                </a:lnTo>
                <a:lnTo>
                  <a:pt x="138" y="0"/>
                </a:lnTo>
                <a:close/>
              </a:path>
            </a:pathLst>
          </a:custGeom>
          <a:gradFill flip="none" rotWithShape="1">
            <a:gsLst>
              <a:gs pos="0">
                <a:srgbClr val="4198AF">
                  <a:tint val="66000"/>
                  <a:satMod val="160000"/>
                </a:srgbClr>
              </a:gs>
              <a:gs pos="50000">
                <a:srgbClr val="4198AF">
                  <a:tint val="44500"/>
                  <a:satMod val="160000"/>
                </a:srgbClr>
              </a:gs>
              <a:gs pos="100000">
                <a:srgbClr val="4198A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133B9C"/>
              </a:solidFill>
            </a:endParaRPr>
          </a:p>
        </p:txBody>
      </p:sp>
      <p:sp>
        <p:nvSpPr>
          <p:cNvPr id="121" name="Freeform 36"/>
          <p:cNvSpPr>
            <a:spLocks/>
          </p:cNvSpPr>
          <p:nvPr/>
        </p:nvSpPr>
        <p:spPr bwMode="auto">
          <a:xfrm>
            <a:off x="6396717" y="4546207"/>
            <a:ext cx="747727" cy="555886"/>
          </a:xfrm>
          <a:custGeom>
            <a:avLst/>
            <a:gdLst/>
            <a:ahLst/>
            <a:cxnLst>
              <a:cxn ang="0">
                <a:pos x="398" y="0"/>
              </a:cxn>
              <a:cxn ang="0">
                <a:pos x="0" y="731"/>
              </a:cxn>
              <a:cxn ang="0">
                <a:pos x="1320" y="982"/>
              </a:cxn>
              <a:cxn ang="0">
                <a:pos x="398" y="0"/>
              </a:cxn>
            </a:cxnLst>
            <a:rect l="0" t="0" r="r" b="b"/>
            <a:pathLst>
              <a:path w="1320" h="982">
                <a:moveTo>
                  <a:pt x="398" y="0"/>
                </a:moveTo>
                <a:cubicBezTo>
                  <a:pt x="192" y="195"/>
                  <a:pt x="53" y="451"/>
                  <a:pt x="0" y="731"/>
                </a:cubicBezTo>
                <a:lnTo>
                  <a:pt x="1320" y="982"/>
                </a:lnTo>
                <a:lnTo>
                  <a:pt x="398" y="0"/>
                </a:lnTo>
                <a:close/>
              </a:path>
            </a:pathLst>
          </a:custGeom>
          <a:gradFill flip="none" rotWithShape="1">
            <a:gsLst>
              <a:gs pos="0">
                <a:srgbClr val="EE8E00">
                  <a:tint val="66000"/>
                  <a:satMod val="160000"/>
                </a:srgbClr>
              </a:gs>
              <a:gs pos="50000">
                <a:srgbClr val="EE8E00">
                  <a:tint val="44500"/>
                  <a:satMod val="160000"/>
                </a:srgbClr>
              </a:gs>
              <a:gs pos="100000">
                <a:srgbClr val="EE8E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133B9C"/>
              </a:solidFill>
            </a:endParaRPr>
          </a:p>
        </p:txBody>
      </p:sp>
      <p:sp>
        <p:nvSpPr>
          <p:cNvPr id="122" name="Freeform 37"/>
          <p:cNvSpPr>
            <a:spLocks/>
          </p:cNvSpPr>
          <p:nvPr/>
        </p:nvSpPr>
        <p:spPr bwMode="auto">
          <a:xfrm>
            <a:off x="6644448" y="4342281"/>
            <a:ext cx="522654" cy="737154"/>
          </a:xfrm>
          <a:custGeom>
            <a:avLst/>
            <a:gdLst/>
            <a:ahLst/>
            <a:cxnLst>
              <a:cxn ang="0">
                <a:pos x="588" y="0"/>
              </a:cxn>
              <a:cxn ang="0">
                <a:pos x="0" y="320"/>
              </a:cxn>
              <a:cxn ang="0">
                <a:pos x="922" y="1302"/>
              </a:cxn>
              <a:cxn ang="0">
                <a:pos x="588" y="0"/>
              </a:cxn>
            </a:cxnLst>
            <a:rect l="0" t="0" r="r" b="b"/>
            <a:pathLst>
              <a:path w="922" h="1302">
                <a:moveTo>
                  <a:pt x="588" y="0"/>
                </a:moveTo>
                <a:cubicBezTo>
                  <a:pt x="368" y="56"/>
                  <a:pt x="166" y="166"/>
                  <a:pt x="0" y="320"/>
                </a:cubicBezTo>
                <a:lnTo>
                  <a:pt x="922" y="1302"/>
                </a:lnTo>
                <a:lnTo>
                  <a:pt x="588" y="0"/>
                </a:lnTo>
                <a:close/>
              </a:path>
            </a:pathLst>
          </a:custGeom>
          <a:gradFill flip="none" rotWithShape="1">
            <a:gsLst>
              <a:gs pos="0">
                <a:srgbClr val="4198AF">
                  <a:tint val="66000"/>
                  <a:satMod val="160000"/>
                </a:srgbClr>
              </a:gs>
              <a:gs pos="50000">
                <a:srgbClr val="4198AF">
                  <a:tint val="44500"/>
                  <a:satMod val="160000"/>
                </a:srgbClr>
              </a:gs>
              <a:gs pos="100000">
                <a:srgbClr val="4198AF">
                  <a:tint val="23500"/>
                  <a:satMod val="160000"/>
                </a:srgbClr>
              </a:gs>
            </a:gsLst>
            <a:lin ang="2700000" scaled="1"/>
            <a:tileRect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123" name="Freeform 38"/>
          <p:cNvSpPr>
            <a:spLocks/>
          </p:cNvSpPr>
          <p:nvPr/>
        </p:nvSpPr>
        <p:spPr bwMode="auto">
          <a:xfrm>
            <a:off x="6999430" y="4309049"/>
            <a:ext cx="190330" cy="765855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43"/>
              </a:cxn>
              <a:cxn ang="0">
                <a:pos x="336" y="1352"/>
              </a:cxn>
              <a:cxn ang="0">
                <a:pos x="336" y="0"/>
              </a:cxn>
            </a:cxnLst>
            <a:rect l="0" t="0" r="r" b="b"/>
            <a:pathLst>
              <a:path w="336" h="1352">
                <a:moveTo>
                  <a:pt x="336" y="0"/>
                </a:moveTo>
                <a:cubicBezTo>
                  <a:pt x="223" y="0"/>
                  <a:pt x="110" y="15"/>
                  <a:pt x="0" y="43"/>
                </a:cubicBezTo>
                <a:lnTo>
                  <a:pt x="336" y="1352"/>
                </a:lnTo>
                <a:lnTo>
                  <a:pt x="336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100">
              <a:solidFill>
                <a:srgbClr val="133B9C"/>
              </a:solidFill>
            </a:endParaRPr>
          </a:p>
        </p:txBody>
      </p:sp>
      <p:sp>
        <p:nvSpPr>
          <p:cNvPr id="124" name="Rectangle 41"/>
          <p:cNvSpPr>
            <a:spLocks noChangeArrowheads="1"/>
          </p:cNvSpPr>
          <p:nvPr/>
        </p:nvSpPr>
        <p:spPr bwMode="auto">
          <a:xfrm>
            <a:off x="7357296" y="4757927"/>
            <a:ext cx="554161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Algeria</a:t>
            </a:r>
          </a:p>
        </p:txBody>
      </p:sp>
      <p:sp>
        <p:nvSpPr>
          <p:cNvPr id="125" name="Rectangle 42"/>
          <p:cNvSpPr>
            <a:spLocks noChangeArrowheads="1"/>
          </p:cNvSpPr>
          <p:nvPr/>
        </p:nvSpPr>
        <p:spPr bwMode="auto">
          <a:xfrm>
            <a:off x="7564380" y="5001669"/>
            <a:ext cx="374874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36%</a:t>
            </a:r>
          </a:p>
        </p:txBody>
      </p:sp>
      <p:sp>
        <p:nvSpPr>
          <p:cNvPr id="126" name="Rectangle 43"/>
          <p:cNvSpPr>
            <a:spLocks noChangeArrowheads="1"/>
          </p:cNvSpPr>
          <p:nvPr/>
        </p:nvSpPr>
        <p:spPr bwMode="auto">
          <a:xfrm>
            <a:off x="7714105" y="5832336"/>
            <a:ext cx="371252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Libia</a:t>
            </a:r>
          </a:p>
        </p:txBody>
      </p:sp>
      <p:sp>
        <p:nvSpPr>
          <p:cNvPr id="127" name="Rectangle 44"/>
          <p:cNvSpPr>
            <a:spLocks noChangeArrowheads="1"/>
          </p:cNvSpPr>
          <p:nvPr/>
        </p:nvSpPr>
        <p:spPr bwMode="auto">
          <a:xfrm>
            <a:off x="8130644" y="5831551"/>
            <a:ext cx="374874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12%</a:t>
            </a:r>
          </a:p>
        </p:txBody>
      </p:sp>
      <p:sp>
        <p:nvSpPr>
          <p:cNvPr id="128" name="Rectangle 45"/>
          <p:cNvSpPr>
            <a:spLocks noChangeArrowheads="1"/>
          </p:cNvSpPr>
          <p:nvPr/>
        </p:nvSpPr>
        <p:spPr bwMode="auto">
          <a:xfrm>
            <a:off x="6555407" y="5302374"/>
            <a:ext cx="517941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129" name="Rectangle 46"/>
          <p:cNvSpPr>
            <a:spLocks noChangeArrowheads="1"/>
          </p:cNvSpPr>
          <p:nvPr/>
        </p:nvSpPr>
        <p:spPr bwMode="auto">
          <a:xfrm>
            <a:off x="6672585" y="5492221"/>
            <a:ext cx="374874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30%</a:t>
            </a:r>
            <a:endParaRPr lang="it-IT" sz="1100" dirty="0" smtClean="0">
              <a:solidFill>
                <a:srgbClr val="133B9C"/>
              </a:solidFill>
              <a:latin typeface="Arial" pitchFamily="34" charset="0"/>
            </a:endParaRPr>
          </a:p>
        </p:txBody>
      </p:sp>
      <p:sp>
        <p:nvSpPr>
          <p:cNvPr id="130" name="Rectangle 49"/>
          <p:cNvSpPr>
            <a:spLocks noChangeArrowheads="1"/>
          </p:cNvSpPr>
          <p:nvPr/>
        </p:nvSpPr>
        <p:spPr bwMode="auto">
          <a:xfrm>
            <a:off x="6147903" y="4052115"/>
            <a:ext cx="449124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Qatar</a:t>
            </a:r>
          </a:p>
        </p:txBody>
      </p:sp>
      <p:sp>
        <p:nvSpPr>
          <p:cNvPr id="131" name="Rectangle 50"/>
          <p:cNvSpPr>
            <a:spLocks noChangeArrowheads="1"/>
          </p:cNvSpPr>
          <p:nvPr/>
        </p:nvSpPr>
        <p:spPr bwMode="auto">
          <a:xfrm>
            <a:off x="6633447" y="4062311"/>
            <a:ext cx="273459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8%</a:t>
            </a:r>
          </a:p>
        </p:txBody>
      </p:sp>
      <p:sp>
        <p:nvSpPr>
          <p:cNvPr id="132" name="Rectangle 51"/>
          <p:cNvSpPr>
            <a:spLocks noChangeArrowheads="1"/>
          </p:cNvSpPr>
          <p:nvPr/>
        </p:nvSpPr>
        <p:spPr bwMode="auto">
          <a:xfrm>
            <a:off x="7498020" y="4025168"/>
            <a:ext cx="315111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altri</a:t>
            </a:r>
          </a:p>
        </p:txBody>
      </p:sp>
      <p:sp>
        <p:nvSpPr>
          <p:cNvPr id="133" name="Rectangle 52"/>
          <p:cNvSpPr>
            <a:spLocks noChangeArrowheads="1"/>
          </p:cNvSpPr>
          <p:nvPr/>
        </p:nvSpPr>
        <p:spPr bwMode="auto">
          <a:xfrm>
            <a:off x="7866386" y="4035363"/>
            <a:ext cx="273459" cy="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4%</a:t>
            </a:r>
          </a:p>
        </p:txBody>
      </p:sp>
      <p:cxnSp>
        <p:nvCxnSpPr>
          <p:cNvPr id="134" name="Connettore 1 133"/>
          <p:cNvCxnSpPr/>
          <p:nvPr/>
        </p:nvCxnSpPr>
        <p:spPr bwMode="auto">
          <a:xfrm flipV="1">
            <a:off x="7117232" y="4160414"/>
            <a:ext cx="325366" cy="162701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Connettore 1 134"/>
          <p:cNvCxnSpPr/>
          <p:nvPr/>
        </p:nvCxnSpPr>
        <p:spPr bwMode="auto">
          <a:xfrm>
            <a:off x="7488019" y="5706074"/>
            <a:ext cx="162701" cy="244051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Connettore 1 135"/>
          <p:cNvCxnSpPr/>
          <p:nvPr/>
        </p:nvCxnSpPr>
        <p:spPr bwMode="auto">
          <a:xfrm flipH="1" flipV="1">
            <a:off x="6511812" y="4241765"/>
            <a:ext cx="325402" cy="244051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Connettore 1 136"/>
          <p:cNvCxnSpPr/>
          <p:nvPr/>
        </p:nvCxnSpPr>
        <p:spPr bwMode="auto">
          <a:xfrm flipH="1" flipV="1">
            <a:off x="6228220" y="4833198"/>
            <a:ext cx="270451" cy="3739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202299" y="6322376"/>
            <a:ext cx="7386640" cy="5888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5471" tIns="47736" rIns="95471" bIns="47736">
            <a:spAutoFit/>
          </a:bodyPr>
          <a:lstStyle/>
          <a:p>
            <a:pPr defTabSz="957056">
              <a:lnSpc>
                <a:spcPct val="80000"/>
              </a:lnSpc>
            </a:pPr>
            <a:endParaRPr lang="it-IT" sz="800" i="1" dirty="0">
              <a:solidFill>
                <a:srgbClr val="133B9C"/>
              </a:solidFill>
            </a:endParaRPr>
          </a:p>
          <a:p>
            <a:pPr defTabSz="957056">
              <a:lnSpc>
                <a:spcPct val="80000"/>
              </a:lnSpc>
            </a:pPr>
            <a:r>
              <a:rPr lang="it-IT" sz="800" i="1" dirty="0">
                <a:solidFill>
                  <a:srgbClr val="133B9C"/>
                </a:solidFill>
              </a:rPr>
              <a:t>*      </a:t>
            </a:r>
            <a:r>
              <a:rPr lang="it-IT" sz="800" dirty="0">
                <a:solidFill>
                  <a:srgbClr val="133B9C"/>
                </a:solidFill>
              </a:rPr>
              <a:t>Carbone, lignite</a:t>
            </a:r>
          </a:p>
          <a:p>
            <a:pPr defTabSz="957056">
              <a:lnSpc>
                <a:spcPct val="80000"/>
              </a:lnSpc>
            </a:pPr>
            <a:r>
              <a:rPr lang="it-IT" sz="800" dirty="0">
                <a:solidFill>
                  <a:srgbClr val="133B9C"/>
                </a:solidFill>
              </a:rPr>
              <a:t>**    Include produzione idroelettrica </a:t>
            </a:r>
            <a:r>
              <a:rPr lang="it-IT" sz="800" dirty="0" smtClean="0">
                <a:solidFill>
                  <a:srgbClr val="133B9C"/>
                </a:solidFill>
              </a:rPr>
              <a:t>al lordo dei </a:t>
            </a:r>
            <a:r>
              <a:rPr lang="it-IT" sz="800" dirty="0">
                <a:solidFill>
                  <a:srgbClr val="133B9C"/>
                </a:solidFill>
              </a:rPr>
              <a:t>pompaggi, </a:t>
            </a:r>
            <a:r>
              <a:rPr lang="it-IT" sz="800" dirty="0" smtClean="0">
                <a:solidFill>
                  <a:srgbClr val="133B9C"/>
                </a:solidFill>
              </a:rPr>
              <a:t>geotermica, solare, eolica , biomasse e 50% RSU.</a:t>
            </a:r>
            <a:endParaRPr lang="it-IT" sz="800" dirty="0">
              <a:solidFill>
                <a:srgbClr val="133B9C"/>
              </a:solidFill>
            </a:endParaRPr>
          </a:p>
          <a:p>
            <a:pPr defTabSz="957056">
              <a:lnSpc>
                <a:spcPct val="80000"/>
              </a:lnSpc>
            </a:pPr>
            <a:r>
              <a:rPr lang="it-IT" sz="800" dirty="0">
                <a:solidFill>
                  <a:srgbClr val="133B9C"/>
                </a:solidFill>
              </a:rPr>
              <a:t>Fonte: elaborazione Enel su dati </a:t>
            </a:r>
            <a:r>
              <a:rPr lang="it-IT" sz="800" dirty="0" err="1" smtClean="0">
                <a:solidFill>
                  <a:srgbClr val="133B9C"/>
                </a:solidFill>
              </a:rPr>
              <a:t>Enerdata</a:t>
            </a:r>
            <a:r>
              <a:rPr lang="it-IT" sz="800" dirty="0" smtClean="0">
                <a:solidFill>
                  <a:srgbClr val="133B9C"/>
                </a:solidFill>
              </a:rPr>
              <a:t> 2009; </a:t>
            </a:r>
            <a:r>
              <a:rPr lang="it-IT" sz="800" dirty="0">
                <a:solidFill>
                  <a:srgbClr val="133B9C"/>
                </a:solidFill>
              </a:rPr>
              <a:t>per il dato Italia: Terna dati </a:t>
            </a:r>
            <a:r>
              <a:rPr lang="it-IT" sz="800" dirty="0" smtClean="0">
                <a:solidFill>
                  <a:srgbClr val="133B9C"/>
                </a:solidFill>
              </a:rPr>
              <a:t>provvisori 2010.</a:t>
            </a:r>
          </a:p>
          <a:p>
            <a:pPr defTabSz="957056">
              <a:lnSpc>
                <a:spcPct val="80000"/>
              </a:lnSpc>
            </a:pPr>
            <a:r>
              <a:rPr lang="it-IT" sz="800" dirty="0" smtClean="0">
                <a:solidFill>
                  <a:srgbClr val="133B9C"/>
                </a:solidFill>
              </a:rPr>
              <a:t> </a:t>
            </a:r>
            <a:endParaRPr lang="it-IT" sz="800" dirty="0">
              <a:solidFill>
                <a:srgbClr val="133B9C"/>
              </a:solidFill>
            </a:endParaRPr>
          </a:p>
        </p:txBody>
      </p:sp>
      <p:sp>
        <p:nvSpPr>
          <p:cNvPr id="78856" name="Rectangle 93"/>
          <p:cNvSpPr>
            <a:spLocks noChangeAspect="1" noChangeArrowheads="1"/>
          </p:cNvSpPr>
          <p:nvPr/>
        </p:nvSpPr>
        <p:spPr bwMode="auto">
          <a:xfrm>
            <a:off x="297340" y="261020"/>
            <a:ext cx="888317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662" tIns="50662" rIns="91195" bIns="50662" anchor="b"/>
          <a:lstStyle/>
          <a:p>
            <a:pPr marL="39679" defTabSz="934836"/>
            <a:r>
              <a:rPr lang="it-IT" sz="2000" b="1" dirty="0" smtClean="0">
                <a:solidFill>
                  <a:srgbClr val="133B9C"/>
                </a:solidFill>
                <a:ea typeface="ヒラギノ角ゴ Pro W6" pitchFamily="-128" charset="-128"/>
              </a:rPr>
              <a:t>Competitività del settore elettrico nazionale</a:t>
            </a:r>
            <a:r>
              <a:rPr lang="it-IT" b="1" dirty="0" smtClean="0">
                <a:solidFill>
                  <a:srgbClr val="133B9C"/>
                </a:solidFill>
                <a:ea typeface="ヒラギノ角ゴ Pro W6" pitchFamily="-128" charset="-128"/>
              </a:rPr>
              <a:t/>
            </a:r>
            <a:br>
              <a:rPr lang="it-IT" b="1" dirty="0" smtClean="0">
                <a:solidFill>
                  <a:srgbClr val="133B9C"/>
                </a:solidFill>
                <a:ea typeface="ヒラギノ角ゴ Pro W6" pitchFamily="-128" charset="-128"/>
              </a:rPr>
            </a:br>
            <a:r>
              <a:rPr lang="it-IT" b="1" dirty="0" smtClean="0">
                <a:solidFill>
                  <a:srgbClr val="759EE3"/>
                </a:solidFill>
                <a:ea typeface="ヒラギノ角ゴ Pro W6" pitchFamily="-128" charset="-128"/>
              </a:rPr>
              <a:t>Italia vs principali paesi europei</a:t>
            </a:r>
            <a:endParaRPr lang="it-IT" b="1" dirty="0">
              <a:solidFill>
                <a:srgbClr val="759EE3"/>
              </a:solidFill>
              <a:ea typeface="ヒラギノ角ゴ Pro W6" pitchFamily="-128" charset="-128"/>
            </a:endParaRPr>
          </a:p>
        </p:txBody>
      </p:sp>
      <p:sp>
        <p:nvSpPr>
          <p:cNvPr id="78855" name="Rectangle 92"/>
          <p:cNvSpPr>
            <a:spLocks noChangeArrowheads="1"/>
          </p:cNvSpPr>
          <p:nvPr/>
        </p:nvSpPr>
        <p:spPr bwMode="auto">
          <a:xfrm>
            <a:off x="179512" y="5581240"/>
            <a:ext cx="4487352" cy="558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505" tIns="40254" rIns="80505" bIns="40254" anchor="ctr"/>
          <a:lstStyle/>
          <a:p>
            <a:pPr algn="ctr"/>
            <a:r>
              <a:rPr lang="it-IT" sz="1400" b="1" dirty="0" smtClean="0">
                <a:solidFill>
                  <a:srgbClr val="133B9C"/>
                </a:solidFill>
              </a:rPr>
              <a:t>Mix italiano sbilanciato sul gas e poco competitivo</a:t>
            </a:r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4038" y="5570200"/>
            <a:ext cx="513764" cy="287085"/>
            <a:chOff x="1464" y="3343"/>
            <a:chExt cx="284" cy="29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464" y="3343"/>
              <a:ext cx="284" cy="292"/>
              <a:chOff x="1464" y="3343"/>
              <a:chExt cx="284" cy="292"/>
            </a:xfrm>
          </p:grpSpPr>
          <p:sp>
            <p:nvSpPr>
              <p:cNvPr id="98" name="Line 10"/>
              <p:cNvSpPr>
                <a:spLocks noChangeShapeType="1"/>
              </p:cNvSpPr>
              <p:nvPr/>
            </p:nvSpPr>
            <p:spPr bwMode="auto">
              <a:xfrm>
                <a:off x="1464" y="3343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1465" y="3344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1464" y="3343"/>
              <a:ext cx="0" cy="2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rot="10800000" lIns="80638" tIns="40318" rIns="80638" bIns="40318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0800000">
            <a:off x="3767916" y="5877272"/>
            <a:ext cx="513764" cy="287086"/>
            <a:chOff x="1464" y="3343"/>
            <a:chExt cx="284" cy="292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64" y="3343"/>
              <a:ext cx="284" cy="292"/>
              <a:chOff x="1464" y="3343"/>
              <a:chExt cx="284" cy="292"/>
            </a:xfrm>
          </p:grpSpPr>
          <p:sp>
            <p:nvSpPr>
              <p:cNvPr id="103" name="Line 15"/>
              <p:cNvSpPr>
                <a:spLocks noChangeShapeType="1"/>
              </p:cNvSpPr>
              <p:nvPr/>
            </p:nvSpPr>
            <p:spPr bwMode="auto">
              <a:xfrm>
                <a:off x="1464" y="3343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04" name="Line 16"/>
              <p:cNvSpPr>
                <a:spLocks noChangeShapeType="1"/>
              </p:cNvSpPr>
              <p:nvPr/>
            </p:nvSpPr>
            <p:spPr bwMode="auto">
              <a:xfrm>
                <a:off x="1465" y="3344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1464" y="3343"/>
              <a:ext cx="0" cy="2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rot="10800000" lIns="80638" tIns="40318" rIns="80638" bIns="40318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</p:grpSp>
      <p:sp>
        <p:nvSpPr>
          <p:cNvPr id="87" name="Segnaposto numero diapositiva 8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4</a:t>
            </a:fld>
            <a:endParaRPr lang="en-US">
              <a:solidFill>
                <a:srgbClr val="133B9C"/>
              </a:solidFill>
            </a:endParaRPr>
          </a:p>
        </p:txBody>
      </p:sp>
      <p:sp>
        <p:nvSpPr>
          <p:cNvPr id="78933" name="Rectangle 62"/>
          <p:cNvSpPr>
            <a:spLocks noChangeArrowheads="1"/>
          </p:cNvSpPr>
          <p:nvPr/>
        </p:nvSpPr>
        <p:spPr bwMode="auto">
          <a:xfrm>
            <a:off x="3597459" y="1987660"/>
            <a:ext cx="92187" cy="73188"/>
          </a:xfrm>
          <a:prstGeom prst="rect">
            <a:avLst/>
          </a:prstGeom>
          <a:gradFill flip="none" rotWithShape="1">
            <a:gsLst>
              <a:gs pos="0">
                <a:schemeClr val="folHlink">
                  <a:tint val="66000"/>
                  <a:satMod val="160000"/>
                </a:schemeClr>
              </a:gs>
              <a:gs pos="50000">
                <a:schemeClr val="folHlink">
                  <a:tint val="44500"/>
                  <a:satMod val="160000"/>
                </a:schemeClr>
              </a:gs>
              <a:gs pos="100000">
                <a:schemeClr val="folHlink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0639" tIns="40319" rIns="80639" bIns="40319" anchor="ctr"/>
          <a:lstStyle/>
          <a:p>
            <a:pPr algn="ctr"/>
            <a:endParaRPr lang="it-IT" sz="900" dirty="0">
              <a:solidFill>
                <a:srgbClr val="133B9C"/>
              </a:solidFill>
            </a:endParaRPr>
          </a:p>
        </p:txBody>
      </p:sp>
      <p:sp>
        <p:nvSpPr>
          <p:cNvPr id="78935" name="Rectangle 64"/>
          <p:cNvSpPr>
            <a:spLocks noChangeArrowheads="1"/>
          </p:cNvSpPr>
          <p:nvPr/>
        </p:nvSpPr>
        <p:spPr bwMode="auto">
          <a:xfrm>
            <a:off x="2727469" y="1987660"/>
            <a:ext cx="92187" cy="73188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0639" tIns="40319" rIns="80639" bIns="40319" anchor="ctr"/>
          <a:lstStyle/>
          <a:p>
            <a:pPr algn="ctr"/>
            <a:endParaRPr lang="it-IT" sz="900" dirty="0">
              <a:solidFill>
                <a:srgbClr val="133B9C"/>
              </a:solidFill>
            </a:endParaRPr>
          </a:p>
        </p:txBody>
      </p:sp>
      <p:sp>
        <p:nvSpPr>
          <p:cNvPr id="78936" name="Rectangle 65"/>
          <p:cNvSpPr>
            <a:spLocks noChangeArrowheads="1"/>
          </p:cNvSpPr>
          <p:nvPr/>
        </p:nvSpPr>
        <p:spPr bwMode="auto">
          <a:xfrm>
            <a:off x="2877379" y="1937737"/>
            <a:ext cx="6955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800" b="1" dirty="0">
                <a:solidFill>
                  <a:srgbClr val="133B9C"/>
                </a:solidFill>
              </a:rPr>
              <a:t>NUCLEARE</a:t>
            </a:r>
          </a:p>
        </p:txBody>
      </p:sp>
      <p:sp>
        <p:nvSpPr>
          <p:cNvPr id="78937" name="Rectangle 66"/>
          <p:cNvSpPr>
            <a:spLocks noChangeArrowheads="1"/>
          </p:cNvSpPr>
          <p:nvPr/>
        </p:nvSpPr>
        <p:spPr bwMode="auto">
          <a:xfrm>
            <a:off x="1863373" y="1987660"/>
            <a:ext cx="92187" cy="73188"/>
          </a:xfrm>
          <a:prstGeom prst="rect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0639" tIns="40319" rIns="80639" bIns="40319" anchor="ctr"/>
          <a:lstStyle/>
          <a:p>
            <a:pPr algn="ctr"/>
            <a:endParaRPr lang="it-IT" sz="900" dirty="0">
              <a:solidFill>
                <a:srgbClr val="133B9C"/>
              </a:solidFill>
            </a:endParaRPr>
          </a:p>
        </p:txBody>
      </p:sp>
      <p:sp>
        <p:nvSpPr>
          <p:cNvPr id="78938" name="Rectangle 67"/>
          <p:cNvSpPr>
            <a:spLocks noChangeArrowheads="1"/>
          </p:cNvSpPr>
          <p:nvPr/>
        </p:nvSpPr>
        <p:spPr bwMode="auto">
          <a:xfrm>
            <a:off x="2013283" y="1937737"/>
            <a:ext cx="6751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800" b="1" dirty="0">
                <a:solidFill>
                  <a:srgbClr val="133B9C"/>
                </a:solidFill>
              </a:rPr>
              <a:t>PETROLIO</a:t>
            </a:r>
          </a:p>
        </p:txBody>
      </p:sp>
      <p:sp>
        <p:nvSpPr>
          <p:cNvPr id="78939" name="Rectangle 68"/>
          <p:cNvSpPr>
            <a:spLocks noChangeArrowheads="1"/>
          </p:cNvSpPr>
          <p:nvPr/>
        </p:nvSpPr>
        <p:spPr bwMode="auto">
          <a:xfrm>
            <a:off x="1227089" y="1987660"/>
            <a:ext cx="92187" cy="731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900" dirty="0">
              <a:solidFill>
                <a:srgbClr val="133B9C"/>
              </a:solidFill>
            </a:endParaRPr>
          </a:p>
        </p:txBody>
      </p:sp>
      <p:sp>
        <p:nvSpPr>
          <p:cNvPr id="78940" name="Rectangle 69"/>
          <p:cNvSpPr>
            <a:spLocks noChangeArrowheads="1"/>
          </p:cNvSpPr>
          <p:nvPr/>
        </p:nvSpPr>
        <p:spPr bwMode="auto">
          <a:xfrm>
            <a:off x="1376999" y="1937737"/>
            <a:ext cx="26832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800" b="1" dirty="0">
                <a:solidFill>
                  <a:srgbClr val="133B9C"/>
                </a:solidFill>
              </a:rPr>
              <a:t>GAS</a:t>
            </a:r>
          </a:p>
        </p:txBody>
      </p:sp>
      <p:sp>
        <p:nvSpPr>
          <p:cNvPr id="78941" name="Rectangle 70"/>
          <p:cNvSpPr>
            <a:spLocks noChangeArrowheads="1"/>
          </p:cNvSpPr>
          <p:nvPr/>
        </p:nvSpPr>
        <p:spPr bwMode="auto">
          <a:xfrm>
            <a:off x="290985" y="1987660"/>
            <a:ext cx="92187" cy="73188"/>
          </a:xfrm>
          <a:prstGeom prst="rect">
            <a:avLst/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0639" tIns="40319" rIns="80639" bIns="40319" anchor="ctr"/>
          <a:lstStyle/>
          <a:p>
            <a:pPr algn="ctr"/>
            <a:endParaRPr lang="it-IT" sz="900" dirty="0">
              <a:solidFill>
                <a:srgbClr val="133B9C"/>
              </a:solidFill>
            </a:endParaRPr>
          </a:p>
        </p:txBody>
      </p:sp>
      <p:sp>
        <p:nvSpPr>
          <p:cNvPr id="78942" name="Rectangle 71"/>
          <p:cNvSpPr>
            <a:spLocks noChangeArrowheads="1"/>
          </p:cNvSpPr>
          <p:nvPr/>
        </p:nvSpPr>
        <p:spPr bwMode="auto">
          <a:xfrm>
            <a:off x="440896" y="1922349"/>
            <a:ext cx="7087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800" b="1" dirty="0" err="1" smtClean="0">
                <a:solidFill>
                  <a:srgbClr val="133B9C"/>
                </a:solidFill>
              </a:rPr>
              <a:t>CARBONE</a:t>
            </a:r>
            <a:r>
              <a:rPr lang="it-IT" sz="900" dirty="0" err="1" smtClean="0">
                <a:solidFill>
                  <a:srgbClr val="133B9C"/>
                </a:solidFill>
              </a:rPr>
              <a:t>*</a:t>
            </a:r>
            <a:endParaRPr lang="it-IT" sz="900" dirty="0">
              <a:solidFill>
                <a:srgbClr val="133B9C"/>
              </a:solidFill>
            </a:endParaRPr>
          </a:p>
        </p:txBody>
      </p:sp>
      <p:grpSp>
        <p:nvGrpSpPr>
          <p:cNvPr id="80" name="Gruppo 79"/>
          <p:cNvGrpSpPr/>
          <p:nvPr/>
        </p:nvGrpSpPr>
        <p:grpSpPr>
          <a:xfrm>
            <a:off x="179512" y="2276872"/>
            <a:ext cx="4608511" cy="2759314"/>
            <a:chOff x="2300214" y="1935120"/>
            <a:chExt cx="5195025" cy="2934843"/>
          </a:xfrm>
        </p:grpSpPr>
        <p:sp>
          <p:nvSpPr>
            <p:cNvPr id="78858" name="Rectangle 7"/>
            <p:cNvSpPr>
              <a:spLocks noChangeArrowheads="1"/>
            </p:cNvSpPr>
            <p:nvPr/>
          </p:nvSpPr>
          <p:spPr bwMode="auto">
            <a:xfrm>
              <a:off x="6936531" y="4714057"/>
              <a:ext cx="38472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 dirty="0">
                  <a:solidFill>
                    <a:srgbClr val="133B9C"/>
                  </a:solidFill>
                </a:rPr>
                <a:t>Italia</a:t>
              </a:r>
              <a:endParaRPr lang="it-IT" dirty="0">
                <a:solidFill>
                  <a:srgbClr val="133B9C"/>
                </a:solidFill>
              </a:endParaRPr>
            </a:p>
          </p:txBody>
        </p:sp>
        <p:sp>
          <p:nvSpPr>
            <p:cNvPr id="78859" name="Rectangle 8"/>
            <p:cNvSpPr>
              <a:spLocks noChangeArrowheads="1"/>
            </p:cNvSpPr>
            <p:nvPr/>
          </p:nvSpPr>
          <p:spPr bwMode="auto">
            <a:xfrm>
              <a:off x="2300214" y="4716075"/>
              <a:ext cx="69410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 dirty="0">
                  <a:solidFill>
                    <a:srgbClr val="133B9C"/>
                  </a:solidFill>
                </a:rPr>
                <a:t>Germania</a:t>
              </a:r>
              <a:endParaRPr lang="it-IT" dirty="0">
                <a:solidFill>
                  <a:srgbClr val="133B9C"/>
                </a:solidFill>
              </a:endParaRPr>
            </a:p>
          </p:txBody>
        </p:sp>
        <p:sp>
          <p:nvSpPr>
            <p:cNvPr id="78860" name="Rectangle 9"/>
            <p:cNvSpPr>
              <a:spLocks noChangeArrowheads="1"/>
            </p:cNvSpPr>
            <p:nvPr/>
          </p:nvSpPr>
          <p:spPr bwMode="auto">
            <a:xfrm>
              <a:off x="3554641" y="4716075"/>
              <a:ext cx="5321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 dirty="0">
                  <a:solidFill>
                    <a:srgbClr val="133B9C"/>
                  </a:solidFill>
                </a:rPr>
                <a:t>Spagna</a:t>
              </a:r>
              <a:endParaRPr lang="it-IT" dirty="0">
                <a:solidFill>
                  <a:srgbClr val="133B9C"/>
                </a:solidFill>
              </a:endParaRPr>
            </a:p>
          </p:txBody>
        </p:sp>
        <p:sp>
          <p:nvSpPr>
            <p:cNvPr id="78861" name="Rectangle 10"/>
            <p:cNvSpPr>
              <a:spLocks noChangeArrowheads="1"/>
            </p:cNvSpPr>
            <p:nvPr/>
          </p:nvSpPr>
          <p:spPr bwMode="auto">
            <a:xfrm>
              <a:off x="4683020" y="4716075"/>
              <a:ext cx="5273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 dirty="0">
                  <a:solidFill>
                    <a:srgbClr val="133B9C"/>
                  </a:solidFill>
                </a:rPr>
                <a:t>Francia</a:t>
              </a:r>
              <a:endParaRPr lang="it-IT" dirty="0">
                <a:solidFill>
                  <a:srgbClr val="133B9C"/>
                </a:solidFill>
              </a:endParaRPr>
            </a:p>
          </p:txBody>
        </p:sp>
        <p:sp>
          <p:nvSpPr>
            <p:cNvPr id="78862" name="Rectangle 11"/>
            <p:cNvSpPr>
              <a:spLocks noChangeArrowheads="1"/>
            </p:cNvSpPr>
            <p:nvPr/>
          </p:nvSpPr>
          <p:spPr bwMode="auto">
            <a:xfrm>
              <a:off x="5921673" y="4716075"/>
              <a:ext cx="37510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000" b="1" dirty="0">
                  <a:solidFill>
                    <a:srgbClr val="133B9C"/>
                  </a:solidFill>
                </a:rPr>
                <a:t>EU27</a:t>
              </a:r>
              <a:endParaRPr lang="it-IT" dirty="0">
                <a:solidFill>
                  <a:srgbClr val="133B9C"/>
                </a:solidFill>
              </a:endParaRPr>
            </a:p>
          </p:txBody>
        </p:sp>
        <p:sp>
          <p:nvSpPr>
            <p:cNvPr id="78864" name="Rectangle 13"/>
            <p:cNvSpPr>
              <a:spLocks noChangeArrowheads="1"/>
            </p:cNvSpPr>
            <p:nvPr/>
          </p:nvSpPr>
          <p:spPr bwMode="auto">
            <a:xfrm>
              <a:off x="6801970" y="3992939"/>
              <a:ext cx="693269" cy="595068"/>
            </a:xfrm>
            <a:prstGeom prst="rect">
              <a:avLst/>
            </a:prstGeom>
            <a:gradFill flip="none" rotWithShape="1">
              <a:gsLst>
                <a:gs pos="0">
                  <a:schemeClr val="folHlink">
                    <a:tint val="66000"/>
                    <a:satMod val="160000"/>
                  </a:schemeClr>
                </a:gs>
                <a:gs pos="50000">
                  <a:schemeClr val="folHlink">
                    <a:tint val="44500"/>
                    <a:satMod val="160000"/>
                  </a:schemeClr>
                </a:gs>
                <a:gs pos="100000">
                  <a:schemeClr val="folHlink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65" name="Rectangle 14"/>
            <p:cNvSpPr>
              <a:spLocks noChangeArrowheads="1"/>
            </p:cNvSpPr>
            <p:nvPr/>
          </p:nvSpPr>
          <p:spPr bwMode="auto">
            <a:xfrm>
              <a:off x="6801970" y="3746705"/>
              <a:ext cx="693269" cy="246234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tint val="66000"/>
                    <a:satMod val="160000"/>
                  </a:srgbClr>
                </a:gs>
                <a:gs pos="50000">
                  <a:srgbClr val="CC6600">
                    <a:tint val="44500"/>
                    <a:satMod val="160000"/>
                  </a:srgbClr>
                </a:gs>
                <a:gs pos="100000">
                  <a:srgbClr val="CC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66" name="Rectangle 15"/>
            <p:cNvSpPr>
              <a:spLocks noChangeArrowheads="1"/>
            </p:cNvSpPr>
            <p:nvPr/>
          </p:nvSpPr>
          <p:spPr bwMode="auto">
            <a:xfrm>
              <a:off x="6801970" y="2276872"/>
              <a:ext cx="693269" cy="1469835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639" tIns="40319" rIns="80639" bIns="40319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67" name="Rectangle 16"/>
            <p:cNvSpPr>
              <a:spLocks noChangeArrowheads="1"/>
            </p:cNvSpPr>
            <p:nvPr/>
          </p:nvSpPr>
          <p:spPr bwMode="auto">
            <a:xfrm>
              <a:off x="6801970" y="1935120"/>
              <a:ext cx="693269" cy="341752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68" name="Rectangle 17"/>
            <p:cNvSpPr>
              <a:spLocks noChangeArrowheads="1"/>
            </p:cNvSpPr>
            <p:nvPr/>
          </p:nvSpPr>
          <p:spPr bwMode="auto">
            <a:xfrm>
              <a:off x="6989294" y="4247968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 smtClean="0">
                  <a:solidFill>
                    <a:srgbClr val="133B9C"/>
                  </a:solidFill>
                </a:rPr>
                <a:t>27%</a:t>
              </a:r>
              <a:endParaRPr lang="it-IT" sz="1100" b="1" dirty="0">
                <a:solidFill>
                  <a:srgbClr val="133B9C"/>
                </a:solidFill>
              </a:endParaRPr>
            </a:p>
          </p:txBody>
        </p:sp>
        <p:sp>
          <p:nvSpPr>
            <p:cNvPr id="78869" name="Rectangle 18"/>
            <p:cNvSpPr>
              <a:spLocks noChangeArrowheads="1"/>
            </p:cNvSpPr>
            <p:nvPr/>
          </p:nvSpPr>
          <p:spPr bwMode="auto">
            <a:xfrm>
              <a:off x="7020357" y="3799471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 smtClean="0">
                  <a:solidFill>
                    <a:srgbClr val="133B9C"/>
                  </a:solidFill>
                </a:rPr>
                <a:t>9%</a:t>
              </a:r>
              <a:endParaRPr lang="it-IT" sz="1100" b="1" dirty="0">
                <a:solidFill>
                  <a:srgbClr val="133B9C"/>
                </a:solidFill>
              </a:endParaRPr>
            </a:p>
          </p:txBody>
        </p:sp>
        <p:sp>
          <p:nvSpPr>
            <p:cNvPr id="78870" name="Rectangle 19"/>
            <p:cNvSpPr>
              <a:spLocks noChangeArrowheads="1"/>
            </p:cNvSpPr>
            <p:nvPr/>
          </p:nvSpPr>
          <p:spPr bwMode="auto">
            <a:xfrm>
              <a:off x="6989294" y="3016795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 smtClean="0">
                  <a:solidFill>
                    <a:srgbClr val="133B9C"/>
                  </a:solidFill>
                </a:rPr>
                <a:t>52%</a:t>
              </a:r>
              <a:endParaRPr lang="it-IT" sz="1100" b="1" dirty="0">
                <a:solidFill>
                  <a:srgbClr val="133B9C"/>
                </a:solidFill>
              </a:endParaRPr>
            </a:p>
          </p:txBody>
        </p:sp>
        <p:sp>
          <p:nvSpPr>
            <p:cNvPr id="78871" name="Rectangle 20"/>
            <p:cNvSpPr>
              <a:spLocks noChangeArrowheads="1"/>
            </p:cNvSpPr>
            <p:nvPr/>
          </p:nvSpPr>
          <p:spPr bwMode="auto">
            <a:xfrm>
              <a:off x="6989294" y="2028705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 smtClean="0">
                  <a:solidFill>
                    <a:srgbClr val="133B9C"/>
                  </a:solidFill>
                </a:rPr>
                <a:t>12%</a:t>
              </a:r>
              <a:endParaRPr lang="it-IT" sz="1100" b="1" dirty="0">
                <a:solidFill>
                  <a:srgbClr val="133B9C"/>
                </a:solidFill>
              </a:endParaRPr>
            </a:p>
          </p:txBody>
        </p:sp>
        <p:sp>
          <p:nvSpPr>
            <p:cNvPr id="78872" name="Rectangle 21"/>
            <p:cNvSpPr>
              <a:spLocks noChangeArrowheads="1"/>
            </p:cNvSpPr>
            <p:nvPr/>
          </p:nvSpPr>
          <p:spPr bwMode="auto">
            <a:xfrm>
              <a:off x="2313406" y="4191360"/>
              <a:ext cx="640504" cy="398665"/>
            </a:xfrm>
            <a:prstGeom prst="rect">
              <a:avLst/>
            </a:prstGeom>
            <a:gradFill flip="none" rotWithShape="1">
              <a:gsLst>
                <a:gs pos="0">
                  <a:schemeClr val="folHlink">
                    <a:tint val="66000"/>
                    <a:satMod val="160000"/>
                  </a:schemeClr>
                </a:gs>
                <a:gs pos="50000">
                  <a:schemeClr val="folHlink">
                    <a:tint val="44500"/>
                    <a:satMod val="160000"/>
                  </a:schemeClr>
                </a:gs>
                <a:gs pos="100000">
                  <a:schemeClr val="folHlink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73" name="Rectangle 22"/>
            <p:cNvSpPr>
              <a:spLocks noChangeArrowheads="1"/>
            </p:cNvSpPr>
            <p:nvPr/>
          </p:nvSpPr>
          <p:spPr bwMode="auto">
            <a:xfrm>
              <a:off x="2313406" y="3581637"/>
              <a:ext cx="640504" cy="609725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74" name="Rectangle 23"/>
            <p:cNvSpPr>
              <a:spLocks noChangeArrowheads="1"/>
            </p:cNvSpPr>
            <p:nvPr/>
          </p:nvSpPr>
          <p:spPr bwMode="auto">
            <a:xfrm>
              <a:off x="2313406" y="3537665"/>
              <a:ext cx="640504" cy="43970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tint val="66000"/>
                    <a:satMod val="160000"/>
                  </a:srgbClr>
                </a:gs>
                <a:gs pos="50000">
                  <a:srgbClr val="CC6600">
                    <a:tint val="44500"/>
                    <a:satMod val="160000"/>
                  </a:srgbClr>
                </a:gs>
                <a:gs pos="100000">
                  <a:srgbClr val="CC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75" name="Rectangle 24"/>
            <p:cNvSpPr>
              <a:spLocks noChangeArrowheads="1"/>
            </p:cNvSpPr>
            <p:nvPr/>
          </p:nvSpPr>
          <p:spPr bwMode="auto">
            <a:xfrm>
              <a:off x="2313406" y="3194695"/>
              <a:ext cx="640504" cy="34297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639" tIns="40319" rIns="80639" bIns="40319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76" name="Rectangle 25"/>
            <p:cNvSpPr>
              <a:spLocks noChangeArrowheads="1"/>
            </p:cNvSpPr>
            <p:nvPr/>
          </p:nvSpPr>
          <p:spPr bwMode="auto">
            <a:xfrm>
              <a:off x="2313406" y="1937139"/>
              <a:ext cx="640504" cy="1257557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77" name="Rectangle 26"/>
            <p:cNvSpPr>
              <a:spLocks noChangeArrowheads="1"/>
            </p:cNvSpPr>
            <p:nvPr/>
          </p:nvSpPr>
          <p:spPr bwMode="auto">
            <a:xfrm>
              <a:off x="2477278" y="4324737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17%</a:t>
              </a:r>
            </a:p>
          </p:txBody>
        </p:sp>
        <p:sp>
          <p:nvSpPr>
            <p:cNvPr id="78878" name="Rectangle 27"/>
            <p:cNvSpPr>
              <a:spLocks noChangeArrowheads="1"/>
            </p:cNvSpPr>
            <p:nvPr/>
          </p:nvSpPr>
          <p:spPr bwMode="auto">
            <a:xfrm>
              <a:off x="2477278" y="3810283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23%</a:t>
              </a:r>
            </a:p>
          </p:txBody>
        </p:sp>
        <p:sp>
          <p:nvSpPr>
            <p:cNvPr id="78879" name="Rectangle 28"/>
            <p:cNvSpPr>
              <a:spLocks noChangeArrowheads="1"/>
            </p:cNvSpPr>
            <p:nvPr/>
          </p:nvSpPr>
          <p:spPr bwMode="auto">
            <a:xfrm>
              <a:off x="2974909" y="3484900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1%</a:t>
              </a:r>
            </a:p>
          </p:txBody>
        </p:sp>
        <p:sp>
          <p:nvSpPr>
            <p:cNvPr id="78880" name="Rectangle 29"/>
            <p:cNvSpPr>
              <a:spLocks noChangeArrowheads="1"/>
            </p:cNvSpPr>
            <p:nvPr/>
          </p:nvSpPr>
          <p:spPr bwMode="auto">
            <a:xfrm>
              <a:off x="2477278" y="3291430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13%</a:t>
              </a:r>
            </a:p>
          </p:txBody>
        </p:sp>
        <p:sp>
          <p:nvSpPr>
            <p:cNvPr id="78881" name="Rectangle 30"/>
            <p:cNvSpPr>
              <a:spLocks noChangeArrowheads="1"/>
            </p:cNvSpPr>
            <p:nvPr/>
          </p:nvSpPr>
          <p:spPr bwMode="auto">
            <a:xfrm>
              <a:off x="2477278" y="2529274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46%</a:t>
              </a:r>
            </a:p>
          </p:txBody>
        </p:sp>
        <p:sp>
          <p:nvSpPr>
            <p:cNvPr id="78882" name="Rectangle 31"/>
            <p:cNvSpPr>
              <a:spLocks noChangeArrowheads="1"/>
            </p:cNvSpPr>
            <p:nvPr/>
          </p:nvSpPr>
          <p:spPr bwMode="auto">
            <a:xfrm>
              <a:off x="3436008" y="3926072"/>
              <a:ext cx="696199" cy="663955"/>
            </a:xfrm>
            <a:prstGeom prst="rect">
              <a:avLst/>
            </a:prstGeom>
            <a:gradFill flip="none" rotWithShape="1">
              <a:gsLst>
                <a:gs pos="0">
                  <a:schemeClr val="folHlink">
                    <a:tint val="66000"/>
                    <a:satMod val="160000"/>
                  </a:schemeClr>
                </a:gs>
                <a:gs pos="50000">
                  <a:schemeClr val="folHlink">
                    <a:tint val="44500"/>
                    <a:satMod val="160000"/>
                  </a:schemeClr>
                </a:gs>
                <a:gs pos="100000">
                  <a:schemeClr val="folHlink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83" name="Rectangle 32"/>
            <p:cNvSpPr>
              <a:spLocks noChangeArrowheads="1"/>
            </p:cNvSpPr>
            <p:nvPr/>
          </p:nvSpPr>
          <p:spPr bwMode="auto">
            <a:xfrm>
              <a:off x="3436008" y="3418946"/>
              <a:ext cx="696199" cy="507127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84" name="Rectangle 33"/>
            <p:cNvSpPr>
              <a:spLocks noChangeArrowheads="1"/>
            </p:cNvSpPr>
            <p:nvPr/>
          </p:nvSpPr>
          <p:spPr bwMode="auto">
            <a:xfrm>
              <a:off x="3436008" y="3260652"/>
              <a:ext cx="694535" cy="158293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tint val="66000"/>
                    <a:satMod val="160000"/>
                  </a:srgbClr>
                </a:gs>
                <a:gs pos="50000">
                  <a:srgbClr val="CC6600">
                    <a:tint val="44500"/>
                    <a:satMod val="160000"/>
                  </a:srgbClr>
                </a:gs>
                <a:gs pos="100000">
                  <a:srgbClr val="CC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85" name="Rectangle 34"/>
            <p:cNvSpPr>
              <a:spLocks noChangeArrowheads="1"/>
            </p:cNvSpPr>
            <p:nvPr/>
          </p:nvSpPr>
          <p:spPr bwMode="auto">
            <a:xfrm>
              <a:off x="3436007" y="2329941"/>
              <a:ext cx="694800" cy="930709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639" tIns="40319" rIns="80639" bIns="40319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86" name="Rectangle 35"/>
            <p:cNvSpPr>
              <a:spLocks noChangeArrowheads="1"/>
            </p:cNvSpPr>
            <p:nvPr/>
          </p:nvSpPr>
          <p:spPr bwMode="auto">
            <a:xfrm>
              <a:off x="3436008" y="1937139"/>
              <a:ext cx="694535" cy="411741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87" name="Rectangle 36"/>
            <p:cNvSpPr>
              <a:spLocks noChangeArrowheads="1"/>
            </p:cNvSpPr>
            <p:nvPr/>
          </p:nvSpPr>
          <p:spPr bwMode="auto">
            <a:xfrm>
              <a:off x="3610855" y="4191361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26%</a:t>
              </a:r>
            </a:p>
          </p:txBody>
        </p:sp>
        <p:sp>
          <p:nvSpPr>
            <p:cNvPr id="78888" name="Rectangle 37"/>
            <p:cNvSpPr>
              <a:spLocks noChangeArrowheads="1"/>
            </p:cNvSpPr>
            <p:nvPr/>
          </p:nvSpPr>
          <p:spPr bwMode="auto">
            <a:xfrm>
              <a:off x="3610855" y="3577240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18%</a:t>
              </a:r>
            </a:p>
          </p:txBody>
        </p:sp>
        <p:sp>
          <p:nvSpPr>
            <p:cNvPr id="78889" name="Rectangle 38"/>
            <p:cNvSpPr>
              <a:spLocks noChangeArrowheads="1"/>
            </p:cNvSpPr>
            <p:nvPr/>
          </p:nvSpPr>
          <p:spPr bwMode="auto">
            <a:xfrm>
              <a:off x="3682293" y="3269446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6%</a:t>
              </a:r>
            </a:p>
          </p:txBody>
        </p:sp>
        <p:sp>
          <p:nvSpPr>
            <p:cNvPr id="78890" name="Rectangle 39"/>
            <p:cNvSpPr>
              <a:spLocks noChangeArrowheads="1"/>
            </p:cNvSpPr>
            <p:nvPr/>
          </p:nvSpPr>
          <p:spPr bwMode="auto">
            <a:xfrm>
              <a:off x="3610855" y="2733005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36%</a:t>
              </a:r>
            </a:p>
          </p:txBody>
        </p:sp>
        <p:sp>
          <p:nvSpPr>
            <p:cNvPr id="78891" name="Rectangle 40"/>
            <p:cNvSpPr>
              <a:spLocks noChangeArrowheads="1"/>
            </p:cNvSpPr>
            <p:nvPr/>
          </p:nvSpPr>
          <p:spPr bwMode="auto">
            <a:xfrm>
              <a:off x="3610855" y="2053875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14%</a:t>
              </a:r>
            </a:p>
          </p:txBody>
        </p:sp>
        <p:sp>
          <p:nvSpPr>
            <p:cNvPr id="78892" name="Rectangle 41"/>
            <p:cNvSpPr>
              <a:spLocks noChangeArrowheads="1"/>
            </p:cNvSpPr>
            <p:nvPr/>
          </p:nvSpPr>
          <p:spPr bwMode="auto">
            <a:xfrm>
              <a:off x="4590680" y="4241194"/>
              <a:ext cx="644901" cy="348832"/>
            </a:xfrm>
            <a:prstGeom prst="rect">
              <a:avLst/>
            </a:prstGeom>
            <a:gradFill flip="none" rotWithShape="1">
              <a:gsLst>
                <a:gs pos="0">
                  <a:schemeClr val="folHlink">
                    <a:tint val="66000"/>
                    <a:satMod val="160000"/>
                  </a:schemeClr>
                </a:gs>
                <a:gs pos="50000">
                  <a:schemeClr val="folHlink">
                    <a:tint val="44500"/>
                    <a:satMod val="160000"/>
                  </a:schemeClr>
                </a:gs>
                <a:gs pos="100000">
                  <a:schemeClr val="folHlink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93" name="Rectangle 42"/>
            <p:cNvSpPr>
              <a:spLocks noChangeArrowheads="1"/>
            </p:cNvSpPr>
            <p:nvPr/>
          </p:nvSpPr>
          <p:spPr bwMode="auto">
            <a:xfrm>
              <a:off x="4590680" y="2236139"/>
              <a:ext cx="644901" cy="2005056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94" name="Rectangle 43"/>
            <p:cNvSpPr>
              <a:spLocks noChangeArrowheads="1"/>
            </p:cNvSpPr>
            <p:nvPr/>
          </p:nvSpPr>
          <p:spPr bwMode="auto">
            <a:xfrm>
              <a:off x="4590680" y="2209755"/>
              <a:ext cx="644901" cy="26382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tint val="66000"/>
                    <a:satMod val="160000"/>
                  </a:srgbClr>
                </a:gs>
                <a:gs pos="50000">
                  <a:srgbClr val="CC6600">
                    <a:tint val="44500"/>
                    <a:satMod val="160000"/>
                  </a:srgbClr>
                </a:gs>
                <a:gs pos="100000">
                  <a:srgbClr val="CC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95" name="Rectangle 44"/>
            <p:cNvSpPr>
              <a:spLocks noChangeArrowheads="1"/>
            </p:cNvSpPr>
            <p:nvPr/>
          </p:nvSpPr>
          <p:spPr bwMode="auto">
            <a:xfrm>
              <a:off x="4590680" y="2063188"/>
              <a:ext cx="644901" cy="146569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639" tIns="40319" rIns="80639" bIns="40319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96" name="Rectangle 45"/>
            <p:cNvSpPr>
              <a:spLocks noChangeArrowheads="1"/>
            </p:cNvSpPr>
            <p:nvPr/>
          </p:nvSpPr>
          <p:spPr bwMode="auto">
            <a:xfrm>
              <a:off x="4590680" y="1937138"/>
              <a:ext cx="644901" cy="140706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897" name="Rectangle 46"/>
            <p:cNvSpPr>
              <a:spLocks noChangeArrowheads="1"/>
            </p:cNvSpPr>
            <p:nvPr/>
          </p:nvSpPr>
          <p:spPr bwMode="auto">
            <a:xfrm>
              <a:off x="4762232" y="4315943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14%</a:t>
              </a:r>
            </a:p>
          </p:txBody>
        </p:sp>
        <p:sp>
          <p:nvSpPr>
            <p:cNvPr id="78898" name="Rectangle 47"/>
            <p:cNvSpPr>
              <a:spLocks noChangeArrowheads="1"/>
            </p:cNvSpPr>
            <p:nvPr/>
          </p:nvSpPr>
          <p:spPr bwMode="auto">
            <a:xfrm>
              <a:off x="4762232" y="3168312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75%</a:t>
              </a:r>
            </a:p>
          </p:txBody>
        </p:sp>
        <p:sp>
          <p:nvSpPr>
            <p:cNvPr id="78899" name="Rectangle 48"/>
            <p:cNvSpPr>
              <a:spLocks noChangeArrowheads="1"/>
            </p:cNvSpPr>
            <p:nvPr/>
          </p:nvSpPr>
          <p:spPr bwMode="auto">
            <a:xfrm>
              <a:off x="5239540" y="2130934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1%</a:t>
              </a:r>
            </a:p>
          </p:txBody>
        </p:sp>
        <p:sp>
          <p:nvSpPr>
            <p:cNvPr id="78900" name="Rectangle 49"/>
            <p:cNvSpPr>
              <a:spLocks noChangeArrowheads="1"/>
            </p:cNvSpPr>
            <p:nvPr/>
          </p:nvSpPr>
          <p:spPr bwMode="auto">
            <a:xfrm>
              <a:off x="4809134" y="2077843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5%</a:t>
              </a:r>
            </a:p>
          </p:txBody>
        </p:sp>
        <p:sp>
          <p:nvSpPr>
            <p:cNvPr id="78901" name="Rectangle 50"/>
            <p:cNvSpPr>
              <a:spLocks noChangeArrowheads="1"/>
            </p:cNvSpPr>
            <p:nvPr/>
          </p:nvSpPr>
          <p:spPr bwMode="auto">
            <a:xfrm>
              <a:off x="4809134" y="1937139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5%</a:t>
              </a:r>
            </a:p>
          </p:txBody>
        </p:sp>
        <p:sp>
          <p:nvSpPr>
            <p:cNvPr id="78902" name="Rectangle 51"/>
            <p:cNvSpPr>
              <a:spLocks noChangeArrowheads="1"/>
            </p:cNvSpPr>
            <p:nvPr/>
          </p:nvSpPr>
          <p:spPr bwMode="auto">
            <a:xfrm>
              <a:off x="5716477" y="4125405"/>
              <a:ext cx="681543" cy="464622"/>
            </a:xfrm>
            <a:prstGeom prst="rect">
              <a:avLst/>
            </a:prstGeom>
            <a:gradFill flip="none" rotWithShape="1">
              <a:gsLst>
                <a:gs pos="0">
                  <a:schemeClr val="folHlink">
                    <a:tint val="66000"/>
                    <a:satMod val="160000"/>
                  </a:schemeClr>
                </a:gs>
                <a:gs pos="50000">
                  <a:schemeClr val="folHlink">
                    <a:tint val="44500"/>
                    <a:satMod val="160000"/>
                  </a:schemeClr>
                </a:gs>
                <a:gs pos="100000">
                  <a:schemeClr val="folHlink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903" name="Rectangle 52"/>
            <p:cNvSpPr>
              <a:spLocks noChangeArrowheads="1"/>
            </p:cNvSpPr>
            <p:nvPr/>
          </p:nvSpPr>
          <p:spPr bwMode="auto">
            <a:xfrm>
              <a:off x="5716477" y="3394028"/>
              <a:ext cx="681543" cy="731376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904" name="Rectangle 53"/>
            <p:cNvSpPr>
              <a:spLocks noChangeArrowheads="1"/>
            </p:cNvSpPr>
            <p:nvPr/>
          </p:nvSpPr>
          <p:spPr bwMode="auto">
            <a:xfrm>
              <a:off x="5716477" y="3294362"/>
              <a:ext cx="681543" cy="99667"/>
            </a:xfrm>
            <a:prstGeom prst="rect">
              <a:avLst/>
            </a:prstGeom>
            <a:gradFill flip="none" rotWithShape="1">
              <a:gsLst>
                <a:gs pos="0">
                  <a:srgbClr val="CC6600">
                    <a:tint val="66000"/>
                    <a:satMod val="160000"/>
                  </a:srgbClr>
                </a:gs>
                <a:gs pos="50000">
                  <a:srgbClr val="CC6600">
                    <a:tint val="44500"/>
                    <a:satMod val="160000"/>
                  </a:srgbClr>
                </a:gs>
                <a:gs pos="100000">
                  <a:srgbClr val="CC66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905" name="Rectangle 54"/>
            <p:cNvSpPr>
              <a:spLocks noChangeArrowheads="1"/>
            </p:cNvSpPr>
            <p:nvPr/>
          </p:nvSpPr>
          <p:spPr bwMode="auto">
            <a:xfrm>
              <a:off x="5716477" y="2662651"/>
              <a:ext cx="681543" cy="63171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639" tIns="40319" rIns="80639" bIns="40319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906" name="Rectangle 55"/>
            <p:cNvSpPr>
              <a:spLocks noChangeArrowheads="1"/>
            </p:cNvSpPr>
            <p:nvPr/>
          </p:nvSpPr>
          <p:spPr bwMode="auto">
            <a:xfrm>
              <a:off x="5716477" y="1937139"/>
              <a:ext cx="681543" cy="725513"/>
            </a:xfrm>
            <a:prstGeom prst="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639" tIns="40319" rIns="80639" bIns="40319" anchor="ctr"/>
            <a:lstStyle/>
            <a:p>
              <a:pPr algn="ctr"/>
              <a:endParaRPr lang="it-IT" sz="1100" dirty="0">
                <a:solidFill>
                  <a:srgbClr val="133B9C"/>
                </a:solidFill>
              </a:endParaRPr>
            </a:p>
          </p:txBody>
        </p:sp>
        <p:sp>
          <p:nvSpPr>
            <p:cNvPr id="78907" name="Rectangle 56"/>
            <p:cNvSpPr>
              <a:spLocks noChangeArrowheads="1"/>
            </p:cNvSpPr>
            <p:nvPr/>
          </p:nvSpPr>
          <p:spPr bwMode="auto">
            <a:xfrm>
              <a:off x="5903801" y="4302753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19%</a:t>
              </a:r>
            </a:p>
          </p:txBody>
        </p:sp>
        <p:sp>
          <p:nvSpPr>
            <p:cNvPr id="78908" name="Rectangle 57"/>
            <p:cNvSpPr>
              <a:spLocks noChangeArrowheads="1"/>
            </p:cNvSpPr>
            <p:nvPr/>
          </p:nvSpPr>
          <p:spPr bwMode="auto">
            <a:xfrm>
              <a:off x="5903801" y="3659318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28%</a:t>
              </a:r>
            </a:p>
          </p:txBody>
        </p:sp>
        <p:sp>
          <p:nvSpPr>
            <p:cNvPr id="78909" name="Rectangle 58"/>
            <p:cNvSpPr>
              <a:spLocks noChangeArrowheads="1"/>
            </p:cNvSpPr>
            <p:nvPr/>
          </p:nvSpPr>
          <p:spPr bwMode="auto">
            <a:xfrm>
              <a:off x="5390087" y="3277385"/>
              <a:ext cx="28052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3%</a:t>
              </a:r>
            </a:p>
          </p:txBody>
        </p:sp>
        <p:sp>
          <p:nvSpPr>
            <p:cNvPr id="78910" name="Rectangle 59"/>
            <p:cNvSpPr>
              <a:spLocks noChangeArrowheads="1"/>
            </p:cNvSpPr>
            <p:nvPr/>
          </p:nvSpPr>
          <p:spPr bwMode="auto">
            <a:xfrm>
              <a:off x="5903801" y="2920612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22%</a:t>
              </a:r>
            </a:p>
          </p:txBody>
        </p:sp>
        <p:sp>
          <p:nvSpPr>
            <p:cNvPr id="78911" name="Rectangle 60"/>
            <p:cNvSpPr>
              <a:spLocks noChangeArrowheads="1"/>
            </p:cNvSpPr>
            <p:nvPr/>
          </p:nvSpPr>
          <p:spPr bwMode="auto">
            <a:xfrm>
              <a:off x="5903801" y="2196564"/>
              <a:ext cx="38151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1" dirty="0">
                  <a:solidFill>
                    <a:srgbClr val="133B9C"/>
                  </a:solidFill>
                </a:rPr>
                <a:t>28%</a:t>
              </a:r>
            </a:p>
          </p:txBody>
        </p:sp>
      </p:grpSp>
      <p:sp>
        <p:nvSpPr>
          <p:cNvPr id="78863" name="Line 12"/>
          <p:cNvSpPr>
            <a:spLocks noChangeShapeType="1"/>
          </p:cNvSpPr>
          <p:nvPr/>
        </p:nvSpPr>
        <p:spPr bwMode="auto">
          <a:xfrm flipV="1">
            <a:off x="56" y="4780200"/>
            <a:ext cx="5076000" cy="0"/>
          </a:xfrm>
          <a:prstGeom prst="line">
            <a:avLst/>
          </a:prstGeom>
          <a:noFill/>
          <a:ln w="28575">
            <a:solidFill>
              <a:srgbClr val="133B9C"/>
            </a:solidFill>
            <a:round/>
            <a:headEnd/>
            <a:tailEnd/>
          </a:ln>
        </p:spPr>
        <p:txBody>
          <a:bodyPr lIns="91354" tIns="45678" rIns="91354" bIns="45678"/>
          <a:lstStyle/>
          <a:p>
            <a:pPr algn="ctr"/>
            <a:endParaRPr lang="it-IT" sz="2000" b="1" i="1" dirty="0">
              <a:solidFill>
                <a:srgbClr val="133B9C"/>
              </a:solidFill>
            </a:endParaRPr>
          </a:p>
        </p:txBody>
      </p:sp>
      <p:sp>
        <p:nvSpPr>
          <p:cNvPr id="78934" name="Rectangle 63"/>
          <p:cNvSpPr>
            <a:spLocks noChangeArrowheads="1"/>
          </p:cNvSpPr>
          <p:nvPr/>
        </p:nvSpPr>
        <p:spPr bwMode="auto">
          <a:xfrm>
            <a:off x="3747369" y="1922349"/>
            <a:ext cx="11126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800" b="1" dirty="0" smtClean="0">
                <a:solidFill>
                  <a:srgbClr val="133B9C"/>
                </a:solidFill>
              </a:rPr>
              <a:t>RINNOVABILI</a:t>
            </a:r>
            <a:r>
              <a:rPr lang="it-IT" sz="900" dirty="0" smtClean="0">
                <a:solidFill>
                  <a:srgbClr val="133B9C"/>
                </a:solidFill>
              </a:rPr>
              <a:t>**</a:t>
            </a:r>
            <a:endParaRPr lang="it-IT" sz="900" b="1" dirty="0">
              <a:solidFill>
                <a:srgbClr val="133B9C"/>
              </a:solidFill>
            </a:endParaRPr>
          </a:p>
        </p:txBody>
      </p:sp>
      <p:sp>
        <p:nvSpPr>
          <p:cNvPr id="88" name="Rectangle 92"/>
          <p:cNvSpPr>
            <a:spLocks noChangeArrowheads="1"/>
          </p:cNvSpPr>
          <p:nvPr/>
        </p:nvSpPr>
        <p:spPr bwMode="auto">
          <a:xfrm>
            <a:off x="4757774" y="5737962"/>
            <a:ext cx="3126594" cy="859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505" tIns="40254" rIns="80505" bIns="40254" anchor="ctr"/>
          <a:lstStyle/>
          <a:p>
            <a:pPr algn="ctr"/>
            <a:r>
              <a:rPr lang="it-IT" sz="1300" b="1" dirty="0" smtClean="0">
                <a:solidFill>
                  <a:srgbClr val="133B9C"/>
                </a:solidFill>
              </a:rPr>
              <a:t>Importiamo circa il 14% del fabbisogno nazionale di elettricità dall’estero, per lo più da fonte nucleare  </a:t>
            </a:r>
          </a:p>
          <a:p>
            <a:pPr algn="ctr"/>
            <a:r>
              <a:rPr lang="it-IT" sz="1500" b="1" dirty="0" smtClean="0">
                <a:solidFill>
                  <a:srgbClr val="133B9C"/>
                </a:solidFill>
              </a:rPr>
              <a:t> </a:t>
            </a:r>
            <a:endParaRPr lang="it-IT" sz="1500" b="1" dirty="0">
              <a:solidFill>
                <a:srgbClr val="133B9C"/>
              </a:solidFill>
            </a:endParaRPr>
          </a:p>
        </p:txBody>
      </p:sp>
      <p:grpSp>
        <p:nvGrpSpPr>
          <p:cNvPr id="89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00016" y="5581240"/>
            <a:ext cx="498824" cy="216084"/>
            <a:chOff x="1464" y="3343"/>
            <a:chExt cx="284" cy="292"/>
          </a:xfrm>
        </p:grpSpPr>
        <p:grpSp>
          <p:nvGrpSpPr>
            <p:cNvPr id="90" name="Group 9"/>
            <p:cNvGrpSpPr>
              <a:grpSpLocks/>
            </p:cNvGrpSpPr>
            <p:nvPr/>
          </p:nvGrpSpPr>
          <p:grpSpPr bwMode="auto">
            <a:xfrm>
              <a:off x="1464" y="3343"/>
              <a:ext cx="284" cy="292"/>
              <a:chOff x="1464" y="3343"/>
              <a:chExt cx="284" cy="292"/>
            </a:xfrm>
          </p:grpSpPr>
          <p:sp>
            <p:nvSpPr>
              <p:cNvPr id="92" name="Line 10"/>
              <p:cNvSpPr>
                <a:spLocks noChangeShapeType="1"/>
              </p:cNvSpPr>
              <p:nvPr/>
            </p:nvSpPr>
            <p:spPr bwMode="auto">
              <a:xfrm>
                <a:off x="1464" y="3343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93" name="Line 11"/>
              <p:cNvSpPr>
                <a:spLocks noChangeShapeType="1"/>
              </p:cNvSpPr>
              <p:nvPr/>
            </p:nvSpPr>
            <p:spPr bwMode="auto">
              <a:xfrm>
                <a:off x="1465" y="3344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  <p:sp>
          <p:nvSpPr>
            <p:cNvPr id="91" name="Line 12"/>
            <p:cNvSpPr>
              <a:spLocks noChangeShapeType="1"/>
            </p:cNvSpPr>
            <p:nvPr/>
          </p:nvSpPr>
          <p:spPr bwMode="auto">
            <a:xfrm>
              <a:off x="1464" y="3343"/>
              <a:ext cx="0" cy="2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rot="10800000" lIns="80638" tIns="40318" rIns="80638" bIns="40318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</p:grpSp>
      <p:grpSp>
        <p:nvGrpSpPr>
          <p:cNvPr id="94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10800000">
            <a:off x="7524329" y="6237312"/>
            <a:ext cx="498824" cy="216085"/>
            <a:chOff x="1464" y="3343"/>
            <a:chExt cx="284" cy="292"/>
          </a:xfrm>
        </p:grpSpPr>
        <p:grpSp>
          <p:nvGrpSpPr>
            <p:cNvPr id="95" name="Group 14"/>
            <p:cNvGrpSpPr>
              <a:grpSpLocks/>
            </p:cNvGrpSpPr>
            <p:nvPr/>
          </p:nvGrpSpPr>
          <p:grpSpPr bwMode="auto">
            <a:xfrm>
              <a:off x="1464" y="3343"/>
              <a:ext cx="284" cy="292"/>
              <a:chOff x="1464" y="3343"/>
              <a:chExt cx="284" cy="292"/>
            </a:xfrm>
          </p:grpSpPr>
          <p:sp>
            <p:nvSpPr>
              <p:cNvPr id="100" name="Line 15"/>
              <p:cNvSpPr>
                <a:spLocks noChangeShapeType="1"/>
              </p:cNvSpPr>
              <p:nvPr/>
            </p:nvSpPr>
            <p:spPr bwMode="auto">
              <a:xfrm>
                <a:off x="1464" y="3343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1465" y="3344"/>
                <a:ext cx="28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rot="10800000" lIns="80638" tIns="40318" rIns="80638" bIns="40318"/>
              <a:lstStyle/>
              <a:p>
                <a:pPr algn="ctr">
                  <a:spcBef>
                    <a:spcPct val="10000"/>
                  </a:spcBef>
                  <a:buFont typeface="Lucida Grande" pitchFamily="1" charset="0"/>
                  <a:buNone/>
                </a:pPr>
                <a:endParaRPr lang="it-IT" sz="1100" b="1" i="1" dirty="0">
                  <a:solidFill>
                    <a:srgbClr val="133B9C"/>
                  </a:solidFill>
                </a:endParaRPr>
              </a:p>
            </p:txBody>
          </p:sp>
        </p:grpSp>
        <p:sp>
          <p:nvSpPr>
            <p:cNvPr id="96" name="Line 17"/>
            <p:cNvSpPr>
              <a:spLocks noChangeShapeType="1"/>
            </p:cNvSpPr>
            <p:nvPr/>
          </p:nvSpPr>
          <p:spPr bwMode="auto">
            <a:xfrm>
              <a:off x="1464" y="3343"/>
              <a:ext cx="0" cy="2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rot="10800000" lIns="80638" tIns="40318" rIns="80638" bIns="40318"/>
            <a:lstStyle/>
            <a:p>
              <a:pPr algn="ctr">
                <a:spcBef>
                  <a:spcPct val="10000"/>
                </a:spcBef>
                <a:buFont typeface="Lucida Grande" pitchFamily="1" charset="0"/>
                <a:buNone/>
              </a:pPr>
              <a:endParaRPr lang="it-IT" sz="1100" b="1" i="1" dirty="0">
                <a:solidFill>
                  <a:srgbClr val="133B9C"/>
                </a:solidFill>
              </a:endParaRPr>
            </a:p>
          </p:txBody>
        </p:sp>
      </p:grpSp>
      <p:grpSp>
        <p:nvGrpSpPr>
          <p:cNvPr id="105" name="Gruppo 104"/>
          <p:cNvGrpSpPr/>
          <p:nvPr/>
        </p:nvGrpSpPr>
        <p:grpSpPr>
          <a:xfrm>
            <a:off x="5220072" y="2276872"/>
            <a:ext cx="3240360" cy="2952328"/>
            <a:chOff x="5114912" y="1880264"/>
            <a:chExt cx="3202640" cy="3517155"/>
          </a:xfrm>
        </p:grpSpPr>
        <p:sp>
          <p:nvSpPr>
            <p:cNvPr id="106" name="Rectangle 84"/>
            <p:cNvSpPr>
              <a:spLocks noChangeArrowheads="1"/>
            </p:cNvSpPr>
            <p:nvPr/>
          </p:nvSpPr>
          <p:spPr bwMode="auto">
            <a:xfrm>
              <a:off x="6083286" y="4547601"/>
              <a:ext cx="1358900" cy="476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" name="Text Box 6"/>
            <p:cNvSpPr txBox="1">
              <a:spLocks noChangeArrowheads="1"/>
            </p:cNvSpPr>
            <p:nvPr/>
          </p:nvSpPr>
          <p:spPr bwMode="auto">
            <a:xfrm>
              <a:off x="5258928" y="4832592"/>
              <a:ext cx="2791596" cy="5648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17401" tIns="58702" rIns="117401" bIns="58702">
              <a:spAutoFit/>
            </a:bodyPr>
            <a:lstStyle/>
            <a:p>
              <a:pPr algn="ctr" defTabSz="1034491" eaLnBrk="0" hangingPunct="0">
                <a:spcAft>
                  <a:spcPts val="600"/>
                </a:spcAft>
                <a:defRPr/>
              </a:pPr>
              <a:r>
                <a:rPr lang="it-IT" sz="1600" b="1" baseline="30000" dirty="0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SALDO IMPORT-EXPORT </a:t>
              </a:r>
            </a:p>
            <a:p>
              <a:pPr algn="ctr" defTabSz="1034491" eaLnBrk="0" hangingPunct="0">
                <a:spcAft>
                  <a:spcPts val="600"/>
                </a:spcAft>
                <a:defRPr/>
              </a:pPr>
              <a:r>
                <a:rPr lang="it-IT" sz="2000" b="1" baseline="30000" dirty="0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44 </a:t>
              </a:r>
              <a:r>
                <a:rPr lang="it-IT" sz="2000" b="1" baseline="30000" dirty="0" err="1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TWh</a:t>
              </a:r>
              <a:endParaRPr lang="it-IT" sz="2000" b="1" baseline="30000" dirty="0">
                <a:latin typeface="+mj-lt"/>
                <a:ea typeface="ヒラギノ角ゴ Pro W3" pitchFamily="1" charset="-128"/>
                <a:cs typeface="+mn-cs"/>
                <a:sym typeface="Verdana" pitchFamily="34" charset="0"/>
              </a:endParaRPr>
            </a:p>
          </p:txBody>
        </p:sp>
        <p:grpSp>
          <p:nvGrpSpPr>
            <p:cNvPr id="108" name="Gruppo 41"/>
            <p:cNvGrpSpPr/>
            <p:nvPr/>
          </p:nvGrpSpPr>
          <p:grpSpPr>
            <a:xfrm>
              <a:off x="5690976" y="2552719"/>
              <a:ext cx="1811609" cy="2160240"/>
              <a:chOff x="1187624" y="3140968"/>
              <a:chExt cx="1656184" cy="2160240"/>
            </a:xfrm>
          </p:grpSpPr>
          <p:sp>
            <p:nvSpPr>
              <p:cNvPr id="128" name="Freeform 16"/>
              <p:cNvSpPr>
                <a:spLocks noChangeAspect="1"/>
              </p:cNvSpPr>
              <p:nvPr/>
            </p:nvSpPr>
            <p:spPr bwMode="auto">
              <a:xfrm>
                <a:off x="1187624" y="3140968"/>
                <a:ext cx="1656184" cy="2160240"/>
              </a:xfrm>
              <a:custGeom>
                <a:avLst/>
                <a:gdLst/>
                <a:ahLst/>
                <a:cxnLst>
                  <a:cxn ang="0">
                    <a:pos x="567" y="903"/>
                  </a:cxn>
                  <a:cxn ang="0">
                    <a:pos x="572" y="963"/>
                  </a:cxn>
                  <a:cxn ang="0">
                    <a:pos x="536" y="979"/>
                  </a:cxn>
                  <a:cxn ang="0">
                    <a:pos x="472" y="945"/>
                  </a:cxn>
                  <a:cxn ang="0">
                    <a:pos x="386" y="893"/>
                  </a:cxn>
                  <a:cxn ang="0">
                    <a:pos x="380" y="841"/>
                  </a:cxn>
                  <a:cxn ang="0">
                    <a:pos x="443" y="843"/>
                  </a:cxn>
                  <a:cxn ang="0">
                    <a:pos x="480" y="852"/>
                  </a:cxn>
                  <a:cxn ang="0">
                    <a:pos x="540" y="840"/>
                  </a:cxn>
                  <a:cxn ang="0">
                    <a:pos x="594" y="831"/>
                  </a:cxn>
                  <a:cxn ang="0">
                    <a:pos x="611" y="865"/>
                  </a:cxn>
                  <a:cxn ang="0">
                    <a:pos x="647" y="841"/>
                  </a:cxn>
                  <a:cxn ang="0">
                    <a:pos x="672" y="811"/>
                  </a:cxn>
                  <a:cxn ang="0">
                    <a:pos x="699" y="767"/>
                  </a:cxn>
                  <a:cxn ang="0">
                    <a:pos x="708" y="713"/>
                  </a:cxn>
                  <a:cxn ang="0">
                    <a:pos x="663" y="672"/>
                  </a:cxn>
                  <a:cxn ang="0">
                    <a:pos x="672" y="649"/>
                  </a:cxn>
                  <a:cxn ang="0">
                    <a:pos x="726" y="623"/>
                  </a:cxn>
                  <a:cxn ang="0">
                    <a:pos x="766" y="637"/>
                  </a:cxn>
                  <a:cxn ang="0">
                    <a:pos x="792" y="673"/>
                  </a:cxn>
                  <a:cxn ang="0">
                    <a:pos x="798" y="632"/>
                  </a:cxn>
                  <a:cxn ang="0">
                    <a:pos x="752" y="591"/>
                  </a:cxn>
                  <a:cxn ang="0">
                    <a:pos x="706" y="565"/>
                  </a:cxn>
                  <a:cxn ang="0">
                    <a:pos x="619" y="525"/>
                  </a:cxn>
                  <a:cxn ang="0">
                    <a:pos x="636" y="483"/>
                  </a:cxn>
                  <a:cxn ang="0">
                    <a:pos x="566" y="485"/>
                  </a:cxn>
                  <a:cxn ang="0">
                    <a:pos x="530" y="463"/>
                  </a:cxn>
                  <a:cxn ang="0">
                    <a:pos x="470" y="351"/>
                  </a:cxn>
                  <a:cxn ang="0">
                    <a:pos x="398" y="287"/>
                  </a:cxn>
                  <a:cxn ang="0">
                    <a:pos x="386" y="199"/>
                  </a:cxn>
                  <a:cxn ang="0">
                    <a:pos x="368" y="153"/>
                  </a:cxn>
                  <a:cxn ang="0">
                    <a:pos x="430" y="129"/>
                  </a:cxn>
                  <a:cxn ang="0">
                    <a:pos x="458" y="115"/>
                  </a:cxn>
                  <a:cxn ang="0">
                    <a:pos x="458" y="81"/>
                  </a:cxn>
                  <a:cxn ang="0">
                    <a:pos x="427" y="41"/>
                  </a:cxn>
                  <a:cxn ang="0">
                    <a:pos x="367" y="7"/>
                  </a:cxn>
                  <a:cxn ang="0">
                    <a:pos x="302" y="11"/>
                  </a:cxn>
                  <a:cxn ang="0">
                    <a:pos x="252" y="35"/>
                  </a:cxn>
                  <a:cxn ang="0">
                    <a:pos x="230" y="64"/>
                  </a:cxn>
                  <a:cxn ang="0">
                    <a:pos x="187" y="49"/>
                  </a:cxn>
                  <a:cxn ang="0">
                    <a:pos x="154" y="95"/>
                  </a:cxn>
                  <a:cxn ang="0">
                    <a:pos x="106" y="52"/>
                  </a:cxn>
                  <a:cxn ang="0">
                    <a:pos x="66" y="83"/>
                  </a:cxn>
                  <a:cxn ang="0">
                    <a:pos x="15" y="103"/>
                  </a:cxn>
                  <a:cxn ang="0">
                    <a:pos x="12" y="153"/>
                  </a:cxn>
                  <a:cxn ang="0">
                    <a:pos x="14" y="189"/>
                  </a:cxn>
                  <a:cxn ang="0">
                    <a:pos x="16" y="247"/>
                  </a:cxn>
                  <a:cxn ang="0">
                    <a:pos x="54" y="269"/>
                  </a:cxn>
                  <a:cxn ang="0">
                    <a:pos x="91" y="276"/>
                  </a:cxn>
                  <a:cxn ang="0">
                    <a:pos x="124" y="240"/>
                  </a:cxn>
                  <a:cxn ang="0">
                    <a:pos x="179" y="253"/>
                  </a:cxn>
                  <a:cxn ang="0">
                    <a:pos x="234" y="292"/>
                  </a:cxn>
                  <a:cxn ang="0">
                    <a:pos x="246" y="356"/>
                  </a:cxn>
                  <a:cxn ang="0">
                    <a:pos x="286" y="435"/>
                  </a:cxn>
                  <a:cxn ang="0">
                    <a:pos x="368" y="505"/>
                  </a:cxn>
                  <a:cxn ang="0">
                    <a:pos x="491" y="584"/>
                  </a:cxn>
                  <a:cxn ang="0">
                    <a:pos x="543" y="609"/>
                  </a:cxn>
                  <a:cxn ang="0">
                    <a:pos x="590" y="673"/>
                  </a:cxn>
                  <a:cxn ang="0">
                    <a:pos x="630" y="721"/>
                  </a:cxn>
                  <a:cxn ang="0">
                    <a:pos x="624" y="787"/>
                  </a:cxn>
                  <a:cxn ang="0">
                    <a:pos x="604" y="832"/>
                  </a:cxn>
                </a:cxnLst>
                <a:rect l="0" t="0" r="r" b="b"/>
                <a:pathLst>
                  <a:path w="806" h="979">
                    <a:moveTo>
                      <a:pt x="592" y="839"/>
                    </a:moveTo>
                    <a:lnTo>
                      <a:pt x="590" y="855"/>
                    </a:lnTo>
                    <a:lnTo>
                      <a:pt x="567" y="903"/>
                    </a:lnTo>
                    <a:lnTo>
                      <a:pt x="567" y="919"/>
                    </a:lnTo>
                    <a:lnTo>
                      <a:pt x="574" y="936"/>
                    </a:lnTo>
                    <a:lnTo>
                      <a:pt x="572" y="963"/>
                    </a:lnTo>
                    <a:lnTo>
                      <a:pt x="568" y="972"/>
                    </a:lnTo>
                    <a:lnTo>
                      <a:pt x="559" y="979"/>
                    </a:lnTo>
                    <a:lnTo>
                      <a:pt x="536" y="979"/>
                    </a:lnTo>
                    <a:lnTo>
                      <a:pt x="510" y="964"/>
                    </a:lnTo>
                    <a:lnTo>
                      <a:pt x="490" y="944"/>
                    </a:lnTo>
                    <a:lnTo>
                      <a:pt x="472" y="945"/>
                    </a:lnTo>
                    <a:lnTo>
                      <a:pt x="454" y="928"/>
                    </a:lnTo>
                    <a:lnTo>
                      <a:pt x="408" y="899"/>
                    </a:lnTo>
                    <a:lnTo>
                      <a:pt x="386" y="893"/>
                    </a:lnTo>
                    <a:lnTo>
                      <a:pt x="368" y="873"/>
                    </a:lnTo>
                    <a:lnTo>
                      <a:pt x="370" y="849"/>
                    </a:lnTo>
                    <a:lnTo>
                      <a:pt x="380" y="841"/>
                    </a:lnTo>
                    <a:lnTo>
                      <a:pt x="398" y="849"/>
                    </a:lnTo>
                    <a:lnTo>
                      <a:pt x="427" y="835"/>
                    </a:lnTo>
                    <a:lnTo>
                      <a:pt x="443" y="843"/>
                    </a:lnTo>
                    <a:lnTo>
                      <a:pt x="456" y="852"/>
                    </a:lnTo>
                    <a:lnTo>
                      <a:pt x="466" y="859"/>
                    </a:lnTo>
                    <a:lnTo>
                      <a:pt x="480" y="852"/>
                    </a:lnTo>
                    <a:lnTo>
                      <a:pt x="523" y="853"/>
                    </a:lnTo>
                    <a:lnTo>
                      <a:pt x="535" y="848"/>
                    </a:lnTo>
                    <a:lnTo>
                      <a:pt x="540" y="840"/>
                    </a:lnTo>
                    <a:lnTo>
                      <a:pt x="570" y="840"/>
                    </a:lnTo>
                    <a:lnTo>
                      <a:pt x="578" y="835"/>
                    </a:lnTo>
                    <a:lnTo>
                      <a:pt x="594" y="831"/>
                    </a:lnTo>
                    <a:lnTo>
                      <a:pt x="603" y="829"/>
                    </a:lnTo>
                    <a:lnTo>
                      <a:pt x="606" y="855"/>
                    </a:lnTo>
                    <a:lnTo>
                      <a:pt x="611" y="865"/>
                    </a:lnTo>
                    <a:lnTo>
                      <a:pt x="624" y="867"/>
                    </a:lnTo>
                    <a:lnTo>
                      <a:pt x="640" y="855"/>
                    </a:lnTo>
                    <a:lnTo>
                      <a:pt x="647" y="841"/>
                    </a:lnTo>
                    <a:lnTo>
                      <a:pt x="654" y="825"/>
                    </a:lnTo>
                    <a:lnTo>
                      <a:pt x="667" y="821"/>
                    </a:lnTo>
                    <a:lnTo>
                      <a:pt x="672" y="811"/>
                    </a:lnTo>
                    <a:lnTo>
                      <a:pt x="675" y="803"/>
                    </a:lnTo>
                    <a:lnTo>
                      <a:pt x="674" y="777"/>
                    </a:lnTo>
                    <a:lnTo>
                      <a:pt x="699" y="767"/>
                    </a:lnTo>
                    <a:lnTo>
                      <a:pt x="712" y="749"/>
                    </a:lnTo>
                    <a:lnTo>
                      <a:pt x="714" y="729"/>
                    </a:lnTo>
                    <a:lnTo>
                      <a:pt x="708" y="713"/>
                    </a:lnTo>
                    <a:lnTo>
                      <a:pt x="690" y="704"/>
                    </a:lnTo>
                    <a:lnTo>
                      <a:pt x="671" y="688"/>
                    </a:lnTo>
                    <a:lnTo>
                      <a:pt x="663" y="672"/>
                    </a:lnTo>
                    <a:lnTo>
                      <a:pt x="667" y="681"/>
                    </a:lnTo>
                    <a:lnTo>
                      <a:pt x="670" y="665"/>
                    </a:lnTo>
                    <a:lnTo>
                      <a:pt x="672" y="649"/>
                    </a:lnTo>
                    <a:lnTo>
                      <a:pt x="687" y="628"/>
                    </a:lnTo>
                    <a:lnTo>
                      <a:pt x="711" y="616"/>
                    </a:lnTo>
                    <a:lnTo>
                      <a:pt x="726" y="623"/>
                    </a:lnTo>
                    <a:lnTo>
                      <a:pt x="735" y="632"/>
                    </a:lnTo>
                    <a:lnTo>
                      <a:pt x="752" y="636"/>
                    </a:lnTo>
                    <a:lnTo>
                      <a:pt x="766" y="637"/>
                    </a:lnTo>
                    <a:lnTo>
                      <a:pt x="771" y="651"/>
                    </a:lnTo>
                    <a:lnTo>
                      <a:pt x="783" y="668"/>
                    </a:lnTo>
                    <a:lnTo>
                      <a:pt x="792" y="673"/>
                    </a:lnTo>
                    <a:lnTo>
                      <a:pt x="803" y="661"/>
                    </a:lnTo>
                    <a:lnTo>
                      <a:pt x="806" y="645"/>
                    </a:lnTo>
                    <a:lnTo>
                      <a:pt x="798" y="632"/>
                    </a:lnTo>
                    <a:lnTo>
                      <a:pt x="774" y="605"/>
                    </a:lnTo>
                    <a:lnTo>
                      <a:pt x="763" y="591"/>
                    </a:lnTo>
                    <a:lnTo>
                      <a:pt x="752" y="591"/>
                    </a:lnTo>
                    <a:lnTo>
                      <a:pt x="738" y="584"/>
                    </a:lnTo>
                    <a:lnTo>
                      <a:pt x="723" y="584"/>
                    </a:lnTo>
                    <a:lnTo>
                      <a:pt x="706" y="565"/>
                    </a:lnTo>
                    <a:lnTo>
                      <a:pt x="680" y="553"/>
                    </a:lnTo>
                    <a:lnTo>
                      <a:pt x="640" y="540"/>
                    </a:lnTo>
                    <a:lnTo>
                      <a:pt x="619" y="525"/>
                    </a:lnTo>
                    <a:lnTo>
                      <a:pt x="623" y="512"/>
                    </a:lnTo>
                    <a:lnTo>
                      <a:pt x="635" y="499"/>
                    </a:lnTo>
                    <a:lnTo>
                      <a:pt x="636" y="483"/>
                    </a:lnTo>
                    <a:lnTo>
                      <a:pt x="622" y="479"/>
                    </a:lnTo>
                    <a:lnTo>
                      <a:pt x="595" y="485"/>
                    </a:lnTo>
                    <a:lnTo>
                      <a:pt x="566" y="485"/>
                    </a:lnTo>
                    <a:lnTo>
                      <a:pt x="566" y="499"/>
                    </a:lnTo>
                    <a:lnTo>
                      <a:pt x="548" y="473"/>
                    </a:lnTo>
                    <a:lnTo>
                      <a:pt x="530" y="463"/>
                    </a:lnTo>
                    <a:lnTo>
                      <a:pt x="526" y="448"/>
                    </a:lnTo>
                    <a:lnTo>
                      <a:pt x="488" y="415"/>
                    </a:lnTo>
                    <a:lnTo>
                      <a:pt x="470" y="351"/>
                    </a:lnTo>
                    <a:lnTo>
                      <a:pt x="456" y="324"/>
                    </a:lnTo>
                    <a:lnTo>
                      <a:pt x="434" y="312"/>
                    </a:lnTo>
                    <a:lnTo>
                      <a:pt x="398" y="287"/>
                    </a:lnTo>
                    <a:lnTo>
                      <a:pt x="374" y="257"/>
                    </a:lnTo>
                    <a:lnTo>
                      <a:pt x="374" y="209"/>
                    </a:lnTo>
                    <a:lnTo>
                      <a:pt x="386" y="199"/>
                    </a:lnTo>
                    <a:lnTo>
                      <a:pt x="379" y="183"/>
                    </a:lnTo>
                    <a:lnTo>
                      <a:pt x="371" y="175"/>
                    </a:lnTo>
                    <a:lnTo>
                      <a:pt x="368" y="153"/>
                    </a:lnTo>
                    <a:lnTo>
                      <a:pt x="387" y="148"/>
                    </a:lnTo>
                    <a:lnTo>
                      <a:pt x="410" y="144"/>
                    </a:lnTo>
                    <a:lnTo>
                      <a:pt x="430" y="129"/>
                    </a:lnTo>
                    <a:lnTo>
                      <a:pt x="450" y="127"/>
                    </a:lnTo>
                    <a:lnTo>
                      <a:pt x="468" y="124"/>
                    </a:lnTo>
                    <a:lnTo>
                      <a:pt x="458" y="115"/>
                    </a:lnTo>
                    <a:lnTo>
                      <a:pt x="460" y="99"/>
                    </a:lnTo>
                    <a:lnTo>
                      <a:pt x="452" y="93"/>
                    </a:lnTo>
                    <a:lnTo>
                      <a:pt x="458" y="81"/>
                    </a:lnTo>
                    <a:lnTo>
                      <a:pt x="448" y="67"/>
                    </a:lnTo>
                    <a:lnTo>
                      <a:pt x="459" y="49"/>
                    </a:lnTo>
                    <a:lnTo>
                      <a:pt x="427" y="41"/>
                    </a:lnTo>
                    <a:lnTo>
                      <a:pt x="404" y="44"/>
                    </a:lnTo>
                    <a:lnTo>
                      <a:pt x="378" y="29"/>
                    </a:lnTo>
                    <a:lnTo>
                      <a:pt x="367" y="7"/>
                    </a:lnTo>
                    <a:lnTo>
                      <a:pt x="360" y="0"/>
                    </a:lnTo>
                    <a:lnTo>
                      <a:pt x="350" y="1"/>
                    </a:lnTo>
                    <a:lnTo>
                      <a:pt x="302" y="11"/>
                    </a:lnTo>
                    <a:lnTo>
                      <a:pt x="291" y="15"/>
                    </a:lnTo>
                    <a:lnTo>
                      <a:pt x="258" y="11"/>
                    </a:lnTo>
                    <a:lnTo>
                      <a:pt x="252" y="35"/>
                    </a:lnTo>
                    <a:lnTo>
                      <a:pt x="232" y="39"/>
                    </a:lnTo>
                    <a:lnTo>
                      <a:pt x="235" y="53"/>
                    </a:lnTo>
                    <a:lnTo>
                      <a:pt x="230" y="64"/>
                    </a:lnTo>
                    <a:lnTo>
                      <a:pt x="216" y="60"/>
                    </a:lnTo>
                    <a:lnTo>
                      <a:pt x="198" y="56"/>
                    </a:lnTo>
                    <a:lnTo>
                      <a:pt x="187" y="49"/>
                    </a:lnTo>
                    <a:lnTo>
                      <a:pt x="172" y="59"/>
                    </a:lnTo>
                    <a:lnTo>
                      <a:pt x="166" y="75"/>
                    </a:lnTo>
                    <a:lnTo>
                      <a:pt x="154" y="95"/>
                    </a:lnTo>
                    <a:lnTo>
                      <a:pt x="130" y="67"/>
                    </a:lnTo>
                    <a:lnTo>
                      <a:pt x="124" y="49"/>
                    </a:lnTo>
                    <a:lnTo>
                      <a:pt x="106" y="52"/>
                    </a:lnTo>
                    <a:lnTo>
                      <a:pt x="98" y="67"/>
                    </a:lnTo>
                    <a:lnTo>
                      <a:pt x="80" y="87"/>
                    </a:lnTo>
                    <a:lnTo>
                      <a:pt x="66" y="83"/>
                    </a:lnTo>
                    <a:lnTo>
                      <a:pt x="26" y="74"/>
                    </a:lnTo>
                    <a:lnTo>
                      <a:pt x="16" y="83"/>
                    </a:lnTo>
                    <a:lnTo>
                      <a:pt x="15" y="103"/>
                    </a:lnTo>
                    <a:lnTo>
                      <a:pt x="17" y="127"/>
                    </a:lnTo>
                    <a:lnTo>
                      <a:pt x="23" y="143"/>
                    </a:lnTo>
                    <a:lnTo>
                      <a:pt x="12" y="153"/>
                    </a:lnTo>
                    <a:lnTo>
                      <a:pt x="0" y="167"/>
                    </a:lnTo>
                    <a:lnTo>
                      <a:pt x="7" y="181"/>
                    </a:lnTo>
                    <a:lnTo>
                      <a:pt x="14" y="189"/>
                    </a:lnTo>
                    <a:lnTo>
                      <a:pt x="6" y="211"/>
                    </a:lnTo>
                    <a:lnTo>
                      <a:pt x="12" y="237"/>
                    </a:lnTo>
                    <a:lnTo>
                      <a:pt x="16" y="247"/>
                    </a:lnTo>
                    <a:lnTo>
                      <a:pt x="35" y="252"/>
                    </a:lnTo>
                    <a:lnTo>
                      <a:pt x="47" y="252"/>
                    </a:lnTo>
                    <a:lnTo>
                      <a:pt x="54" y="269"/>
                    </a:lnTo>
                    <a:lnTo>
                      <a:pt x="55" y="284"/>
                    </a:lnTo>
                    <a:lnTo>
                      <a:pt x="70" y="284"/>
                    </a:lnTo>
                    <a:lnTo>
                      <a:pt x="91" y="276"/>
                    </a:lnTo>
                    <a:lnTo>
                      <a:pt x="98" y="263"/>
                    </a:lnTo>
                    <a:lnTo>
                      <a:pt x="107" y="251"/>
                    </a:lnTo>
                    <a:lnTo>
                      <a:pt x="124" y="240"/>
                    </a:lnTo>
                    <a:lnTo>
                      <a:pt x="134" y="232"/>
                    </a:lnTo>
                    <a:lnTo>
                      <a:pt x="148" y="236"/>
                    </a:lnTo>
                    <a:lnTo>
                      <a:pt x="179" y="253"/>
                    </a:lnTo>
                    <a:lnTo>
                      <a:pt x="199" y="269"/>
                    </a:lnTo>
                    <a:lnTo>
                      <a:pt x="219" y="280"/>
                    </a:lnTo>
                    <a:lnTo>
                      <a:pt x="234" y="292"/>
                    </a:lnTo>
                    <a:lnTo>
                      <a:pt x="232" y="315"/>
                    </a:lnTo>
                    <a:lnTo>
                      <a:pt x="243" y="339"/>
                    </a:lnTo>
                    <a:lnTo>
                      <a:pt x="246" y="356"/>
                    </a:lnTo>
                    <a:lnTo>
                      <a:pt x="251" y="375"/>
                    </a:lnTo>
                    <a:lnTo>
                      <a:pt x="283" y="416"/>
                    </a:lnTo>
                    <a:lnTo>
                      <a:pt x="286" y="435"/>
                    </a:lnTo>
                    <a:lnTo>
                      <a:pt x="304" y="432"/>
                    </a:lnTo>
                    <a:lnTo>
                      <a:pt x="335" y="467"/>
                    </a:lnTo>
                    <a:lnTo>
                      <a:pt x="368" y="505"/>
                    </a:lnTo>
                    <a:lnTo>
                      <a:pt x="418" y="549"/>
                    </a:lnTo>
                    <a:lnTo>
                      <a:pt x="466" y="549"/>
                    </a:lnTo>
                    <a:lnTo>
                      <a:pt x="491" y="584"/>
                    </a:lnTo>
                    <a:lnTo>
                      <a:pt x="506" y="593"/>
                    </a:lnTo>
                    <a:lnTo>
                      <a:pt x="518" y="609"/>
                    </a:lnTo>
                    <a:lnTo>
                      <a:pt x="543" y="609"/>
                    </a:lnTo>
                    <a:lnTo>
                      <a:pt x="552" y="624"/>
                    </a:lnTo>
                    <a:lnTo>
                      <a:pt x="554" y="643"/>
                    </a:lnTo>
                    <a:lnTo>
                      <a:pt x="590" y="673"/>
                    </a:lnTo>
                    <a:lnTo>
                      <a:pt x="603" y="660"/>
                    </a:lnTo>
                    <a:lnTo>
                      <a:pt x="615" y="699"/>
                    </a:lnTo>
                    <a:lnTo>
                      <a:pt x="630" y="721"/>
                    </a:lnTo>
                    <a:lnTo>
                      <a:pt x="635" y="740"/>
                    </a:lnTo>
                    <a:lnTo>
                      <a:pt x="647" y="776"/>
                    </a:lnTo>
                    <a:lnTo>
                      <a:pt x="624" y="787"/>
                    </a:lnTo>
                    <a:lnTo>
                      <a:pt x="620" y="801"/>
                    </a:lnTo>
                    <a:lnTo>
                      <a:pt x="616" y="820"/>
                    </a:lnTo>
                    <a:lnTo>
                      <a:pt x="604" y="832"/>
                    </a:lnTo>
                    <a:lnTo>
                      <a:pt x="596" y="829"/>
                    </a:lnTo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ヒラギノ角ゴ Pro W3" pitchFamily="1" charset="-128"/>
                  <a:cs typeface="+mn-cs"/>
                </a:endParaRPr>
              </a:p>
            </p:txBody>
          </p:sp>
          <p:sp>
            <p:nvSpPr>
              <p:cNvPr id="129" name="Freeform 61"/>
              <p:cNvSpPr>
                <a:spLocks noChangeAspect="1"/>
              </p:cNvSpPr>
              <p:nvPr/>
            </p:nvSpPr>
            <p:spPr bwMode="auto">
              <a:xfrm>
                <a:off x="1447727" y="4023125"/>
                <a:ext cx="178579" cy="333413"/>
              </a:xfrm>
              <a:custGeom>
                <a:avLst/>
                <a:gdLst>
                  <a:gd name="T0" fmla="*/ 26 w 70"/>
                  <a:gd name="T1" fmla="*/ 0 h 151"/>
                  <a:gd name="T2" fmla="*/ 19 w 70"/>
                  <a:gd name="T3" fmla="*/ 8 h 151"/>
                  <a:gd name="T4" fmla="*/ 14 w 70"/>
                  <a:gd name="T5" fmla="*/ 10 h 151"/>
                  <a:gd name="T6" fmla="*/ 9 w 70"/>
                  <a:gd name="T7" fmla="*/ 14 h 151"/>
                  <a:gd name="T8" fmla="*/ 5 w 70"/>
                  <a:gd name="T9" fmla="*/ 14 h 151"/>
                  <a:gd name="T10" fmla="*/ 1 w 70"/>
                  <a:gd name="T11" fmla="*/ 20 h 151"/>
                  <a:gd name="T12" fmla="*/ 0 w 70"/>
                  <a:gd name="T13" fmla="*/ 29 h 151"/>
                  <a:gd name="T14" fmla="*/ 3 w 70"/>
                  <a:gd name="T15" fmla="*/ 35 h 151"/>
                  <a:gd name="T16" fmla="*/ 3 w 70"/>
                  <a:gd name="T17" fmla="*/ 48 h 151"/>
                  <a:gd name="T18" fmla="*/ 9 w 70"/>
                  <a:gd name="T19" fmla="*/ 55 h 151"/>
                  <a:gd name="T20" fmla="*/ 17 w 70"/>
                  <a:gd name="T21" fmla="*/ 61 h 151"/>
                  <a:gd name="T22" fmla="*/ 16 w 70"/>
                  <a:gd name="T23" fmla="*/ 61 h 151"/>
                  <a:gd name="T24" fmla="*/ 22 w 70"/>
                  <a:gd name="T25" fmla="*/ 50 h 151"/>
                  <a:gd name="T26" fmla="*/ 28 w 70"/>
                  <a:gd name="T27" fmla="*/ 36 h 151"/>
                  <a:gd name="T28" fmla="*/ 30 w 70"/>
                  <a:gd name="T29" fmla="*/ 27 h 151"/>
                  <a:gd name="T30" fmla="*/ 26 w 70"/>
                  <a:gd name="T31" fmla="*/ 15 h 151"/>
                  <a:gd name="T32" fmla="*/ 26 w 70"/>
                  <a:gd name="T33" fmla="*/ 0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151"/>
                  <a:gd name="T53" fmla="*/ 70 w 70"/>
                  <a:gd name="T54" fmla="*/ 151 h 1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151">
                    <a:moveTo>
                      <a:pt x="60" y="0"/>
                    </a:moveTo>
                    <a:lnTo>
                      <a:pt x="44" y="20"/>
                    </a:lnTo>
                    <a:lnTo>
                      <a:pt x="32" y="25"/>
                    </a:lnTo>
                    <a:lnTo>
                      <a:pt x="22" y="35"/>
                    </a:lnTo>
                    <a:lnTo>
                      <a:pt x="10" y="35"/>
                    </a:lnTo>
                    <a:lnTo>
                      <a:pt x="2" y="48"/>
                    </a:lnTo>
                    <a:lnTo>
                      <a:pt x="0" y="73"/>
                    </a:lnTo>
                    <a:lnTo>
                      <a:pt x="6" y="87"/>
                    </a:lnTo>
                    <a:lnTo>
                      <a:pt x="8" y="119"/>
                    </a:lnTo>
                    <a:lnTo>
                      <a:pt x="22" y="137"/>
                    </a:lnTo>
                    <a:lnTo>
                      <a:pt x="40" y="151"/>
                    </a:lnTo>
                    <a:lnTo>
                      <a:pt x="38" y="151"/>
                    </a:lnTo>
                    <a:lnTo>
                      <a:pt x="52" y="125"/>
                    </a:lnTo>
                    <a:lnTo>
                      <a:pt x="64" y="89"/>
                    </a:lnTo>
                    <a:lnTo>
                      <a:pt x="70" y="68"/>
                    </a:lnTo>
                    <a:lnTo>
                      <a:pt x="5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 cap="flat" cmpd="sng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0" name="Freeform 62"/>
              <p:cNvSpPr>
                <a:spLocks noChangeAspect="1"/>
              </p:cNvSpPr>
              <p:nvPr/>
            </p:nvSpPr>
            <p:spPr bwMode="auto">
              <a:xfrm>
                <a:off x="1346791" y="4387795"/>
                <a:ext cx="279516" cy="496647"/>
              </a:xfrm>
              <a:custGeom>
                <a:avLst/>
                <a:gdLst>
                  <a:gd name="T0" fmla="*/ 3 w 114"/>
                  <a:gd name="T1" fmla="*/ 10 h 224"/>
                  <a:gd name="T2" fmla="*/ 10 w 114"/>
                  <a:gd name="T3" fmla="*/ 14 h 224"/>
                  <a:gd name="T4" fmla="*/ 21 w 114"/>
                  <a:gd name="T5" fmla="*/ 6 h 224"/>
                  <a:gd name="T6" fmla="*/ 28 w 114"/>
                  <a:gd name="T7" fmla="*/ 2 h 224"/>
                  <a:gd name="T8" fmla="*/ 33 w 114"/>
                  <a:gd name="T9" fmla="*/ 0 h 224"/>
                  <a:gd name="T10" fmla="*/ 42 w 114"/>
                  <a:gd name="T11" fmla="*/ 10 h 224"/>
                  <a:gd name="T12" fmla="*/ 43 w 114"/>
                  <a:gd name="T13" fmla="*/ 19 h 224"/>
                  <a:gd name="T14" fmla="*/ 45 w 114"/>
                  <a:gd name="T15" fmla="*/ 29 h 224"/>
                  <a:gd name="T16" fmla="*/ 41 w 114"/>
                  <a:gd name="T17" fmla="*/ 36 h 224"/>
                  <a:gd name="T18" fmla="*/ 42 w 114"/>
                  <a:gd name="T19" fmla="*/ 45 h 224"/>
                  <a:gd name="T20" fmla="*/ 42 w 114"/>
                  <a:gd name="T21" fmla="*/ 65 h 224"/>
                  <a:gd name="T22" fmla="*/ 40 w 114"/>
                  <a:gd name="T23" fmla="*/ 75 h 224"/>
                  <a:gd name="T24" fmla="*/ 35 w 114"/>
                  <a:gd name="T25" fmla="*/ 82 h 224"/>
                  <a:gd name="T26" fmla="*/ 27 w 114"/>
                  <a:gd name="T27" fmla="*/ 80 h 224"/>
                  <a:gd name="T28" fmla="*/ 20 w 114"/>
                  <a:gd name="T29" fmla="*/ 87 h 224"/>
                  <a:gd name="T30" fmla="*/ 13 w 114"/>
                  <a:gd name="T31" fmla="*/ 91 h 224"/>
                  <a:gd name="T32" fmla="*/ 6 w 114"/>
                  <a:gd name="T33" fmla="*/ 81 h 224"/>
                  <a:gd name="T34" fmla="*/ 5 w 114"/>
                  <a:gd name="T35" fmla="*/ 75 h 224"/>
                  <a:gd name="T36" fmla="*/ 4 w 114"/>
                  <a:gd name="T37" fmla="*/ 66 h 224"/>
                  <a:gd name="T38" fmla="*/ 4 w 114"/>
                  <a:gd name="T39" fmla="*/ 59 h 224"/>
                  <a:gd name="T40" fmla="*/ 8 w 114"/>
                  <a:gd name="T41" fmla="*/ 50 h 224"/>
                  <a:gd name="T42" fmla="*/ 9 w 114"/>
                  <a:gd name="T43" fmla="*/ 38 h 224"/>
                  <a:gd name="T44" fmla="*/ 7 w 114"/>
                  <a:gd name="T45" fmla="*/ 27 h 224"/>
                  <a:gd name="T46" fmla="*/ 4 w 114"/>
                  <a:gd name="T47" fmla="*/ 22 h 224"/>
                  <a:gd name="T48" fmla="*/ 0 w 114"/>
                  <a:gd name="T49" fmla="*/ 19 h 224"/>
                  <a:gd name="T50" fmla="*/ 3 w 114"/>
                  <a:gd name="T51" fmla="*/ 10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224"/>
                  <a:gd name="T80" fmla="*/ 114 w 114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224">
                    <a:moveTo>
                      <a:pt x="7" y="23"/>
                    </a:moveTo>
                    <a:lnTo>
                      <a:pt x="26" y="35"/>
                    </a:lnTo>
                    <a:lnTo>
                      <a:pt x="52" y="16"/>
                    </a:lnTo>
                    <a:lnTo>
                      <a:pt x="70" y="4"/>
                    </a:lnTo>
                    <a:lnTo>
                      <a:pt x="84" y="0"/>
                    </a:lnTo>
                    <a:lnTo>
                      <a:pt x="106" y="25"/>
                    </a:lnTo>
                    <a:lnTo>
                      <a:pt x="108" y="47"/>
                    </a:lnTo>
                    <a:lnTo>
                      <a:pt x="114" y="71"/>
                    </a:lnTo>
                    <a:lnTo>
                      <a:pt x="103" y="89"/>
                    </a:lnTo>
                    <a:lnTo>
                      <a:pt x="106" y="109"/>
                    </a:lnTo>
                    <a:lnTo>
                      <a:pt x="104" y="160"/>
                    </a:lnTo>
                    <a:lnTo>
                      <a:pt x="99" y="183"/>
                    </a:lnTo>
                    <a:lnTo>
                      <a:pt x="88" y="200"/>
                    </a:lnTo>
                    <a:lnTo>
                      <a:pt x="68" y="196"/>
                    </a:lnTo>
                    <a:lnTo>
                      <a:pt x="50" y="213"/>
                    </a:lnTo>
                    <a:lnTo>
                      <a:pt x="31" y="224"/>
                    </a:lnTo>
                    <a:lnTo>
                      <a:pt x="16" y="199"/>
                    </a:lnTo>
                    <a:lnTo>
                      <a:pt x="12" y="184"/>
                    </a:lnTo>
                    <a:lnTo>
                      <a:pt x="10" y="161"/>
                    </a:lnTo>
                    <a:lnTo>
                      <a:pt x="10" y="144"/>
                    </a:lnTo>
                    <a:lnTo>
                      <a:pt x="19" y="123"/>
                    </a:lnTo>
                    <a:lnTo>
                      <a:pt x="22" y="93"/>
                    </a:lnTo>
                    <a:lnTo>
                      <a:pt x="18" y="68"/>
                    </a:lnTo>
                    <a:lnTo>
                      <a:pt x="11" y="55"/>
                    </a:lnTo>
                    <a:lnTo>
                      <a:pt x="0" y="45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ヒラギノ角ゴ Pro W3" pitchFamily="1" charset="-128"/>
                </a:endParaRPr>
              </a:p>
            </p:txBody>
          </p:sp>
        </p:grpSp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775166" y="2095118"/>
              <a:ext cx="792088" cy="3647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17401" tIns="58702" rIns="117401" bIns="58702">
              <a:spAutoFit/>
            </a:bodyPr>
            <a:lstStyle/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Svizzera</a:t>
              </a:r>
            </a:p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sym typeface="Verdana" pitchFamily="34" charset="0"/>
                </a:rPr>
                <a:t>22.5</a:t>
              </a:r>
              <a:endParaRPr lang="it-IT" sz="800" b="1" baseline="30000" dirty="0">
                <a:latin typeface="+mj-lt"/>
                <a:ea typeface="ヒラギノ角ゴ Pro W3" pitchFamily="1" charset="-128"/>
                <a:cs typeface="+mn-cs"/>
                <a:sym typeface="Verdana" pitchFamily="34" charset="0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6444560" y="2091556"/>
              <a:ext cx="792088" cy="3647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17401" tIns="58702" rIns="117401" bIns="58702">
              <a:spAutoFit/>
            </a:bodyPr>
            <a:lstStyle/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Austria</a:t>
              </a:r>
            </a:p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sym typeface="Verdana" pitchFamily="34" charset="0"/>
                </a:rPr>
                <a:t>1.3</a:t>
              </a:r>
              <a:endParaRPr lang="it-IT" sz="800" b="1" baseline="30000" dirty="0">
                <a:latin typeface="+mj-lt"/>
                <a:ea typeface="ヒラギノ角ゴ Pro W3" pitchFamily="1" charset="-128"/>
                <a:cs typeface="+mn-cs"/>
                <a:sym typeface="Verdana" pitchFamily="34" charset="0"/>
              </a:endParaRPr>
            </a:p>
          </p:txBody>
        </p:sp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6948236" y="2451596"/>
              <a:ext cx="792088" cy="3647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17401" tIns="58702" rIns="117401" bIns="58702">
              <a:spAutoFit/>
            </a:bodyPr>
            <a:lstStyle/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Slovenia</a:t>
              </a:r>
            </a:p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sym typeface="Verdana" pitchFamily="34" charset="0"/>
                </a:rPr>
                <a:t>7.3</a:t>
              </a:r>
              <a:endParaRPr lang="it-IT" sz="800" b="1" baseline="30000" dirty="0">
                <a:latin typeface="+mj-lt"/>
                <a:ea typeface="ヒラギノ角ゴ Pro W3" pitchFamily="1" charset="-128"/>
                <a:cs typeface="+mn-cs"/>
                <a:sym typeface="Verdana" pitchFamily="34" charset="0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7218745" y="3478845"/>
              <a:ext cx="792088" cy="3647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17401" tIns="58702" rIns="117401" bIns="58702">
              <a:spAutoFit/>
            </a:bodyPr>
            <a:lstStyle/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sym typeface="Verdana" pitchFamily="34" charset="0"/>
                </a:rPr>
                <a:t>Grecia</a:t>
              </a:r>
            </a:p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sym typeface="Verdana" pitchFamily="34" charset="0"/>
                </a:rPr>
                <a:t>2.2</a:t>
              </a:r>
              <a:endParaRPr lang="it-IT" sz="800" b="1" dirty="0">
                <a:latin typeface="+mj-lt"/>
                <a:ea typeface="ヒラギノ角ゴ Pro W3" pitchFamily="1" charset="-128"/>
                <a:sym typeface="Verdana" pitchFamily="34" charset="0"/>
              </a:endParaRPr>
            </a:p>
          </p:txBody>
        </p:sp>
        <p:pic>
          <p:nvPicPr>
            <p:cNvPr id="11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22126" y="2104795"/>
              <a:ext cx="324274" cy="21666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24775" y="1918364"/>
              <a:ext cx="324730" cy="2245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6755" y="1880264"/>
              <a:ext cx="324036" cy="2160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1286" y="2240304"/>
              <a:ext cx="326968" cy="21776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17" name="Picture 5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44014" y="3267552"/>
              <a:ext cx="322670" cy="2232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8" name="Line 10"/>
            <p:cNvSpPr>
              <a:spLocks noChangeShapeType="1"/>
            </p:cNvSpPr>
            <p:nvPr/>
          </p:nvSpPr>
          <p:spPr bwMode="auto">
            <a:xfrm>
              <a:off x="5614289" y="2659027"/>
              <a:ext cx="286891" cy="2076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>
              <a:off x="6187841" y="2418228"/>
              <a:ext cx="144016" cy="2880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Line 10"/>
            <p:cNvSpPr>
              <a:spLocks noChangeShapeType="1"/>
            </p:cNvSpPr>
            <p:nvPr/>
          </p:nvSpPr>
          <p:spPr bwMode="auto">
            <a:xfrm flipH="1">
              <a:off x="6606941" y="2356887"/>
              <a:ext cx="108198" cy="3588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Line 10"/>
            <p:cNvSpPr>
              <a:spLocks noChangeShapeType="1"/>
            </p:cNvSpPr>
            <p:nvPr/>
          </p:nvSpPr>
          <p:spPr bwMode="auto">
            <a:xfrm flipH="1">
              <a:off x="6749814" y="2548527"/>
              <a:ext cx="292597" cy="1863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2" name="Line 10"/>
            <p:cNvSpPr>
              <a:spLocks noChangeShapeType="1"/>
            </p:cNvSpPr>
            <p:nvPr/>
          </p:nvSpPr>
          <p:spPr bwMode="auto">
            <a:xfrm flipH="1">
              <a:off x="7469893" y="389648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" name="Text Box 6"/>
            <p:cNvSpPr txBox="1">
              <a:spLocks noChangeArrowheads="1"/>
            </p:cNvSpPr>
            <p:nvPr/>
          </p:nvSpPr>
          <p:spPr bwMode="auto">
            <a:xfrm>
              <a:off x="5114912" y="2307580"/>
              <a:ext cx="792088" cy="3647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17401" tIns="58702" rIns="117401" bIns="58702">
              <a:spAutoFit/>
            </a:bodyPr>
            <a:lstStyle/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cs typeface="+mn-cs"/>
                  <a:sym typeface="Verdana" pitchFamily="34" charset="0"/>
                </a:rPr>
                <a:t>Francia</a:t>
              </a:r>
            </a:p>
            <a:p>
              <a:pPr algn="ctr" defTabSz="1034491" eaLnBrk="0" hangingPunct="0">
                <a:defRPr/>
              </a:pPr>
              <a:r>
                <a:rPr lang="it-IT" sz="800" b="1" dirty="0" smtClean="0">
                  <a:latin typeface="+mj-lt"/>
                  <a:ea typeface="ヒラギノ角ゴ Pro W3" pitchFamily="1" charset="-128"/>
                  <a:sym typeface="Verdana" pitchFamily="34" charset="0"/>
                </a:rPr>
                <a:t>11.2</a:t>
              </a:r>
              <a:endParaRPr lang="it-IT" sz="800" b="1" baseline="30000" dirty="0">
                <a:latin typeface="+mj-lt"/>
                <a:ea typeface="ヒラギノ角ゴ Pro W3" pitchFamily="1" charset="-128"/>
                <a:cs typeface="+mn-cs"/>
                <a:sym typeface="Verdana" pitchFamily="34" charset="0"/>
              </a:endParaRPr>
            </a:p>
          </p:txBody>
        </p:sp>
        <p:grpSp>
          <p:nvGrpSpPr>
            <p:cNvPr id="124" name="Gruppo 115"/>
            <p:cNvGrpSpPr/>
            <p:nvPr/>
          </p:nvGrpSpPr>
          <p:grpSpPr>
            <a:xfrm>
              <a:off x="7813496" y="1953416"/>
              <a:ext cx="504056" cy="222892"/>
              <a:chOff x="8160968" y="1340768"/>
              <a:chExt cx="504056" cy="222892"/>
            </a:xfrm>
          </p:grpSpPr>
          <p:sp>
            <p:nvSpPr>
              <p:cNvPr id="125" name="CasellaDiTesto 16"/>
              <p:cNvSpPr txBox="1">
                <a:spLocks noChangeArrowheads="1"/>
              </p:cNvSpPr>
              <p:nvPr/>
            </p:nvSpPr>
            <p:spPr bwMode="auto">
              <a:xfrm>
                <a:off x="8160968" y="1340768"/>
                <a:ext cx="504056" cy="219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0663" tIns="40332" rIns="80663" bIns="40332">
                <a:spAutoFit/>
              </a:bodyPr>
              <a:lstStyle/>
              <a:p>
                <a:pPr marL="159646" indent="-159646" algn="ctr" fontAlgn="base">
                  <a:spcBef>
                    <a:spcPts val="529"/>
                  </a:spcBef>
                  <a:spcAft>
                    <a:spcPts val="529"/>
                  </a:spcAft>
                </a:pPr>
                <a:r>
                  <a:rPr lang="it-IT" sz="900" b="1" dirty="0" err="1">
                    <a:solidFill>
                      <a:srgbClr val="133B9C"/>
                    </a:solidFill>
                  </a:rPr>
                  <a:t>TWh</a:t>
                </a:r>
                <a:endParaRPr lang="it-IT" sz="900" b="1" dirty="0">
                  <a:solidFill>
                    <a:srgbClr val="133B9C"/>
                  </a:solidFill>
                </a:endParaRPr>
              </a:p>
            </p:txBody>
          </p:sp>
          <p:cxnSp>
            <p:nvCxnSpPr>
              <p:cNvPr id="126" name="Connettore 1 125"/>
              <p:cNvCxnSpPr/>
              <p:nvPr/>
            </p:nvCxnSpPr>
            <p:spPr>
              <a:xfrm>
                <a:off x="8177406" y="1340768"/>
                <a:ext cx="46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/>
              <p:nvPr/>
            </p:nvCxnSpPr>
            <p:spPr>
              <a:xfrm>
                <a:off x="8172400" y="1563660"/>
                <a:ext cx="46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CasellaDiTesto 130"/>
          <p:cNvSpPr txBox="1"/>
          <p:nvPr>
            <p:custDataLst>
              <p:tags r:id="rId5"/>
            </p:custDataLst>
          </p:nvPr>
        </p:nvSpPr>
        <p:spPr>
          <a:xfrm>
            <a:off x="5258752" y="1522504"/>
            <a:ext cx="3489712" cy="309626"/>
          </a:xfrm>
          <a:prstGeom prst="rect">
            <a:avLst/>
          </a:prstGeom>
          <a:noFill/>
        </p:spPr>
        <p:txBody>
          <a:bodyPr wrap="square" lIns="93272" tIns="46636" rIns="93272" bIns="46636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 smtClean="0">
                <a:solidFill>
                  <a:srgbClr val="133B9C"/>
                </a:solidFill>
                <a:cs typeface="Arial" pitchFamily="34" charset="0"/>
              </a:rPr>
              <a:t>Importazioni di elettricità 2010</a:t>
            </a:r>
          </a:p>
        </p:txBody>
      </p:sp>
      <p:cxnSp>
        <p:nvCxnSpPr>
          <p:cNvPr id="132" name="Connettore 1 78"/>
          <p:cNvCxnSpPr>
            <a:cxnSpLocks noChangeShapeType="1"/>
          </p:cNvCxnSpPr>
          <p:nvPr/>
        </p:nvCxnSpPr>
        <p:spPr bwMode="auto">
          <a:xfrm>
            <a:off x="5112568" y="1796824"/>
            <a:ext cx="3382508" cy="0"/>
          </a:xfrm>
          <a:prstGeom prst="line">
            <a:avLst/>
          </a:prstGeom>
          <a:noFill/>
          <a:ln w="19050" algn="ctr">
            <a:solidFill>
              <a:srgbClr val="FF99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0" y="220579"/>
            <a:ext cx="7772808" cy="688141"/>
          </a:xfrm>
        </p:spPr>
        <p:txBody>
          <a:bodyPr wrap="none"/>
          <a:lstStyle/>
          <a:p>
            <a:pPr marL="0" indent="0"/>
            <a:r>
              <a:rPr lang="it-IT" sz="2000" dirty="0" smtClean="0"/>
              <a:t>Lo sviluppo energetico nazionale</a:t>
            </a:r>
            <a:r>
              <a:rPr lang="it-IT" sz="1700" dirty="0" smtClean="0"/>
              <a:t/>
            </a:r>
            <a:br>
              <a:rPr lang="it-IT" sz="1700" dirty="0" smtClean="0"/>
            </a:br>
            <a:r>
              <a:rPr lang="it-IT" sz="1800" dirty="0" smtClean="0">
                <a:solidFill>
                  <a:schemeClr val="accent1"/>
                </a:solidFill>
              </a:rPr>
              <a:t>Priorità strategiche secondo Enel</a:t>
            </a:r>
            <a:endParaRPr lang="it-IT" sz="1800" dirty="0">
              <a:solidFill>
                <a:schemeClr val="accent1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0C544-F420-4A32-900A-F58A429A75B7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33B9C"/>
              </a:solidFill>
            </a:endParaRPr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4050221" y="2761364"/>
            <a:ext cx="218300" cy="2242082"/>
          </a:xfrm>
          <a:custGeom>
            <a:avLst/>
            <a:gdLst>
              <a:gd name="T0" fmla="*/ 0 w 672"/>
              <a:gd name="T1" fmla="*/ 0 h 768"/>
              <a:gd name="T2" fmla="*/ 0 w 672"/>
              <a:gd name="T3" fmla="*/ 2660650 h 768"/>
              <a:gd name="T4" fmla="*/ 400050 w 672"/>
              <a:gd name="T5" fmla="*/ 1316467 h 768"/>
              <a:gd name="T6" fmla="*/ 0 w 67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768"/>
              <a:gd name="T14" fmla="*/ 672 w 67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768">
                <a:moveTo>
                  <a:pt x="0" y="0"/>
                </a:moveTo>
                <a:lnTo>
                  <a:pt x="0" y="768"/>
                </a:lnTo>
                <a:lnTo>
                  <a:pt x="672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F7A00"/>
          </a:solidFill>
          <a:ln w="12700">
            <a:noFill/>
            <a:round/>
            <a:headEnd/>
            <a:tailEnd/>
          </a:ln>
        </p:spPr>
        <p:txBody>
          <a:bodyPr wrap="none" lIns="71079" tIns="35539" rIns="71079" bIns="35539" anchor="ctr"/>
          <a:lstStyle/>
          <a:p>
            <a:pPr algn="ctr"/>
            <a:endParaRPr lang="it-IT" sz="1900" b="1" i="1" dirty="0">
              <a:solidFill>
                <a:srgbClr val="133B9C"/>
              </a:solidFill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64007" y="1857365"/>
            <a:ext cx="3643338" cy="4235931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68" rIns="0" bIns="43468" anchor="ctr"/>
          <a:lstStyle/>
          <a:p>
            <a:pPr marL="160913" indent="-160913" defTabSz="870254" eaLnBrk="0" hangingPunct="0">
              <a:spcBef>
                <a:spcPct val="0"/>
              </a:spcBef>
              <a:spcAft>
                <a:spcPts val="2117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Diversificazione fonti primarie (carbone pulito, importazioni gas, nucleare, rinnovabili)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utilizzando le migliori tecnologie di generazione, </a:t>
            </a: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bilanciando il mix produttivo</a:t>
            </a:r>
            <a:endParaRPr lang="it-IT" sz="200" b="1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60913" indent="-160913" defTabSz="870254" eaLnBrk="0" hangingPunct="0">
              <a:spcBef>
                <a:spcPct val="0"/>
              </a:spcBef>
              <a:spcAft>
                <a:spcPts val="2117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Coerenza </a:t>
            </a:r>
            <a:r>
              <a:rPr lang="it-IT" sz="1300" b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con le politiche internazionali di lotta al cambiamento </a:t>
            </a: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climatico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it-IT" sz="1400" dirty="0" smtClean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60913" indent="-160913" defTabSz="870254" eaLnBrk="0" hangingPunct="0">
              <a:spcBef>
                <a:spcPct val="0"/>
              </a:spcBef>
              <a:spcAft>
                <a:spcPts val="2117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Ricerca e Innovazione tecnologica 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per la promozione dell’</a:t>
            </a: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efficienza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abbattimento emissioni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e maggiore </a:t>
            </a:r>
            <a:r>
              <a:rPr lang="it-IT" sz="1300" b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competitività 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1300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Carbon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300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Capture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sz="1300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Storage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, Smart </a:t>
            </a:r>
            <a:r>
              <a:rPr lang="it-IT" sz="1300" dirty="0" err="1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Grids</a:t>
            </a:r>
            <a:r>
              <a:rPr lang="it-IT" sz="1300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, mobilità elettrica) </a:t>
            </a:r>
            <a:endParaRPr lang="it-IT" sz="1300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478849" y="2158609"/>
            <a:ext cx="4236555" cy="1155406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68" rIns="0" bIns="43468" anchor="ctr"/>
          <a:lstStyle/>
          <a:p>
            <a:pPr algn="ctr" defTabSz="870254" eaLnBrk="0" hangingPunct="0">
              <a:spcBef>
                <a:spcPct val="0"/>
              </a:spcBef>
              <a:defRPr/>
            </a:pPr>
            <a:r>
              <a:rPr lang="it-IT" sz="1400" b="1" i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                     sicurezza </a:t>
            </a:r>
            <a:r>
              <a:rPr lang="it-IT" sz="1400" b="1" i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delle forniture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475294" y="4584169"/>
            <a:ext cx="4240110" cy="1165282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68" rIns="0" bIns="43468" anchor="ctr"/>
          <a:lstStyle/>
          <a:p>
            <a:pPr algn="ctr" defTabSz="870254" eaLnBrk="0" hangingPunct="0">
              <a:spcBef>
                <a:spcPct val="0"/>
              </a:spcBef>
              <a:defRPr/>
            </a:pPr>
            <a:r>
              <a:rPr lang="it-IT" sz="1400" b="1" i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                     sostenibilità </a:t>
            </a:r>
            <a:r>
              <a:rPr lang="it-IT" sz="1400" b="1" i="1" dirty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ambientale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527111" y="3391470"/>
            <a:ext cx="4188293" cy="1115360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3468" rIns="0" bIns="43468" anchor="ctr"/>
          <a:lstStyle/>
          <a:p>
            <a:pPr algn="ctr" defTabSz="870254" eaLnBrk="0" hangingPunct="0">
              <a:spcBef>
                <a:spcPct val="0"/>
              </a:spcBef>
              <a:defRPr/>
            </a:pPr>
            <a:r>
              <a:rPr lang="it-IT" sz="1400" b="1" i="1" dirty="0" smtClean="0">
                <a:solidFill>
                  <a:srgbClr val="133B9C"/>
                </a:solidFill>
                <a:ea typeface="Arial Unicode MS" pitchFamily="34" charset="-128"/>
                <a:cs typeface="Arial Unicode MS" pitchFamily="34" charset="-128"/>
              </a:rPr>
              <a:t>    competitività</a:t>
            </a:r>
            <a:endParaRPr lang="it-IT" sz="1400" b="1" i="1" dirty="0">
              <a:solidFill>
                <a:srgbClr val="133B9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98649" y="1365602"/>
            <a:ext cx="2784359" cy="339007"/>
          </a:xfrm>
          <a:prstGeom prst="rect">
            <a:avLst/>
          </a:prstGeom>
          <a:noFill/>
        </p:spPr>
        <p:txBody>
          <a:bodyPr wrap="square" lIns="80595" tIns="40299" rIns="80595" bIns="40299" rtlCol="0">
            <a:noAutofit/>
          </a:bodyPr>
          <a:lstStyle/>
          <a:p>
            <a:pPr algn="ctr">
              <a:spcBef>
                <a:spcPct val="10000"/>
              </a:spcBef>
              <a:buFont typeface="Lucida Grande" pitchFamily="1" charset="0"/>
              <a:buNone/>
            </a:pPr>
            <a:r>
              <a:rPr lang="it-IT" sz="1600" b="1" i="1" dirty="0">
                <a:solidFill>
                  <a:srgbClr val="FF6600"/>
                </a:solidFill>
              </a:rPr>
              <a:t>Direttrici di sviluppo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304207" y="1384679"/>
            <a:ext cx="2336623" cy="339007"/>
          </a:xfrm>
          <a:prstGeom prst="rect">
            <a:avLst/>
          </a:prstGeom>
          <a:noFill/>
        </p:spPr>
        <p:txBody>
          <a:bodyPr wrap="square" lIns="80595" tIns="40299" rIns="80595" bIns="40299" rtlCol="0">
            <a:noAutofit/>
          </a:bodyPr>
          <a:lstStyle/>
          <a:p>
            <a:pPr algn="ctr">
              <a:spcBef>
                <a:spcPct val="10000"/>
              </a:spcBef>
              <a:buFont typeface="Lucida Grande" pitchFamily="1" charset="0"/>
              <a:buNone/>
            </a:pPr>
            <a:r>
              <a:rPr lang="it-IT" sz="1600" b="1" i="1" dirty="0">
                <a:solidFill>
                  <a:srgbClr val="FF6600"/>
                </a:solidFill>
              </a:rPr>
              <a:t>Obiettivi</a:t>
            </a:r>
          </a:p>
        </p:txBody>
      </p:sp>
      <p:pic>
        <p:nvPicPr>
          <p:cNvPr id="11" name="Immagine 10" descr="sostenibilita-ambientale-province-itali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441" y="4728673"/>
            <a:ext cx="1415719" cy="9283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magine 11" descr="lampad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441" y="2337596"/>
            <a:ext cx="1283052" cy="8165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4448"/>
          <a:stretch>
            <a:fillRect/>
          </a:stretch>
        </p:blipFill>
        <p:spPr bwMode="auto">
          <a:xfrm>
            <a:off x="4586050" y="3522963"/>
            <a:ext cx="1353148" cy="8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3"/>
          <p:cNvSpPr txBox="1">
            <a:spLocks noGrp="1"/>
          </p:cNvSpPr>
          <p:nvPr/>
        </p:nvSpPr>
        <p:spPr bwMode="auto">
          <a:xfrm>
            <a:off x="6691363" y="6522824"/>
            <a:ext cx="1080086" cy="228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1" tIns="45661" rIns="91321" bIns="45661" anchor="b"/>
          <a:lstStyle/>
          <a:p>
            <a:pPr defTabSz="914315"/>
            <a:fld id="{9858670E-6B93-4AFB-839B-D5E0E7DC349F}" type="slidenum">
              <a:rPr lang="en-US" sz="1000"/>
              <a:pPr defTabSz="914315"/>
              <a:t>6</a:t>
            </a:fld>
            <a:endParaRPr lang="en-US" sz="1000" dirty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6570740"/>
            <a:ext cx="8890982" cy="33080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lIns="50796" tIns="50796" rIns="91433" bIns="50796"/>
          <a:lstStyle/>
          <a:p>
            <a:pPr defTabSz="914315"/>
            <a:r>
              <a:rPr lang="it-IT" sz="900" i="1" dirty="0"/>
              <a:t>Fonte:</a:t>
            </a:r>
            <a:r>
              <a:rPr lang="it-IT" sz="900" b="1" i="1" dirty="0"/>
              <a:t> “</a:t>
            </a:r>
            <a:r>
              <a:rPr lang="en-US" sz="900" b="1" i="1" dirty="0"/>
              <a:t>The Status of CCS Projects Interim Report 2010”, Global CCS Institute; www.globalccsinstitute.com/resources/projects/map</a:t>
            </a:r>
            <a:endParaRPr lang="it-IT" sz="900" b="1" i="1" dirty="0"/>
          </a:p>
        </p:txBody>
      </p:sp>
      <p:sp>
        <p:nvSpPr>
          <p:cNvPr id="36868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La CCS oggi</a:t>
            </a:r>
            <a:br>
              <a:rPr lang="it-IT" dirty="0" smtClean="0"/>
            </a:br>
            <a:r>
              <a:rPr lang="it-IT" sz="1500" dirty="0" smtClean="0">
                <a:solidFill>
                  <a:schemeClr val="accent1"/>
                </a:solidFill>
              </a:rPr>
              <a:t>Progetti integrati di grande scala nel mondo</a:t>
            </a:r>
          </a:p>
        </p:txBody>
      </p:sp>
      <p:sp>
        <p:nvSpPr>
          <p:cNvPr id="36869" name="AutoShape 13"/>
          <p:cNvSpPr>
            <a:spLocks noChangeArrowheads="1"/>
          </p:cNvSpPr>
          <p:nvPr/>
        </p:nvSpPr>
        <p:spPr bwMode="auto">
          <a:xfrm>
            <a:off x="144193" y="5093224"/>
            <a:ext cx="7955090" cy="1366937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lIns="15876" tIns="40325" rIns="15876" bIns="40325" anchor="ctr"/>
          <a:lstStyle/>
          <a:p>
            <a:pPr marL="158220" indent="-158220" algn="l">
              <a:lnSpc>
                <a:spcPct val="125000"/>
              </a:lnSpc>
              <a:spcBef>
                <a:spcPct val="25000"/>
              </a:spcBef>
              <a:buClr>
                <a:srgbClr val="FF9933"/>
              </a:buClr>
              <a:buSzPct val="100000"/>
              <a:buFontTx/>
              <a:buChar char="•"/>
              <a:tabLst>
                <a:tab pos="476060" algn="l"/>
              </a:tabLst>
            </a:pPr>
            <a:r>
              <a:rPr lang="it-IT" sz="1200" b="1" dirty="0"/>
              <a:t>76 progetti integrati di grande scala (</a:t>
            </a:r>
            <a:r>
              <a:rPr lang="it-IT" sz="1100" b="1" dirty="0"/>
              <a:t>includono le fasi di cattura, trasporto e sequestro e rispondono ai criteri stabiliti dal G8 per i 20 progetti dimostrativi da implementare entro il 2020 (</a:t>
            </a:r>
            <a:r>
              <a:rPr lang="it-IT" sz="900" b="1" dirty="0"/>
              <a:t>febbraio 2011</a:t>
            </a:r>
            <a:r>
              <a:rPr lang="it-IT" sz="1100" b="1" dirty="0"/>
              <a:t>)</a:t>
            </a:r>
          </a:p>
          <a:p>
            <a:pPr marL="158220" indent="-158220" algn="l">
              <a:lnSpc>
                <a:spcPct val="125000"/>
              </a:lnSpc>
              <a:spcBef>
                <a:spcPct val="25000"/>
              </a:spcBef>
              <a:buClr>
                <a:srgbClr val="FF9933"/>
              </a:buClr>
              <a:buSzPct val="100000"/>
              <a:buFontTx/>
              <a:buChar char="•"/>
              <a:tabLst>
                <a:tab pos="476060" algn="l"/>
              </a:tabLst>
            </a:pPr>
            <a:r>
              <a:rPr lang="it-IT" sz="1200" b="1" dirty="0"/>
              <a:t>24 progetti con cattura post combustione, la tecnologia scelta da ENEL </a:t>
            </a:r>
            <a:endParaRPr lang="it-IT" sz="900" b="1" dirty="0"/>
          </a:p>
          <a:p>
            <a:pPr marL="158220" indent="-158220" algn="l">
              <a:lnSpc>
                <a:spcPct val="125000"/>
              </a:lnSpc>
              <a:spcBef>
                <a:spcPct val="25000"/>
              </a:spcBef>
              <a:buClr>
                <a:srgbClr val="FF9933"/>
              </a:buClr>
              <a:buSzPct val="100000"/>
              <a:buFontTx/>
              <a:buChar char="•"/>
              <a:tabLst>
                <a:tab pos="476060" algn="l"/>
              </a:tabLst>
            </a:pPr>
            <a:r>
              <a:rPr lang="it-IT" sz="1200" b="1" dirty="0"/>
              <a:t>26 progetti con stoccaggio in acquiferi salini, la tipologia di stoccaggio </a:t>
            </a:r>
            <a:r>
              <a:rPr lang="it-IT" sz="1200" b="1" dirty="0" smtClean="0"/>
              <a:t>scelta da ENEL</a:t>
            </a:r>
            <a:endParaRPr lang="it-IT" sz="900" b="1" dirty="0"/>
          </a:p>
          <a:p>
            <a:pPr marL="158220" indent="-158220">
              <a:lnSpc>
                <a:spcPct val="125000"/>
              </a:lnSpc>
              <a:spcBef>
                <a:spcPct val="25000"/>
              </a:spcBef>
              <a:buClr>
                <a:srgbClr val="FF9933"/>
              </a:buClr>
              <a:buSzPct val="100000"/>
              <a:buFontTx/>
              <a:buChar char="•"/>
              <a:tabLst>
                <a:tab pos="476060" algn="l"/>
              </a:tabLst>
            </a:pPr>
            <a:endParaRPr lang="it-IT" sz="1200" b="1" dirty="0"/>
          </a:p>
        </p:txBody>
      </p:sp>
      <p:grpSp>
        <p:nvGrpSpPr>
          <p:cNvPr id="2" name="Gruppo 25"/>
          <p:cNvGrpSpPr>
            <a:grpSpLocks/>
          </p:cNvGrpSpPr>
          <p:nvPr/>
        </p:nvGrpSpPr>
        <p:grpSpPr bwMode="auto">
          <a:xfrm>
            <a:off x="182282" y="4871716"/>
            <a:ext cx="574051" cy="326433"/>
            <a:chOff x="311989" y="5435600"/>
            <a:chExt cx="669925" cy="355600"/>
          </a:xfrm>
        </p:grpSpPr>
        <p:sp>
          <p:nvSpPr>
            <p:cNvPr id="36871" name="Line 77"/>
            <p:cNvSpPr>
              <a:spLocks noChangeShapeType="1"/>
            </p:cNvSpPr>
            <p:nvPr/>
          </p:nvSpPr>
          <p:spPr bwMode="auto">
            <a:xfrm>
              <a:off x="322263" y="5435600"/>
              <a:ext cx="0" cy="355600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872" name="Line 78"/>
            <p:cNvSpPr>
              <a:spLocks noChangeShapeType="1"/>
            </p:cNvSpPr>
            <p:nvPr/>
          </p:nvSpPr>
          <p:spPr bwMode="auto">
            <a:xfrm>
              <a:off x="311989" y="5456148"/>
              <a:ext cx="669925" cy="0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26"/>
          <p:cNvGrpSpPr>
            <a:grpSpLocks/>
          </p:cNvGrpSpPr>
          <p:nvPr/>
        </p:nvGrpSpPr>
        <p:grpSpPr bwMode="auto">
          <a:xfrm>
            <a:off x="7461890" y="6055035"/>
            <a:ext cx="575410" cy="343920"/>
            <a:chOff x="9439275" y="6610350"/>
            <a:chExt cx="671513" cy="374650"/>
          </a:xfrm>
        </p:grpSpPr>
        <p:sp>
          <p:nvSpPr>
            <p:cNvPr id="36874" name="Line 80"/>
            <p:cNvSpPr>
              <a:spLocks noChangeShapeType="1"/>
            </p:cNvSpPr>
            <p:nvPr/>
          </p:nvSpPr>
          <p:spPr bwMode="auto">
            <a:xfrm>
              <a:off x="10090240" y="6610350"/>
              <a:ext cx="0" cy="374650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875" name="Line 81"/>
            <p:cNvSpPr>
              <a:spLocks noChangeShapeType="1"/>
            </p:cNvSpPr>
            <p:nvPr/>
          </p:nvSpPr>
          <p:spPr bwMode="auto">
            <a:xfrm>
              <a:off x="9439275" y="6985000"/>
              <a:ext cx="671513" cy="0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316" y="1020237"/>
            <a:ext cx="7997338" cy="400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751" y="1458747"/>
            <a:ext cx="1207955" cy="8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113" y="2320004"/>
            <a:ext cx="1497700" cy="65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392" y="2937894"/>
            <a:ext cx="1500421" cy="7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1" name="Rettangolo 32"/>
          <p:cNvSpPr>
            <a:spLocks noChangeArrowheads="1"/>
          </p:cNvSpPr>
          <p:nvPr/>
        </p:nvSpPr>
        <p:spPr bwMode="auto">
          <a:xfrm>
            <a:off x="1100491" y="990957"/>
            <a:ext cx="273422" cy="375980"/>
          </a:xfrm>
          <a:prstGeom prst="rect">
            <a:avLst/>
          </a:prstGeom>
          <a:solidFill>
            <a:srgbClr val="FF9600"/>
          </a:solidFill>
          <a:ln w="22225" algn="ctr">
            <a:noFill/>
            <a:round/>
            <a:headEnd/>
            <a:tailEnd/>
          </a:ln>
        </p:spPr>
        <p:txBody>
          <a:bodyPr lIns="79380" tIns="41278" rIns="79380" bIns="41278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221" name="Text Box 13"/>
          <p:cNvSpPr txBox="1">
            <a:spLocks noChangeArrowheads="1"/>
          </p:cNvSpPr>
          <p:nvPr/>
        </p:nvSpPr>
        <p:spPr bwMode="auto">
          <a:xfrm>
            <a:off x="3351517" y="3832696"/>
            <a:ext cx="5552278" cy="149887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289681" eaLnBrk="0" hangingPunct="0">
              <a:spcBef>
                <a:spcPct val="0"/>
              </a:spcBef>
              <a:spcAft>
                <a:spcPct val="20000"/>
              </a:spcAft>
              <a:buClr>
                <a:srgbClr val="FF9900"/>
              </a:buClr>
            </a:pPr>
            <a:r>
              <a:rPr lang="it-IT" altLang="de-DE" sz="1200" b="1" dirty="0" smtClean="0">
                <a:solidFill>
                  <a:srgbClr val="FF6600"/>
                </a:solidFill>
                <a:ea typeface="ヒラギノ角ゴ Pro W3"/>
              </a:rPr>
              <a:t>DEMO su scala industriale – Porto </a:t>
            </a:r>
            <a:r>
              <a:rPr lang="it-IT" altLang="de-DE" sz="1200" b="1" dirty="0" err="1" smtClean="0">
                <a:solidFill>
                  <a:srgbClr val="FF6600"/>
                </a:solidFill>
                <a:ea typeface="ヒラギノ角ゴ Pro W3"/>
              </a:rPr>
              <a:t>Tolle</a:t>
            </a:r>
            <a:r>
              <a:rPr lang="it-IT" altLang="de-DE" sz="1200" b="1" dirty="0" smtClean="0">
                <a:solidFill>
                  <a:srgbClr val="FF6600"/>
                </a:solidFill>
                <a:ea typeface="ヒラギノ角ゴ Pro W3"/>
              </a:rPr>
              <a:t> (Rovigo)</a:t>
            </a:r>
            <a:endParaRPr kumimoji="1" lang="it-IT" sz="1200" b="1" dirty="0" smtClean="0">
              <a:solidFill>
                <a:srgbClr val="133B9C"/>
              </a:solidFill>
            </a:endParaRPr>
          </a:p>
          <a:p>
            <a:pPr marL="228105" indent="-146939" defTabSz="289681" eaLnBrk="0" hangingPunct="0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  <a:tabLst>
                <a:tab pos="309272" algn="l"/>
              </a:tabLst>
            </a:pPr>
            <a:r>
              <a:rPr kumimoji="1" lang="it-IT" altLang="de-DE" sz="1200" b="1" dirty="0" smtClean="0">
                <a:solidFill>
                  <a:srgbClr val="133B9C"/>
                </a:solidFill>
              </a:rPr>
              <a:t>Tecnologia di cattura post-combustione con stoccaggio della CO</a:t>
            </a:r>
            <a:r>
              <a:rPr kumimoji="1" lang="it-IT" altLang="de-DE" sz="1200" b="1" baseline="-25000" dirty="0" smtClean="0">
                <a:solidFill>
                  <a:srgbClr val="133B9C"/>
                </a:solidFill>
              </a:rPr>
              <a:t>2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 in un acquifero salino profondo</a:t>
            </a:r>
          </a:p>
          <a:p>
            <a:pPr marL="228105" indent="-146939" defTabSz="289681" eaLnBrk="0" hangingPunct="0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  <a:tabLst>
                <a:tab pos="309272" algn="l"/>
              </a:tabLst>
            </a:pPr>
            <a:r>
              <a:rPr kumimoji="1" lang="it-IT" altLang="de-DE" sz="1200" b="1" dirty="0" smtClean="0">
                <a:solidFill>
                  <a:srgbClr val="133B9C"/>
                </a:solidFill>
              </a:rPr>
              <a:t>Taglia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: 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250 </a:t>
            </a:r>
            <a:r>
              <a:rPr kumimoji="1" lang="it-IT" altLang="de-DE" sz="1200" b="1" dirty="0" err="1" smtClean="0">
                <a:solidFill>
                  <a:srgbClr val="133B9C"/>
                </a:solidFill>
              </a:rPr>
              <a:t>MWe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 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con portata di gas trattata di 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810.000 Nm3/h 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e capacità di 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1 </a:t>
            </a:r>
            <a:r>
              <a:rPr kumimoji="1" lang="it-IT" altLang="de-DE" sz="1200" b="1" dirty="0" err="1" smtClean="0">
                <a:solidFill>
                  <a:srgbClr val="133B9C"/>
                </a:solidFill>
              </a:rPr>
              <a:t>Mln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 di tonnellate di CO</a:t>
            </a:r>
            <a:r>
              <a:rPr kumimoji="1" lang="it-IT" altLang="de-DE" sz="1200" b="1" baseline="-25000" dirty="0" smtClean="0">
                <a:solidFill>
                  <a:srgbClr val="133B9C"/>
                </a:solidFill>
              </a:rPr>
              <a:t>2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 per anno</a:t>
            </a:r>
          </a:p>
          <a:p>
            <a:pPr marL="228105" indent="-146939" defTabSz="289681" eaLnBrk="0" hangingPunct="0">
              <a:spcBef>
                <a:spcPct val="0"/>
              </a:spcBef>
              <a:buClr>
                <a:srgbClr val="FF9900"/>
              </a:buClr>
              <a:tabLst>
                <a:tab pos="309272" algn="l"/>
              </a:tabLst>
            </a:pPr>
            <a:endParaRPr kumimoji="1" lang="it-IT" sz="1100" dirty="0" smtClean="0">
              <a:solidFill>
                <a:srgbClr val="133B9C"/>
              </a:solidFill>
            </a:endParaRPr>
          </a:p>
        </p:txBody>
      </p:sp>
      <p:sp>
        <p:nvSpPr>
          <p:cNvPr id="3678223" name="Text Box 15"/>
          <p:cNvSpPr txBox="1">
            <a:spLocks noChangeArrowheads="1"/>
          </p:cNvSpPr>
          <p:nvPr/>
        </p:nvSpPr>
        <p:spPr bwMode="auto">
          <a:xfrm>
            <a:off x="395536" y="6049117"/>
            <a:ext cx="7214469" cy="64633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289681" eaLnBrk="0" hangingPunct="0">
              <a:spcBef>
                <a:spcPct val="0"/>
              </a:spcBef>
              <a:buClr>
                <a:srgbClr val="FF9900"/>
              </a:buClr>
              <a:tabLst>
                <a:tab pos="309272" algn="l"/>
              </a:tabLst>
            </a:pPr>
            <a:r>
              <a:rPr kumimoji="1" lang="it-IT" altLang="de-DE" sz="1400" b="1" dirty="0" smtClean="0">
                <a:solidFill>
                  <a:srgbClr val="133B9C"/>
                </a:solidFill>
              </a:rPr>
              <a:t>Ottenuto finanziamento di 100 </a:t>
            </a:r>
            <a:r>
              <a:rPr kumimoji="1" lang="it-IT" altLang="de-DE" sz="1400" b="1" dirty="0" err="1" smtClean="0">
                <a:solidFill>
                  <a:srgbClr val="133B9C"/>
                </a:solidFill>
              </a:rPr>
              <a:t>Mln</a:t>
            </a:r>
            <a:r>
              <a:rPr kumimoji="1" lang="it-IT" altLang="de-DE" sz="1400" b="1" dirty="0" smtClean="0">
                <a:solidFill>
                  <a:srgbClr val="133B9C"/>
                </a:solidFill>
              </a:rPr>
              <a:t> € (Porto </a:t>
            </a:r>
            <a:r>
              <a:rPr kumimoji="1" lang="it-IT" altLang="de-DE" sz="1400" b="1" dirty="0" err="1" smtClean="0">
                <a:solidFill>
                  <a:srgbClr val="133B9C"/>
                </a:solidFill>
              </a:rPr>
              <a:t>Tolle</a:t>
            </a:r>
            <a:r>
              <a:rPr kumimoji="1" lang="it-IT" altLang="de-DE" sz="1400" b="1" dirty="0" smtClean="0">
                <a:solidFill>
                  <a:srgbClr val="133B9C"/>
                </a:solidFill>
              </a:rPr>
              <a:t>) in ambito EEPR </a:t>
            </a:r>
          </a:p>
          <a:p>
            <a:pPr algn="ctr" defTabSz="289681" eaLnBrk="0" hangingPunct="0">
              <a:spcBef>
                <a:spcPct val="0"/>
              </a:spcBef>
              <a:buClr>
                <a:srgbClr val="FF9900"/>
              </a:buClr>
              <a:tabLst>
                <a:tab pos="309272" algn="l"/>
              </a:tabLst>
            </a:pPr>
            <a:r>
              <a:rPr kumimoji="1" lang="it-IT" altLang="de-DE" sz="1400" b="1" dirty="0" smtClean="0">
                <a:solidFill>
                  <a:srgbClr val="133B9C"/>
                </a:solidFill>
              </a:rPr>
              <a:t>(</a:t>
            </a:r>
            <a:r>
              <a:rPr kumimoji="1" lang="it-IT" altLang="de-DE" sz="1400" b="1" dirty="0" err="1" smtClean="0">
                <a:solidFill>
                  <a:srgbClr val="133B9C"/>
                </a:solidFill>
              </a:rPr>
              <a:t>European</a:t>
            </a:r>
            <a:r>
              <a:rPr kumimoji="1" lang="it-IT" altLang="de-DE" sz="1400" b="1" dirty="0" smtClean="0">
                <a:solidFill>
                  <a:srgbClr val="133B9C"/>
                </a:solidFill>
              </a:rPr>
              <a:t> Energy </a:t>
            </a:r>
            <a:r>
              <a:rPr kumimoji="1" lang="it-IT" altLang="de-DE" sz="1400" b="1" dirty="0" err="1" smtClean="0">
                <a:solidFill>
                  <a:srgbClr val="133B9C"/>
                </a:solidFill>
              </a:rPr>
              <a:t>Programme</a:t>
            </a:r>
            <a:r>
              <a:rPr kumimoji="1" lang="it-IT" altLang="de-DE" sz="1400" b="1" dirty="0" smtClean="0">
                <a:solidFill>
                  <a:srgbClr val="133B9C"/>
                </a:solidFill>
              </a:rPr>
              <a:t> </a:t>
            </a:r>
            <a:r>
              <a:rPr kumimoji="1" lang="it-IT" altLang="de-DE" sz="1400" b="1" dirty="0" err="1" smtClean="0">
                <a:solidFill>
                  <a:srgbClr val="133B9C"/>
                </a:solidFill>
              </a:rPr>
              <a:t>for</a:t>
            </a:r>
            <a:r>
              <a:rPr kumimoji="1" lang="it-IT" altLang="de-DE" sz="1400" b="1" dirty="0" smtClean="0">
                <a:solidFill>
                  <a:srgbClr val="133B9C"/>
                </a:solidFill>
              </a:rPr>
              <a:t> </a:t>
            </a:r>
            <a:r>
              <a:rPr kumimoji="1" lang="it-IT" altLang="de-DE" sz="1400" b="1" dirty="0" err="1" smtClean="0">
                <a:solidFill>
                  <a:srgbClr val="133B9C"/>
                </a:solidFill>
              </a:rPr>
              <a:t>Recovery</a:t>
            </a:r>
            <a:r>
              <a:rPr kumimoji="1" lang="it-IT" altLang="de-DE" sz="1400" b="1" dirty="0" smtClean="0">
                <a:solidFill>
                  <a:srgbClr val="133B9C"/>
                </a:solidFill>
              </a:rPr>
              <a:t>). Progetto candidato dal Governo per partecipazione a bando NER 300</a:t>
            </a:r>
            <a:endParaRPr kumimoji="1" lang="it-IT" sz="1400" b="1" dirty="0" smtClean="0">
              <a:solidFill>
                <a:srgbClr val="133B9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5536" y="6021288"/>
            <a:ext cx="493555" cy="301492"/>
            <a:chOff x="-72" y="4258"/>
            <a:chExt cx="363" cy="318"/>
          </a:xfrm>
        </p:grpSpPr>
        <p:sp>
          <p:nvSpPr>
            <p:cNvPr id="3678225" name="Line 17"/>
            <p:cNvSpPr>
              <a:spLocks noChangeShapeType="1"/>
            </p:cNvSpPr>
            <p:nvPr/>
          </p:nvSpPr>
          <p:spPr bwMode="auto">
            <a:xfrm>
              <a:off x="-72" y="4258"/>
              <a:ext cx="0" cy="318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0000"/>
                </a:spcBef>
                <a:buFont typeface="Lucida Grande"/>
                <a:buNone/>
              </a:pPr>
              <a:endParaRPr lang="it-IT" sz="1100" b="1" i="1" dirty="0" smtClean="0">
                <a:solidFill>
                  <a:srgbClr val="133B9C"/>
                </a:solidFill>
              </a:endParaRPr>
            </a:p>
          </p:txBody>
        </p:sp>
        <p:sp>
          <p:nvSpPr>
            <p:cNvPr id="3678226" name="Line 18"/>
            <p:cNvSpPr>
              <a:spLocks noChangeShapeType="1"/>
            </p:cNvSpPr>
            <p:nvPr/>
          </p:nvSpPr>
          <p:spPr bwMode="auto">
            <a:xfrm>
              <a:off x="-72" y="4258"/>
              <a:ext cx="363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0000"/>
                </a:spcBef>
                <a:buFont typeface="Lucida Grande"/>
                <a:buNone/>
              </a:pPr>
              <a:endParaRPr lang="it-IT" sz="1100" b="1" i="1" dirty="0" smtClean="0">
                <a:solidFill>
                  <a:srgbClr val="133B9C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236296" y="6309320"/>
            <a:ext cx="491968" cy="315774"/>
            <a:chOff x="5719" y="4303"/>
            <a:chExt cx="363" cy="318"/>
          </a:xfrm>
        </p:grpSpPr>
        <p:sp>
          <p:nvSpPr>
            <p:cNvPr id="3678228" name="Line 20"/>
            <p:cNvSpPr>
              <a:spLocks noChangeShapeType="1"/>
            </p:cNvSpPr>
            <p:nvPr/>
          </p:nvSpPr>
          <p:spPr bwMode="auto">
            <a:xfrm>
              <a:off x="6082" y="4303"/>
              <a:ext cx="0" cy="318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0000"/>
                </a:spcBef>
                <a:buFont typeface="Lucida Grande"/>
                <a:buNone/>
              </a:pPr>
              <a:endParaRPr lang="it-IT" sz="1100" b="1" i="1" dirty="0" smtClean="0">
                <a:solidFill>
                  <a:srgbClr val="133B9C"/>
                </a:solidFill>
              </a:endParaRPr>
            </a:p>
          </p:txBody>
        </p:sp>
        <p:sp>
          <p:nvSpPr>
            <p:cNvPr id="3678229" name="Line 21"/>
            <p:cNvSpPr>
              <a:spLocks noChangeShapeType="1"/>
            </p:cNvSpPr>
            <p:nvPr/>
          </p:nvSpPr>
          <p:spPr bwMode="auto">
            <a:xfrm>
              <a:off x="5719" y="4621"/>
              <a:ext cx="363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0000"/>
                </a:spcBef>
                <a:buFont typeface="Lucida Grande"/>
                <a:buNone/>
              </a:pPr>
              <a:endParaRPr lang="it-IT" sz="1100" b="1" i="1" dirty="0" smtClean="0">
                <a:solidFill>
                  <a:srgbClr val="133B9C"/>
                </a:solidFill>
              </a:endParaRPr>
            </a:p>
          </p:txBody>
        </p:sp>
      </p:grpSp>
      <p:pic>
        <p:nvPicPr>
          <p:cNvPr id="133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518" y="3825621"/>
            <a:ext cx="3049983" cy="1911339"/>
          </a:xfrm>
          <a:prstGeom prst="rect">
            <a:avLst/>
          </a:prstGeom>
          <a:noFill/>
          <a:ln w="635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8" name="Text 13"/>
          <p:cNvSpPr>
            <a:spLocks noChangeArrowheads="1"/>
          </p:cNvSpPr>
          <p:nvPr/>
        </p:nvSpPr>
        <p:spPr bwMode="auto">
          <a:xfrm>
            <a:off x="3276205" y="1542041"/>
            <a:ext cx="5627590" cy="156966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28105" indent="-146939" defTabSz="285481">
              <a:lnSpc>
                <a:spcPct val="150000"/>
              </a:lnSpc>
              <a:spcBef>
                <a:spcPct val="0"/>
              </a:spcBef>
              <a:buClr>
                <a:srgbClr val="133B9C"/>
              </a:buClr>
              <a:tabLst>
                <a:tab pos="309272" algn="l"/>
              </a:tabLst>
            </a:pPr>
            <a:r>
              <a:rPr lang="it-IT" altLang="de-DE" sz="1200" b="1" dirty="0" smtClean="0">
                <a:solidFill>
                  <a:srgbClr val="FF6600"/>
                </a:solidFill>
                <a:ea typeface="ヒラギノ角ゴ Pro W3"/>
              </a:rPr>
              <a:t>PILOTA </a:t>
            </a:r>
            <a:r>
              <a:rPr lang="it-IT" altLang="de-DE" sz="1200" b="1" dirty="0" err="1" smtClean="0">
                <a:solidFill>
                  <a:srgbClr val="FF6600"/>
                </a:solidFill>
                <a:ea typeface="ヒラギノ角ゴ Pro W3"/>
              </a:rPr>
              <a:t>DI</a:t>
            </a:r>
            <a:r>
              <a:rPr lang="it-IT" altLang="de-DE" sz="1200" b="1" dirty="0" smtClean="0">
                <a:solidFill>
                  <a:srgbClr val="FF6600"/>
                </a:solidFill>
                <a:ea typeface="ヒラギノ角ゴ Pro W3"/>
              </a:rPr>
              <a:t> CATTURA-  centrale Federico II (Brindisi)</a:t>
            </a:r>
          </a:p>
          <a:p>
            <a:pPr marL="228105" indent="-146939" defTabSz="289681" eaLnBrk="0" hangingPunct="0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  <a:tabLst>
                <a:tab pos="309272" algn="l"/>
              </a:tabLst>
            </a:pPr>
            <a:r>
              <a:rPr kumimoji="1" lang="it-IT" altLang="de-DE" sz="1200" b="1" dirty="0" smtClean="0">
                <a:solidFill>
                  <a:srgbClr val="133B9C"/>
                </a:solidFill>
              </a:rPr>
              <a:t>Tecnologia di cattura post-combustione 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con sperimentazione di sorbenti di prima generazione </a:t>
            </a:r>
          </a:p>
          <a:p>
            <a:pPr marL="228105" indent="-146939" defTabSz="289681" eaLnBrk="0" hangingPunct="0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Tx/>
              <a:buChar char="•"/>
              <a:tabLst>
                <a:tab pos="309272" algn="l"/>
              </a:tabLst>
            </a:pPr>
            <a:r>
              <a:rPr kumimoji="1" lang="it-IT" altLang="de-DE" sz="1200" b="1" dirty="0" smtClean="0">
                <a:solidFill>
                  <a:srgbClr val="133B9C"/>
                </a:solidFill>
              </a:rPr>
              <a:t>Taglia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:  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8 </a:t>
            </a:r>
            <a:r>
              <a:rPr kumimoji="1" lang="it-IT" altLang="de-DE" sz="1200" b="1" dirty="0" err="1" smtClean="0">
                <a:solidFill>
                  <a:srgbClr val="133B9C"/>
                </a:solidFill>
              </a:rPr>
              <a:t>MWt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 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con portata di gas trattata  di 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10.000 Nm3/h </a:t>
            </a:r>
            <a:r>
              <a:rPr kumimoji="1" lang="it-IT" altLang="de-DE" sz="1200" dirty="0" smtClean="0">
                <a:solidFill>
                  <a:srgbClr val="133B9C"/>
                </a:solidFill>
              </a:rPr>
              <a:t>e capacità di</a:t>
            </a:r>
            <a:r>
              <a:rPr kumimoji="1" lang="it-IT" altLang="de-DE" sz="1200" b="1" dirty="0" smtClean="0">
                <a:solidFill>
                  <a:srgbClr val="133B9C"/>
                </a:solidFill>
              </a:rPr>
              <a:t> </a:t>
            </a:r>
            <a:r>
              <a:rPr kumimoji="1" lang="it-IT" sz="1200" b="1" dirty="0" smtClean="0">
                <a:solidFill>
                  <a:srgbClr val="133B9C"/>
                </a:solidFill>
              </a:rPr>
              <a:t>0,025 </a:t>
            </a:r>
            <a:r>
              <a:rPr kumimoji="1" lang="it-IT" sz="1200" b="1" dirty="0" err="1" smtClean="0">
                <a:solidFill>
                  <a:srgbClr val="133B9C"/>
                </a:solidFill>
              </a:rPr>
              <a:t>mln</a:t>
            </a:r>
            <a:r>
              <a:rPr kumimoji="1" lang="it-IT" sz="1200" b="1" dirty="0" smtClean="0">
                <a:solidFill>
                  <a:srgbClr val="133B9C"/>
                </a:solidFill>
              </a:rPr>
              <a:t> di tonnellate di CO</a:t>
            </a:r>
            <a:r>
              <a:rPr kumimoji="1" lang="it-IT" sz="1200" b="1" baseline="-25000" dirty="0" smtClean="0">
                <a:solidFill>
                  <a:srgbClr val="133B9C"/>
                </a:solidFill>
              </a:rPr>
              <a:t>2</a:t>
            </a:r>
            <a:r>
              <a:rPr kumimoji="1" lang="it-IT" sz="1200" b="1" dirty="0" smtClean="0">
                <a:solidFill>
                  <a:srgbClr val="133B9C"/>
                </a:solidFill>
              </a:rPr>
              <a:t> per anno</a:t>
            </a:r>
            <a:endParaRPr kumimoji="1" lang="it-IT" altLang="de-DE" sz="1200" b="1" dirty="0" smtClean="0">
              <a:solidFill>
                <a:srgbClr val="133B9C"/>
              </a:solidFill>
            </a:endParaRPr>
          </a:p>
          <a:p>
            <a:pPr marL="228105" indent="-146939" defTabSz="285481">
              <a:spcBef>
                <a:spcPct val="0"/>
              </a:spcBef>
              <a:buClr>
                <a:srgbClr val="133B9C"/>
              </a:buClr>
              <a:tabLst>
                <a:tab pos="309272" algn="l"/>
              </a:tabLst>
            </a:pPr>
            <a:endParaRPr lang="it-IT" altLang="de-DE" sz="1100" dirty="0" smtClean="0">
              <a:solidFill>
                <a:srgbClr val="133B9C"/>
              </a:solidFill>
              <a:ea typeface="ヒラギノ角ゴ Pro W3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 t="10825"/>
          <a:stretch>
            <a:fillRect/>
          </a:stretch>
        </p:blipFill>
        <p:spPr bwMode="auto">
          <a:xfrm>
            <a:off x="190387" y="1428736"/>
            <a:ext cx="3024291" cy="1818211"/>
          </a:xfrm>
          <a:prstGeom prst="rect">
            <a:avLst/>
          </a:prstGeom>
          <a:noFill/>
          <a:ln w="635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1" name="McK footer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9343" y="3299761"/>
            <a:ext cx="250904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506062" indent="-506062" defTabSz="788442">
              <a:tabLst>
                <a:tab pos="467989" algn="r"/>
              </a:tabLst>
            </a:pPr>
            <a:r>
              <a:rPr lang="it-IT" sz="900" i="1" dirty="0" smtClean="0">
                <a:solidFill>
                  <a:srgbClr val="133B9C"/>
                </a:solidFill>
                <a:latin typeface="Arial" charset="0"/>
                <a:cs typeface="Arial" charset="0"/>
              </a:rPr>
              <a:t>Impianto di cattura centrale Federico II</a:t>
            </a:r>
            <a:endParaRPr lang="it-IT" sz="900" i="1" dirty="0">
              <a:solidFill>
                <a:srgbClr val="133B9C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McK footer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4519" y="5746791"/>
            <a:ext cx="348546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1399" indent="-1399" defTabSz="788442"/>
            <a:r>
              <a:rPr lang="it-IT" sz="900" i="1" dirty="0" smtClean="0">
                <a:solidFill>
                  <a:srgbClr val="133B9C"/>
                </a:solidFill>
                <a:latin typeface="Arial" charset="0"/>
                <a:cs typeface="Arial" charset="0"/>
              </a:rPr>
              <a:t>Schema del sistema di cattura e iniezione di Porto </a:t>
            </a:r>
            <a:r>
              <a:rPr lang="it-IT" sz="900" i="1" dirty="0" err="1" smtClean="0">
                <a:solidFill>
                  <a:srgbClr val="133B9C"/>
                </a:solidFill>
                <a:latin typeface="Arial" charset="0"/>
                <a:cs typeface="Arial" charset="0"/>
              </a:rPr>
              <a:t>Tolle</a:t>
            </a:r>
            <a:endParaRPr lang="it-IT" sz="900" i="1" dirty="0">
              <a:solidFill>
                <a:srgbClr val="133B9C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2550" y="324596"/>
            <a:ext cx="8727962" cy="5841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02" tIns="50702" rIns="91267" bIns="50702" anchor="b"/>
          <a:lstStyle/>
          <a:p>
            <a:pPr marL="39184" indent="-39184" defTabSz="913821">
              <a:spcBef>
                <a:spcPct val="0"/>
              </a:spcBef>
            </a:pPr>
            <a:r>
              <a:rPr lang="it-IT" sz="2000" b="1" dirty="0" smtClean="0">
                <a:solidFill>
                  <a:srgbClr val="133B9C"/>
                </a:solidFill>
                <a:ea typeface="ヒラギノ角ゴ Pro W6"/>
                <a:cs typeface="ヒラギノ角ゴ Pro W6"/>
              </a:rPr>
              <a:t>L’importanza del carbone pulito</a:t>
            </a:r>
          </a:p>
          <a:p>
            <a:pPr marL="39184" indent="-39184" defTabSz="913821">
              <a:spcBef>
                <a:spcPct val="0"/>
              </a:spcBef>
            </a:pPr>
            <a:r>
              <a:rPr lang="it-IT" b="1" dirty="0" smtClean="0">
                <a:solidFill>
                  <a:srgbClr val="759EE3"/>
                </a:solidFill>
                <a:ea typeface="ヒラギノ角ゴ Pro W6"/>
                <a:cs typeface="ヒラギノ角ゴ Pro W6"/>
              </a:rPr>
              <a:t>L’impegno di Enel per la CCS</a:t>
            </a: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7</a:t>
            </a:fld>
            <a:endParaRPr lang="en-US">
              <a:solidFill>
                <a:srgbClr val="133B9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3" hidden="1"/>
          <p:cNvGraphicFramePr>
            <a:graphicFrameLocks/>
          </p:cNvGraphicFramePr>
          <p:nvPr/>
        </p:nvGraphicFramePr>
        <p:xfrm>
          <a:off x="4763" y="2"/>
          <a:ext cx="152400" cy="161925"/>
        </p:xfrm>
        <a:graphic>
          <a:graphicData uri="http://schemas.openxmlformats.org/presentationml/2006/ole">
            <p:oleObj spid="_x0000_s578562" name="think-cell Slide" r:id="rId5" imgW="0" imgH="0" progId="">
              <p:embed/>
            </p:oleObj>
          </a:graphicData>
        </a:graphic>
      </p:graphicFrame>
      <p:sp>
        <p:nvSpPr>
          <p:cNvPr id="1028" name="Rectangle 4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2"/>
            <a:ext cx="161925" cy="161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9426" tIns="0" rIns="19426" bIns="0" anchor="ctr"/>
          <a:lstStyle/>
          <a:p>
            <a:pPr algn="ctr" defTabSz="912649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333399"/>
                </a:solidFill>
                <a:latin typeface="Frutiger 45 Light"/>
                <a:ea typeface="Frutiger 45 Light"/>
                <a:cs typeface="Arial" pitchFamily="34" charset="0"/>
              </a:rPr>
              <a:t>35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gray">
          <a:xfrm>
            <a:off x="1043608" y="6134136"/>
            <a:ext cx="6408712" cy="5120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lIns="80433" tIns="40213" rIns="80433" bIns="40213" anchor="ctr">
            <a:spAutoFit/>
          </a:bodyPr>
          <a:lstStyle/>
          <a:p>
            <a:pPr marL="88884" lvl="1" indent="-88884" algn="ctr" defTabSz="806306" eaLnBrk="0" fontAlgn="base" hangingPunct="0">
              <a:spcAft>
                <a:spcPct val="0"/>
              </a:spcAft>
              <a:buClr>
                <a:srgbClr val="FF6600"/>
              </a:buClr>
              <a:tabLst>
                <a:tab pos="0" algn="l"/>
              </a:tabLst>
              <a:defRPr/>
            </a:pPr>
            <a:r>
              <a:rPr lang="it-IT" sz="1400" b="1" dirty="0" smtClean="0">
                <a:ea typeface="Arial Unicode MS" pitchFamily="34" charset="-128"/>
                <a:cs typeface="Arial Unicode MS" pitchFamily="34" charset="-128"/>
              </a:rPr>
              <a:t>Capacità di </a:t>
            </a:r>
            <a:r>
              <a:rPr lang="it-IT" sz="1400" b="1" dirty="0" err="1" smtClean="0">
                <a:ea typeface="Arial Unicode MS" pitchFamily="34" charset="-128"/>
                <a:cs typeface="Arial Unicode MS" pitchFamily="34" charset="-128"/>
              </a:rPr>
              <a:t>rigassificazione</a:t>
            </a:r>
            <a:r>
              <a:rPr lang="it-IT" sz="1400" b="1" dirty="0" smtClean="0">
                <a:ea typeface="Arial Unicode MS" pitchFamily="34" charset="-128"/>
                <a:cs typeface="Arial Unicode MS" pitchFamily="34" charset="-128"/>
              </a:rPr>
              <a:t> scarsa limita la possibilità di diversificare gli approvvigionamenti di gas naturale</a:t>
            </a:r>
            <a:endParaRPr lang="it-IT" sz="1400" b="1" dirty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07696" y="6081290"/>
            <a:ext cx="493712" cy="300038"/>
            <a:chOff x="231" y="4258"/>
            <a:chExt cx="363" cy="318"/>
          </a:xfrm>
        </p:grpSpPr>
        <p:sp>
          <p:nvSpPr>
            <p:cNvPr id="124" name="Line 12"/>
            <p:cNvSpPr>
              <a:spLocks noChangeShapeType="1"/>
            </p:cNvSpPr>
            <p:nvPr/>
          </p:nvSpPr>
          <p:spPr bwMode="auto">
            <a:xfrm>
              <a:off x="231" y="4258"/>
              <a:ext cx="0" cy="318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>
              <a:off x="231" y="4258"/>
              <a:ext cx="363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10800000">
            <a:off x="6958608" y="6369321"/>
            <a:ext cx="493712" cy="300038"/>
            <a:chOff x="231" y="4258"/>
            <a:chExt cx="363" cy="318"/>
          </a:xfrm>
        </p:grpSpPr>
        <p:sp>
          <p:nvSpPr>
            <p:cNvPr id="871" name="Line 12"/>
            <p:cNvSpPr>
              <a:spLocks noChangeShapeType="1"/>
            </p:cNvSpPr>
            <p:nvPr/>
          </p:nvSpPr>
          <p:spPr bwMode="auto">
            <a:xfrm>
              <a:off x="231" y="4258"/>
              <a:ext cx="0" cy="318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872" name="Line 13"/>
            <p:cNvSpPr>
              <a:spLocks noChangeShapeType="1"/>
            </p:cNvSpPr>
            <p:nvPr/>
          </p:nvSpPr>
          <p:spPr bwMode="auto">
            <a:xfrm>
              <a:off x="231" y="4258"/>
              <a:ext cx="363" cy="0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it-IT" sz="1700" dirty="0" smtClean="0">
                <a:solidFill>
                  <a:srgbClr val="133B9C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sp>
        <p:nvSpPr>
          <p:cNvPr id="5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7757845" y="6464532"/>
            <a:ext cx="1080086" cy="228795"/>
          </a:xfrm>
        </p:spPr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33B9C"/>
              </a:solidFill>
            </a:endParaRPr>
          </a:p>
        </p:txBody>
      </p:sp>
      <p:sp>
        <p:nvSpPr>
          <p:cNvPr id="48" name="Rectangle 2"/>
          <p:cNvSpPr txBox="1">
            <a:spLocks noChangeAspect="1" noChangeArrowheads="1"/>
          </p:cNvSpPr>
          <p:nvPr/>
        </p:nvSpPr>
        <p:spPr bwMode="auto">
          <a:xfrm>
            <a:off x="421092" y="289595"/>
            <a:ext cx="8471388" cy="403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651" tIns="50651" rIns="91167" bIns="50651" numCol="1" anchor="b" anchorCtr="0" compatLnSpc="1">
            <a:prstTxWarp prst="textNoShape">
              <a:avLst/>
            </a:prstTxWarp>
          </a:bodyPr>
          <a:lstStyle/>
          <a:p>
            <a:pPr marL="39205" marR="0" lvl="0" indent="0" algn="l" defTabSz="9143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Infrastrutture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importazione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gas</a:t>
            </a: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82688"/>
            <a:ext cx="8064896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051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329897" y="218356"/>
            <a:ext cx="7770495" cy="690364"/>
          </a:xfrm>
          <a:noFill/>
        </p:spPr>
        <p:txBody>
          <a:bodyPr lIns="50594" tIns="50594" rIns="131549" bIns="50594"/>
          <a:lstStyle/>
          <a:p>
            <a:pPr marL="34986" indent="0" defTabSz="822859"/>
            <a:r>
              <a:rPr lang="it-IT" sz="2000" dirty="0"/>
              <a:t>Potenziamento infrastrutture di importazione gas</a:t>
            </a:r>
            <a:br>
              <a:rPr lang="it-IT" sz="2000" dirty="0"/>
            </a:br>
            <a:r>
              <a:rPr lang="it-IT" sz="1800" dirty="0" err="1" smtClean="0">
                <a:solidFill>
                  <a:schemeClr val="accent1"/>
                </a:solidFill>
                <a:ea typeface="ヒラギノ角ゴ Pro W3"/>
                <a:cs typeface="ヒラギノ角ゴ Pro W3"/>
              </a:rPr>
              <a:t>Rigassificatori</a:t>
            </a:r>
            <a:r>
              <a:rPr lang="it-IT" sz="1800" dirty="0" smtClean="0">
                <a:solidFill>
                  <a:schemeClr val="accent1"/>
                </a:solidFill>
                <a:ea typeface="ヒラギノ角ゴ Pro W3"/>
                <a:cs typeface="ヒラギノ角ゴ Pro W3"/>
              </a:rPr>
              <a:t> e Gasdotti</a:t>
            </a:r>
            <a:endParaRPr lang="it-IT" sz="1800" dirty="0">
              <a:solidFill>
                <a:schemeClr val="accent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586064" name="Text Box 15"/>
          <p:cNvSpPr txBox="1">
            <a:spLocks noChangeArrowheads="1"/>
          </p:cNvSpPr>
          <p:nvPr/>
        </p:nvSpPr>
        <p:spPr bwMode="auto">
          <a:xfrm>
            <a:off x="1" y="6632217"/>
            <a:ext cx="2094004" cy="2253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0629" tIns="50629" rIns="91136" bIns="50629">
            <a:spAutoFit/>
          </a:bodyPr>
          <a:lstStyle/>
          <a:p>
            <a:pPr defTabSz="913821"/>
            <a:r>
              <a:rPr lang="it-IT" sz="800" i="1" dirty="0">
                <a:solidFill>
                  <a:srgbClr val="133B9C"/>
                </a:solidFill>
              </a:rPr>
              <a:t>L’immagine è una simulazione grafica</a:t>
            </a:r>
          </a:p>
        </p:txBody>
      </p:sp>
      <p:pic>
        <p:nvPicPr>
          <p:cNvPr id="3586068" name="Picture 20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9879"/>
          <a:stretch>
            <a:fillRect/>
          </a:stretch>
        </p:blipFill>
        <p:spPr bwMode="auto">
          <a:xfrm>
            <a:off x="815718" y="2503529"/>
            <a:ext cx="3096344" cy="1717559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ffectLst/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0"/>
          </p:nvPr>
        </p:nvSpPr>
        <p:spPr>
          <a:xfrm>
            <a:off x="7757845" y="6557791"/>
            <a:ext cx="1080086" cy="228795"/>
          </a:xfrm>
        </p:spPr>
        <p:txBody>
          <a:bodyPr/>
          <a:lstStyle/>
          <a:p>
            <a:pPr>
              <a:defRPr/>
            </a:pPr>
            <a:fld id="{AB9D55A2-8F9F-49C8-BAC4-2BE57B5A3D20}" type="slidenum">
              <a:rPr lang="en-US" smtClean="0">
                <a:solidFill>
                  <a:srgbClr val="133B9C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33B9C"/>
              </a:solidFill>
            </a:endParaRPr>
          </a:p>
        </p:txBody>
      </p:sp>
      <p:grpSp>
        <p:nvGrpSpPr>
          <p:cNvPr id="21" name="Gruppo 215"/>
          <p:cNvGrpSpPr>
            <a:grpSpLocks/>
          </p:cNvGrpSpPr>
          <p:nvPr/>
        </p:nvGrpSpPr>
        <p:grpSpPr bwMode="auto">
          <a:xfrm>
            <a:off x="4500562" y="2636911"/>
            <a:ext cx="2929564" cy="1512169"/>
            <a:chOff x="5990897" y="1755229"/>
            <a:chExt cx="4004442" cy="2889319"/>
          </a:xfrm>
        </p:grpSpPr>
        <p:pic>
          <p:nvPicPr>
            <p:cNvPr id="23" name="Picture 3" descr="Rete%20Gasdott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8291" y="1755229"/>
              <a:ext cx="2367048" cy="28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990897" y="2893536"/>
              <a:ext cx="1878310" cy="497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37" tIns="45671" rIns="91337" bIns="45671">
              <a:spAutoFit/>
            </a:bodyPr>
            <a:lstStyle/>
            <a:p>
              <a:pPr algn="r">
                <a:spcBef>
                  <a:spcPct val="0"/>
                </a:spcBef>
                <a:buSzTx/>
                <a:buFontTx/>
                <a:buNone/>
              </a:pPr>
              <a:r>
                <a:rPr lang="en-GB" sz="1000" dirty="0" err="1">
                  <a:solidFill>
                    <a:srgbClr val="000099"/>
                  </a:solidFill>
                </a:rPr>
                <a:t>Galsi</a:t>
              </a:r>
              <a:r>
                <a:rPr lang="en-GB" sz="1000" dirty="0">
                  <a:solidFill>
                    <a:srgbClr val="000099"/>
                  </a:solidFill>
                </a:rPr>
                <a:t> </a:t>
              </a:r>
              <a:endParaRPr lang="en-GB" sz="1000" dirty="0" smtClean="0">
                <a:solidFill>
                  <a:srgbClr val="000099"/>
                </a:solidFill>
              </a:endParaRPr>
            </a:p>
            <a:p>
              <a:pPr algn="r">
                <a:spcBef>
                  <a:spcPct val="0"/>
                </a:spcBef>
                <a:buSzTx/>
                <a:buFontTx/>
                <a:buNone/>
              </a:pPr>
              <a:r>
                <a:rPr lang="en-GB" sz="1000" dirty="0" smtClean="0">
                  <a:solidFill>
                    <a:srgbClr val="000099"/>
                  </a:solidFill>
                </a:rPr>
                <a:t>(</a:t>
              </a:r>
              <a:r>
                <a:rPr lang="en-GB" sz="1000" dirty="0">
                  <a:solidFill>
                    <a:srgbClr val="000099"/>
                  </a:solidFill>
                </a:rPr>
                <a:t>8 </a:t>
              </a:r>
              <a:r>
                <a:rPr lang="en-GB" sz="1000" dirty="0" err="1">
                  <a:solidFill>
                    <a:srgbClr val="000099"/>
                  </a:solidFill>
                </a:rPr>
                <a:t>bcm</a:t>
              </a:r>
              <a:r>
                <a:rPr lang="en-GB" sz="1000" dirty="0" smtClean="0">
                  <a:solidFill>
                    <a:srgbClr val="000099"/>
                  </a:solidFill>
                </a:rPr>
                <a:t>)</a:t>
              </a:r>
              <a:endParaRPr lang="en-GB" sz="1000" dirty="0">
                <a:solidFill>
                  <a:srgbClr val="000099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7151124" y="3935238"/>
              <a:ext cx="905175" cy="709310"/>
            </a:xfrm>
            <a:custGeom>
              <a:avLst/>
              <a:gdLst>
                <a:gd name="T0" fmla="*/ 0 w 1008"/>
                <a:gd name="T1" fmla="*/ 2147483647 h 768"/>
                <a:gd name="T2" fmla="*/ 2147483647 w 1008"/>
                <a:gd name="T3" fmla="*/ 2147483647 h 768"/>
                <a:gd name="T4" fmla="*/ 2147483647 w 1008"/>
                <a:gd name="T5" fmla="*/ 0 h 768"/>
                <a:gd name="T6" fmla="*/ 0 60000 65536"/>
                <a:gd name="T7" fmla="*/ 0 60000 65536"/>
                <a:gd name="T8" fmla="*/ 0 60000 65536"/>
                <a:gd name="T9" fmla="*/ 0 w 1008"/>
                <a:gd name="T10" fmla="*/ 0 h 768"/>
                <a:gd name="T11" fmla="*/ 1008 w 100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768">
                  <a:moveTo>
                    <a:pt x="0" y="768"/>
                  </a:moveTo>
                  <a:cubicBezTo>
                    <a:pt x="228" y="688"/>
                    <a:pt x="456" y="608"/>
                    <a:pt x="624" y="480"/>
                  </a:cubicBezTo>
                  <a:cubicBezTo>
                    <a:pt x="792" y="352"/>
                    <a:pt x="944" y="80"/>
                    <a:pt x="100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8069312" y="3371015"/>
              <a:ext cx="91095" cy="5493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44450"/>
            <a:lstStyle/>
            <a:p>
              <a:endParaRPr lang="it-IT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V="1">
              <a:off x="8171975" y="3018841"/>
              <a:ext cx="266058" cy="352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6531076" y="4051740"/>
              <a:ext cx="939880" cy="31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38" tIns="45671" rIns="91338" bIns="45671">
              <a:spAutoFit/>
            </a:bodyPr>
            <a:lstStyle/>
            <a:p>
              <a:pPr eaLnBrk="0" hangingPunct="0">
                <a:spcBef>
                  <a:spcPct val="0"/>
                </a:spcBef>
                <a:buSzTx/>
                <a:buFontTx/>
                <a:buNone/>
              </a:pPr>
              <a:r>
                <a:rPr lang="en-GB" sz="1000" dirty="0">
                  <a:solidFill>
                    <a:srgbClr val="000099"/>
                  </a:solidFill>
                </a:rPr>
                <a:t>Algeria</a:t>
              </a:r>
              <a:endParaRPr lang="it-IT" sz="1000" dirty="0">
                <a:solidFill>
                  <a:srgbClr val="000099"/>
                </a:solidFill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8388271" y="2977375"/>
              <a:ext cx="118570" cy="101684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517140" y="1465975"/>
            <a:ext cx="2084031" cy="52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84" tIns="45544" rIns="91084" bIns="45544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it-IT" sz="1400" b="1" dirty="0" smtClean="0"/>
              <a:t>Gasdotto</a:t>
            </a:r>
          </a:p>
          <a:p>
            <a:pPr marL="0" lvl="1" algn="ctr">
              <a:spcBef>
                <a:spcPct val="0"/>
              </a:spcBef>
            </a:pPr>
            <a:r>
              <a:rPr lang="it-IT" sz="1400" b="1" i="1" dirty="0" smtClean="0"/>
              <a:t>GALSI</a:t>
            </a:r>
            <a:endParaRPr lang="it-IT" sz="1400" b="1" i="1" dirty="0"/>
          </a:p>
        </p:txBody>
      </p:sp>
      <p:grpSp>
        <p:nvGrpSpPr>
          <p:cNvPr id="33" name="Gruppo 32"/>
          <p:cNvGrpSpPr/>
          <p:nvPr/>
        </p:nvGrpSpPr>
        <p:grpSpPr>
          <a:xfrm>
            <a:off x="323528" y="4972609"/>
            <a:ext cx="4005263" cy="616631"/>
            <a:chOff x="325565" y="5916554"/>
            <a:chExt cx="4005263" cy="616631"/>
          </a:xfrm>
        </p:grpSpPr>
        <p:sp>
          <p:nvSpPr>
            <p:cNvPr id="63" name="Rectangle 4"/>
            <p:cNvSpPr>
              <a:spLocks noChangeArrowheads="1"/>
            </p:cNvSpPr>
            <p:nvPr/>
          </p:nvSpPr>
          <p:spPr bwMode="auto">
            <a:xfrm>
              <a:off x="325565" y="5949280"/>
              <a:ext cx="4005263" cy="522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4" tIns="45544" rIns="91084" bIns="45544">
              <a:spAutoFit/>
            </a:bodyPr>
            <a:lstStyle/>
            <a:p>
              <a:pPr marL="0" lvl="1" algn="ctr">
                <a:spcBef>
                  <a:spcPct val="0"/>
                </a:spcBef>
              </a:pPr>
              <a:r>
                <a:rPr lang="it-IT" sz="1400" b="1" kern="0" dirty="0">
                  <a:solidFill>
                    <a:srgbClr val="133B9C"/>
                  </a:solidFill>
                  <a:latin typeface="Verdana"/>
                  <a:ea typeface="ヒラギノ角ゴ Pro W3"/>
                </a:rPr>
                <a:t>Diversificazione delle rotte</a:t>
              </a:r>
            </a:p>
            <a:p>
              <a:pPr marL="0" lvl="1" algn="ctr">
                <a:spcBef>
                  <a:spcPct val="0"/>
                </a:spcBef>
              </a:pPr>
              <a:r>
                <a:rPr lang="it-IT" sz="1400" b="1" kern="0" dirty="0">
                  <a:solidFill>
                    <a:srgbClr val="133B9C"/>
                  </a:solidFill>
                  <a:latin typeface="Verdana"/>
                  <a:ea typeface="ヒラギノ角ゴ Pro W3"/>
                </a:rPr>
                <a:t> di approvvigionamento del gas</a:t>
              </a:r>
            </a:p>
          </p:txBody>
        </p:sp>
        <p:grpSp>
          <p:nvGrpSpPr>
            <p:cNvPr id="64" name="Group 11"/>
            <p:cNvGrpSpPr>
              <a:grpSpLocks/>
            </p:cNvGrpSpPr>
            <p:nvPr/>
          </p:nvGrpSpPr>
          <p:grpSpPr bwMode="auto">
            <a:xfrm>
              <a:off x="584180" y="5916554"/>
              <a:ext cx="493712" cy="369966"/>
              <a:chOff x="231" y="4258"/>
              <a:chExt cx="363" cy="318"/>
            </a:xfrm>
          </p:grpSpPr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>
                <a:off x="231" y="4258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231" y="4258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</p:grpSp>
        <p:grpSp>
          <p:nvGrpSpPr>
            <p:cNvPr id="67" name="Group 14"/>
            <p:cNvGrpSpPr>
              <a:grpSpLocks/>
            </p:cNvGrpSpPr>
            <p:nvPr/>
          </p:nvGrpSpPr>
          <p:grpSpPr bwMode="auto">
            <a:xfrm>
              <a:off x="3649660" y="6143644"/>
              <a:ext cx="493712" cy="389541"/>
              <a:chOff x="5538" y="4303"/>
              <a:chExt cx="363" cy="318"/>
            </a:xfrm>
          </p:grpSpPr>
          <p:sp>
            <p:nvSpPr>
              <p:cNvPr id="68" name="Line 15"/>
              <p:cNvSpPr>
                <a:spLocks noChangeShapeType="1"/>
              </p:cNvSpPr>
              <p:nvPr/>
            </p:nvSpPr>
            <p:spPr bwMode="auto">
              <a:xfrm>
                <a:off x="5901" y="4303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69" name="Line 16"/>
              <p:cNvSpPr>
                <a:spLocks noChangeShapeType="1"/>
              </p:cNvSpPr>
              <p:nvPr/>
            </p:nvSpPr>
            <p:spPr bwMode="auto">
              <a:xfrm>
                <a:off x="5538" y="4621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</p:grpSp>
      </p:grp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661328" y="1465975"/>
            <a:ext cx="3596199" cy="52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84" tIns="45544" rIns="91084" bIns="45544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it-IT" sz="1400" b="1" dirty="0" err="1" smtClean="0"/>
              <a:t>Rigassificatore</a:t>
            </a:r>
            <a:r>
              <a:rPr lang="it-IT" sz="1400" b="1" dirty="0" smtClean="0"/>
              <a:t> </a:t>
            </a:r>
          </a:p>
          <a:p>
            <a:pPr marL="0" lvl="1" algn="ctr">
              <a:spcBef>
                <a:spcPct val="0"/>
              </a:spcBef>
            </a:pPr>
            <a:r>
              <a:rPr lang="it-IT" sz="1400" b="1" i="1" dirty="0" smtClean="0"/>
              <a:t>PORTO EMPEDOCLE</a:t>
            </a:r>
            <a:endParaRPr lang="it-IT" sz="1400" b="1" i="1" dirty="0"/>
          </a:p>
        </p:txBody>
      </p:sp>
      <p:grpSp>
        <p:nvGrpSpPr>
          <p:cNvPr id="34" name="Gruppo 33"/>
          <p:cNvGrpSpPr/>
          <p:nvPr/>
        </p:nvGrpSpPr>
        <p:grpSpPr>
          <a:xfrm>
            <a:off x="4857752" y="5013176"/>
            <a:ext cx="3096344" cy="603855"/>
            <a:chOff x="4857752" y="5929330"/>
            <a:chExt cx="3096344" cy="603855"/>
          </a:xfrm>
        </p:grpSpPr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4857752" y="5929330"/>
              <a:ext cx="3096344" cy="522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084" tIns="45544" rIns="91084" bIns="45544">
              <a:spAutoFit/>
            </a:bodyPr>
            <a:lstStyle/>
            <a:p>
              <a:pPr marL="0" lvl="1" algn="ctr">
                <a:spcBef>
                  <a:spcPct val="0"/>
                </a:spcBef>
              </a:pPr>
              <a:r>
                <a:rPr lang="it-IT" sz="1400" b="1" kern="0" dirty="0" smtClean="0">
                  <a:solidFill>
                    <a:srgbClr val="133B9C"/>
                  </a:solidFill>
                  <a:latin typeface="Verdana"/>
                  <a:ea typeface="ヒラギノ角ゴ Pro W3"/>
                </a:rPr>
                <a:t>Potenziamento della capacità di importazione gas</a:t>
              </a:r>
              <a:endParaRPr lang="it-IT" sz="1400" b="1" kern="0" dirty="0">
                <a:solidFill>
                  <a:srgbClr val="133B9C"/>
                </a:solidFill>
                <a:latin typeface="Verdana"/>
                <a:ea typeface="ヒラギノ角ゴ Pro W3"/>
              </a:endParaRPr>
            </a:p>
          </p:txBody>
        </p:sp>
        <p:grpSp>
          <p:nvGrpSpPr>
            <p:cNvPr id="72" name="Group 11"/>
            <p:cNvGrpSpPr>
              <a:grpSpLocks/>
            </p:cNvGrpSpPr>
            <p:nvPr/>
          </p:nvGrpSpPr>
          <p:grpSpPr bwMode="auto">
            <a:xfrm>
              <a:off x="4888616" y="5929330"/>
              <a:ext cx="493712" cy="369966"/>
              <a:chOff x="231" y="4258"/>
              <a:chExt cx="363" cy="318"/>
            </a:xfrm>
          </p:grpSpPr>
          <p:sp>
            <p:nvSpPr>
              <p:cNvPr id="73" name="Line 12"/>
              <p:cNvSpPr>
                <a:spLocks noChangeShapeType="1"/>
              </p:cNvSpPr>
              <p:nvPr/>
            </p:nvSpPr>
            <p:spPr bwMode="auto">
              <a:xfrm>
                <a:off x="231" y="4258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231" y="4258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</p:grpSp>
        <p:grpSp>
          <p:nvGrpSpPr>
            <p:cNvPr id="75" name="Group 14"/>
            <p:cNvGrpSpPr>
              <a:grpSpLocks/>
            </p:cNvGrpSpPr>
            <p:nvPr/>
          </p:nvGrpSpPr>
          <p:grpSpPr bwMode="auto">
            <a:xfrm>
              <a:off x="7460384" y="6143644"/>
              <a:ext cx="493712" cy="389541"/>
              <a:chOff x="5538" y="4303"/>
              <a:chExt cx="363" cy="31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5901" y="4303"/>
                <a:ext cx="0" cy="318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77" name="Line 16"/>
              <p:cNvSpPr>
                <a:spLocks noChangeShapeType="1"/>
              </p:cNvSpPr>
              <p:nvPr/>
            </p:nvSpPr>
            <p:spPr bwMode="auto">
              <a:xfrm>
                <a:off x="5538" y="4621"/>
                <a:ext cx="363" cy="0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it-IT" sz="1700" dirty="0" smtClean="0">
                  <a:solidFill>
                    <a:srgbClr val="133B9C"/>
                  </a:solidFill>
                  <a:latin typeface="Arial" pitchFamily="34" charset="0"/>
                  <a:ea typeface="ヒラギノ角ゴ Pro W3"/>
                </a:endParaRPr>
              </a:p>
            </p:txBody>
          </p:sp>
        </p:grpSp>
      </p:grpSp>
      <p:sp>
        <p:nvSpPr>
          <p:cNvPr id="22" name="Rettangolo arrotondato 216"/>
          <p:cNvSpPr>
            <a:spLocks noChangeArrowheads="1"/>
          </p:cNvSpPr>
          <p:nvPr/>
        </p:nvSpPr>
        <p:spPr bwMode="auto">
          <a:xfrm>
            <a:off x="4788594" y="2492896"/>
            <a:ext cx="3168352" cy="172646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21000"/>
            </a:schemeClr>
          </a:solidFill>
          <a:ln w="19050" algn="ctr">
            <a:solidFill>
              <a:srgbClr val="FF99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328513"/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phXle4sUS_ayb4RpZ2l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tSAOSNW0Ws_BAxkwrtl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_Rchd8o0ughowuJjor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_Rchd8o0ughowuJjor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JDhVfpeES._bdrqt4o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JDhVfpeES._bdrqt4or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KH2_R2GU6d31nyczzf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_Rchd8o0ughowuJjor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_Rchd8o0ughowuJjor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_Rchd8o0ughowuJjor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_Rchd8o0ughowuJjor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asYkLH1ka9o5196jrp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l1lQuz1cUOK9EjdjyKK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l1lQuz1cUOK9EjdjyKKHQ"/>
</p:tagLst>
</file>

<file path=ppt/theme/theme1.xml><?xml version="1.0" encoding="utf-8"?>
<a:theme xmlns:a="http://schemas.openxmlformats.org/drawingml/2006/main" name="2_Presentazione vuota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esentazione vuota">
      <a:majorFont>
        <a:latin typeface="Verdana"/>
        <a:ea typeface="ヒラギノ角ゴ Pro W6"/>
        <a:cs typeface="ヒラギノ角ゴ Pro W6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28613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Pct val="100000"/>
          <a:buFont typeface="Lucida Grande"/>
          <a:buNone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28613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Pct val="100000"/>
          <a:buFont typeface="Lucida Grande"/>
          <a:buNone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2_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"/>
        <a:ea typeface="ヒラギノ角ゴ Pro W6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7592" tIns="57592" rIns="103666" bIns="57592" numCol="1" anchor="t" anchorCtr="0" compatLnSpc="1">
        <a:prstTxWarp prst="textNoShape">
          <a:avLst/>
        </a:prstTxWarp>
      </a:bodyPr>
      <a:lstStyle>
        <a:defPPr marL="0" marR="0" indent="0" algn="l" defTabSz="1033463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Pct val="100000"/>
          <a:buFont typeface="Verdana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7592" tIns="57592" rIns="103666" bIns="57592" numCol="1" anchor="t" anchorCtr="0" compatLnSpc="1">
        <a:prstTxWarp prst="textNoShape">
          <a:avLst/>
        </a:prstTxWarp>
      </a:bodyPr>
      <a:lstStyle>
        <a:defPPr marL="0" marR="0" indent="0" algn="l" defTabSz="1033463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Pct val="100000"/>
          <a:buFont typeface="Verdana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resentazione vuota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Verdana"/>
        <a:ea typeface="ヒラギノ角ゴ Pro W6"/>
        <a:cs typeface="ヒラギノ角ゴ Pro W6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zione vuota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esentazione vuota">
      <a:majorFont>
        <a:latin typeface="Verdana"/>
        <a:ea typeface="ヒラギノ角ゴ Pro W6"/>
        <a:cs typeface="ヒラギノ角ゴ Pro W6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28613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Pct val="100000"/>
          <a:buFont typeface="Lucida Grande"/>
          <a:buNone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28613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Pct val="100000"/>
          <a:buFont typeface="Lucida Grande"/>
          <a:buNone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2_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zione vuota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Verdana"/>
        <a:ea typeface="ヒラギノ角ゴ Pro W6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esentazione vuota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Verdana"/>
        <a:ea typeface="ヒラギノ角ゴ Pro W6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resentazione vuota">
  <a:themeElements>
    <a:clrScheme name="">
      <a:dk1>
        <a:srgbClr val="133B9C"/>
      </a:dk1>
      <a:lt1>
        <a:srgbClr val="FFFFFF"/>
      </a:lt1>
      <a:dk2>
        <a:srgbClr val="133B9C"/>
      </a:dk2>
      <a:lt2>
        <a:srgbClr val="808080"/>
      </a:lt2>
      <a:accent1>
        <a:srgbClr val="759EE3"/>
      </a:accent1>
      <a:accent2>
        <a:srgbClr val="333399"/>
      </a:accent2>
      <a:accent3>
        <a:srgbClr val="FFFFFF"/>
      </a:accent3>
      <a:accent4>
        <a:srgbClr val="0E3185"/>
      </a:accent4>
      <a:accent5>
        <a:srgbClr val="BDCC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Verdana"/>
        <a:ea typeface="ヒラギノ角ゴ Pro W6"/>
        <a:cs typeface="ヒラギノ角ゴ Pro W6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" tIns="3600" rIns="10800" bIns="3600" numCol="1" anchor="t" anchorCtr="0" compatLnSpc="1">
        <a:prstTxWarp prst="textNoShape">
          <a:avLst/>
        </a:prstTxWarp>
      </a:bodyPr>
      <a:lstStyle>
        <a:defPPr marL="0" marR="0" indent="0" algn="ctr" defTabSz="935038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Pct val="100000"/>
          <a:buFont typeface="Verdana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800" tIns="3600" rIns="10800" bIns="3600" numCol="1" anchor="t" anchorCtr="0" compatLnSpc="1">
        <a:prstTxWarp prst="textNoShape">
          <a:avLst/>
        </a:prstTxWarp>
      </a:bodyPr>
      <a:lstStyle>
        <a:defPPr marL="0" marR="0" indent="0" algn="ctr" defTabSz="935038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Tx/>
          <a:buSzPct val="100000"/>
          <a:buFont typeface="Verdana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7497</TotalTime>
  <Words>2364</Words>
  <Application>Microsoft Office PowerPoint</Application>
  <PresentationFormat>Presentazione su schermo (4:3)</PresentationFormat>
  <Paragraphs>416</Paragraphs>
  <Slides>20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2_Presentazione vuota</vt:lpstr>
      <vt:lpstr>Title &amp; Subtitle</vt:lpstr>
      <vt:lpstr>4_Presentazione vuota</vt:lpstr>
      <vt:lpstr>3_Presentazione vuota</vt:lpstr>
      <vt:lpstr>Presentazione vuota</vt:lpstr>
      <vt:lpstr>5_Presentazione vuota</vt:lpstr>
      <vt:lpstr>6_Presentazione vuota</vt:lpstr>
      <vt:lpstr>think-cell Slide</vt:lpstr>
      <vt:lpstr>Image</vt:lpstr>
      <vt:lpstr>Foglio di lavoro di Microsoft Office Excel 97-2003</vt:lpstr>
      <vt:lpstr>Acrobat Document</vt:lpstr>
      <vt:lpstr>Il sistema energetico italiano   Roma, 20 Maggio 2011</vt:lpstr>
      <vt:lpstr>Diapositiva 2</vt:lpstr>
      <vt:lpstr>Fonti energetiche primarie Forte dipendenza dall’estero</vt:lpstr>
      <vt:lpstr>Diapositiva 4</vt:lpstr>
      <vt:lpstr>Lo sviluppo energetico nazionale Priorità strategiche secondo Enel</vt:lpstr>
      <vt:lpstr>La CCS oggi Progetti integrati di grande scala nel mondo</vt:lpstr>
      <vt:lpstr>Diapositiva 7</vt:lpstr>
      <vt:lpstr>Diapositiva 8</vt:lpstr>
      <vt:lpstr>Potenziamento infrastrutture di importazione gas Rigassificatori e Gasdotti</vt:lpstr>
      <vt:lpstr>Diapositiva 10</vt:lpstr>
      <vt:lpstr>Diapositiva 11</vt:lpstr>
      <vt:lpstr>Diapositiva 12</vt:lpstr>
      <vt:lpstr>Centrali nucleari in servizio Centrali nucleari nel mondo ed in un raggio di 200 km dai confini Italiani</vt:lpstr>
      <vt:lpstr>Centrali nucleari in costruzione Realizzazioni in corso e sviluppi futuri</vt:lpstr>
      <vt:lpstr>Diapositiva 15</vt:lpstr>
      <vt:lpstr>Diapositiva 16</vt:lpstr>
      <vt:lpstr>Diapositiva 17</vt:lpstr>
      <vt:lpstr>Diapositiva 18</vt:lpstr>
      <vt:lpstr>Diapositiva 19</vt:lpstr>
      <vt:lpstr>Ricerca e Innovazione Smart Grids – Reti Intelligenti</vt:lpstr>
    </vt:vector>
  </TitlesOfParts>
  <Company>Enel spa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Audizione AD Commissione bilancio</dc:title>
  <dc:creator>Mariacristina Dota (CORPORATE)</dc:creator>
  <cp:lastModifiedBy>ae01212</cp:lastModifiedBy>
  <cp:revision>1139</cp:revision>
  <dcterms:created xsi:type="dcterms:W3CDTF">2011-01-31T09:11:45Z</dcterms:created>
  <dcterms:modified xsi:type="dcterms:W3CDTF">2011-06-23T13:57:14Z</dcterms:modified>
</cp:coreProperties>
</file>