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60" r:id="rId3"/>
    <p:sldId id="261" r:id="rId4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29"/>
    <a:srgbClr val="680023"/>
    <a:srgbClr val="990033"/>
    <a:srgbClr val="FFFF99"/>
    <a:srgbClr val="F86E30"/>
    <a:srgbClr val="FFFFFF"/>
    <a:srgbClr val="FFFF00"/>
    <a:srgbClr val="FC2C2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0" autoAdjust="0"/>
    <p:restoredTop sz="95008" autoAdjust="0"/>
  </p:normalViewPr>
  <p:slideViewPr>
    <p:cSldViewPr snapToObjects="1">
      <p:cViewPr>
        <p:scale>
          <a:sx n="69" d="100"/>
          <a:sy n="69" d="100"/>
        </p:scale>
        <p:origin x="-292" y="3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it-IT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3A4025C-8852-478F-8639-A2BF803B1F39}" type="datetime1">
              <a:rPr lang="it-IT"/>
              <a:pPr/>
              <a:t>10/09/2010</a:t>
            </a:fld>
            <a:endParaRPr lang="it-IT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it-IT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8B8FA52-61AA-4231-873C-2CB47777A8AC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5A4C72B9-2E4D-451B-B63C-08F2D64BF5AD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 smtClean="0"/>
              <a:t>Click to edit Master text styles</a:t>
            </a:r>
          </a:p>
          <a:p>
            <a:pPr lvl="1"/>
            <a:r>
              <a:rPr lang="it-IT" noProof="0" smtClean="0"/>
              <a:t>Second level</a:t>
            </a:r>
          </a:p>
          <a:p>
            <a:pPr lvl="2"/>
            <a:r>
              <a:rPr lang="it-IT" noProof="0" smtClean="0"/>
              <a:t>Third level</a:t>
            </a:r>
          </a:p>
          <a:p>
            <a:pPr lvl="3"/>
            <a:r>
              <a:rPr lang="it-IT" noProof="0" smtClean="0"/>
              <a:t>Fourth level</a:t>
            </a:r>
          </a:p>
          <a:p>
            <a:pPr lvl="4"/>
            <a:r>
              <a:rPr lang="it-IT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4745E8D2-5E85-4BE4-87E7-701629418A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ＭＳ Ｐゴシック" pitchFamily="-109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9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99"/>
                </a:solidFill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subtitle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9388" y="6356350"/>
            <a:ext cx="2133600" cy="365125"/>
          </a:xfrm>
        </p:spPr>
        <p:txBody>
          <a:bodyPr/>
          <a:lstStyle>
            <a:lvl1pPr>
              <a:defRPr smtClean="0">
                <a:latin typeface="Calibri" pitchFamily="34" charset="0"/>
                <a:ea typeface="ＭＳ Ｐゴシック" pitchFamily="34" charset="-128"/>
              </a:defRPr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12988" y="6356350"/>
            <a:ext cx="4554537" cy="365125"/>
          </a:xfrm>
        </p:spPr>
        <p:txBody>
          <a:bodyPr/>
          <a:lstStyle>
            <a:lvl1pPr>
              <a:defRPr sz="1000" smtClean="0">
                <a:latin typeface="Arial" pitchFamily="34" charset="0"/>
                <a:ea typeface="ＭＳ Ｐゴシック" pitchFamily="34" charset="-128"/>
              </a:defRPr>
            </a:lvl1pPr>
          </a:lstStyle>
          <a:p>
            <a:r>
              <a:rPr lang="it-IT"/>
              <a:t>C.E.R.I. SAPIENZA CONSIGLIO NAZIONALE DEI GEOLOGI</a:t>
            </a:r>
          </a:p>
          <a:p>
            <a:r>
              <a:rPr lang="it-IT"/>
              <a:t>Stoccaggio geologico della CO2</a:t>
            </a:r>
          </a:p>
          <a:p>
            <a:r>
              <a:rPr lang="it-IT"/>
              <a:t>Roma 12/11/2009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67525" y="637698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D0642-3F6F-481E-BF81-F9D1CB4AAC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FB7F4-E919-4B6D-9E28-76423A50D33D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C2FEC-060C-4DDB-9189-E0863D8A3D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BC2F1-D7AC-43FA-AB58-DC287AEAD8B2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D380B-D6F2-4EB1-BD23-295A5E6210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 userDrawn="1"/>
        </p:nvSpPr>
        <p:spPr>
          <a:xfrm>
            <a:off x="1993900" y="6215063"/>
            <a:ext cx="5962650" cy="501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it-IT" sz="900" b="1">
                <a:solidFill>
                  <a:schemeClr val="bg1"/>
                </a:solidFill>
              </a:rPr>
              <a:t> IL CONFINAMENTO GEOLOGICO DELLA CO</a:t>
            </a:r>
            <a:r>
              <a:rPr lang="it-IT" sz="900" b="1" baseline="-25000">
                <a:solidFill>
                  <a:schemeClr val="bg1"/>
                </a:solidFill>
              </a:rPr>
              <a:t>2</a:t>
            </a:r>
            <a:endParaRPr lang="en-GB" sz="900" b="1">
              <a:solidFill>
                <a:schemeClr val="bg1"/>
              </a:solidFill>
            </a:endParaRPr>
          </a:p>
          <a:p>
            <a:pPr algn="ctr"/>
            <a:endParaRPr lang="en-GB" sz="900" b="1">
              <a:solidFill>
                <a:schemeClr val="bg1"/>
              </a:solidFill>
            </a:endParaRPr>
          </a:p>
          <a:p>
            <a:pPr algn="ctr"/>
            <a:r>
              <a:rPr lang="en-GB" sz="900" b="1">
                <a:solidFill>
                  <a:schemeClr val="bg1"/>
                </a:solidFill>
              </a:rPr>
              <a:t>Roma, 12 Novembre 2009</a:t>
            </a:r>
            <a:endParaRPr lang="it-IT" sz="900">
              <a:solidFill>
                <a:schemeClr val="bg1"/>
              </a:solidFill>
            </a:endParaRPr>
          </a:p>
        </p:txBody>
      </p:sp>
      <p:grpSp>
        <p:nvGrpSpPr>
          <p:cNvPr id="5" name="Group 13"/>
          <p:cNvGrpSpPr>
            <a:grpSpLocks/>
          </p:cNvGrpSpPr>
          <p:nvPr userDrawn="1"/>
        </p:nvGrpSpPr>
        <p:grpSpPr bwMode="auto">
          <a:xfrm>
            <a:off x="36513" y="6215063"/>
            <a:ext cx="2232025" cy="669925"/>
            <a:chOff x="1948" y="326"/>
            <a:chExt cx="2124" cy="863"/>
          </a:xfrm>
        </p:grpSpPr>
        <p:pic>
          <p:nvPicPr>
            <p:cNvPr id="6" name="Immagine 12" descr="sapienzaceri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48" y="326"/>
              <a:ext cx="2124" cy="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CasellaDiTesto 13"/>
            <p:cNvSpPr txBox="1"/>
            <p:nvPr/>
          </p:nvSpPr>
          <p:spPr>
            <a:xfrm>
              <a:off x="2853" y="661"/>
              <a:ext cx="841" cy="52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it-IT" sz="1400" b="1">
                  <a:solidFill>
                    <a:srgbClr val="8A002E"/>
                  </a:solidFill>
                  <a:latin typeface="Calisto MT" pitchFamily="18" charset="0"/>
                </a:rPr>
                <a:t>C.E.R.I.</a:t>
              </a:r>
              <a:endParaRPr lang="it-IT" sz="2800" b="1">
                <a:solidFill>
                  <a:srgbClr val="8A002E"/>
                </a:solidFill>
                <a:latin typeface="Calisto MT" pitchFamily="18" charset="0"/>
              </a:endParaRPr>
            </a:p>
          </p:txBody>
        </p:sp>
      </p:grpSp>
      <p:pic>
        <p:nvPicPr>
          <p:cNvPr id="8" name="Picture 19" descr="CO2club-ovali[1]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6265863"/>
            <a:ext cx="730250" cy="547687"/>
          </a:xfrm>
          <a:prstGeom prst="rect">
            <a:avLst/>
          </a:prstGeom>
          <a:noFill/>
        </p:spPr>
      </p:pic>
      <p:pic>
        <p:nvPicPr>
          <p:cNvPr id="9" name="Picture 20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524750" y="6324600"/>
            <a:ext cx="647700" cy="488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99"/>
                </a:solidFill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-82550" y="6356350"/>
            <a:ext cx="2133600" cy="365125"/>
          </a:xfrm>
        </p:spPr>
        <p:txBody>
          <a:bodyPr/>
          <a:lstStyle>
            <a:lvl1pPr>
              <a:defRPr smtClean="0">
                <a:latin typeface="Calibri" pitchFamily="34" charset="0"/>
                <a:ea typeface="ＭＳ Ｐゴシック" pitchFamily="34" charset="-128"/>
              </a:defRPr>
            </a:lvl1pPr>
          </a:lstStyle>
          <a:p>
            <a:r>
              <a:rPr lang="it-IT"/>
              <a:t>    </a:t>
            </a:r>
            <a:r>
              <a:rPr lang="it-IT" b="1"/>
              <a:t>C:E:R:I: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356350"/>
            <a:ext cx="3176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F0ACC-5AEF-4036-9BDD-77AC62A6F0DF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683E2-5D5B-4C23-8E38-741D134A41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E4791-AA65-4940-BF2D-84C6AF7CF363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3A867-EBE5-45EB-8BF7-8722A94CA8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0650B-FA5F-4B8C-99DB-1A5366865888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69090-DC9A-4B62-8E07-D0E2B046FF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8B755-6249-49DB-9579-01E174F0B75E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2ED79-9DA9-4B2F-BB89-D64110711F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939CD-5CBF-42A8-B178-993CA5B61FB1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22C6B-59CB-42B0-9349-24558D567C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5AC5C-148F-404A-88F4-668B531A144E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B20B8-AFBC-4D5E-B893-901CD50453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8C10D-B879-4A9C-BC04-2576499041B6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982FE-2B58-4861-9B55-C079A49BF9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2E59FCF0-6D91-436B-8191-9EF92730A12E}" type="datetime1">
              <a:rPr lang="it-IT"/>
              <a:pPr>
                <a:defRPr/>
              </a:pPr>
              <a:t>10/09/2010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A4FE7EF5-59DE-40F4-BC2C-138A78B5A4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0" r:id="rId3"/>
    <p:sldLayoutId id="2147483729" r:id="rId4"/>
    <p:sldLayoutId id="2147483728" r:id="rId5"/>
    <p:sldLayoutId id="2147483727" r:id="rId6"/>
    <p:sldLayoutId id="2147483726" r:id="rId7"/>
    <p:sldLayoutId id="2147483725" r:id="rId8"/>
    <p:sldLayoutId id="2147483724" r:id="rId9"/>
    <p:sldLayoutId id="2147483723" r:id="rId10"/>
    <p:sldLayoutId id="214748372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99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Arial" pitchFamily="34" charset="0"/>
          <a:ea typeface="ＭＳ Ｐゴシック" pitchFamily="-109" charset="-128"/>
          <a:cs typeface="ＭＳ Ｐゴシック" pitchFamily="-109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Arial" pitchFamily="34" charset="0"/>
          <a:ea typeface="ＭＳ Ｐゴシック" pitchFamily="-109" charset="-128"/>
          <a:cs typeface="ＭＳ Ｐゴシック" pitchFamily="-109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Arial" pitchFamily="34" charset="0"/>
          <a:ea typeface="ＭＳ Ｐゴシック" pitchFamily="-109" charset="-128"/>
          <a:cs typeface="ＭＳ Ｐゴシック" pitchFamily="-109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Arial" pitchFamily="34" charset="0"/>
          <a:ea typeface="ＭＳ Ｐゴシック" pitchFamily="-109" charset="-128"/>
          <a:cs typeface="ＭＳ Ｐゴシック" pitchFamily="-109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ＭＳ Ｐゴシック" pitchFamily="-109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ＭＳ Ｐゴシック" pitchFamily="-109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ＭＳ Ｐゴシック" pitchFamily="-109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ＭＳ Ｐゴシック" pitchFamily="-109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2987824" y="4292600"/>
            <a:ext cx="3228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Salvatore Lombardi</a:t>
            </a:r>
          </a:p>
        </p:txBody>
      </p:sp>
      <p:sp>
        <p:nvSpPr>
          <p:cNvPr id="4102" name="TextBox 4"/>
          <p:cNvSpPr txBox="1">
            <a:spLocks noChangeArrowheads="1"/>
          </p:cNvSpPr>
          <p:nvPr/>
        </p:nvSpPr>
        <p:spPr bwMode="auto">
          <a:xfrm>
            <a:off x="-1548680" y="5160094"/>
            <a:ext cx="62928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Laboratorio di Chimica dei Fluidi</a:t>
            </a:r>
          </a:p>
          <a:p>
            <a:pPr algn="ctr"/>
            <a:r>
              <a:rPr lang="it-IT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Dipartimento di Scienze della Terra</a:t>
            </a:r>
            <a:endParaRPr lang="it-IT" sz="1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Piazzale Aldo Moro 5, </a:t>
            </a:r>
            <a:r>
              <a:rPr lang="en-GB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Roma</a:t>
            </a:r>
          </a:p>
          <a:p>
            <a:pPr algn="ctr"/>
            <a:endParaRPr lang="en-GB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10" name="Group 14"/>
          <p:cNvGrpSpPr>
            <a:grpSpLocks/>
          </p:cNvGrpSpPr>
          <p:nvPr/>
        </p:nvGrpSpPr>
        <p:grpSpPr bwMode="auto">
          <a:xfrm>
            <a:off x="6156176" y="5085457"/>
            <a:ext cx="3011810" cy="1007839"/>
            <a:chOff x="2117" y="1218"/>
            <a:chExt cx="2124" cy="851"/>
          </a:xfrm>
        </p:grpSpPr>
        <p:pic>
          <p:nvPicPr>
            <p:cNvPr id="4105" name="Immagine 12" descr="sapienzaceri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17" y="1218"/>
              <a:ext cx="2124" cy="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CasellaDiTesto 13"/>
            <p:cNvSpPr txBox="1"/>
            <p:nvPr/>
          </p:nvSpPr>
          <p:spPr>
            <a:xfrm>
              <a:off x="2972" y="1721"/>
              <a:ext cx="933" cy="25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it-IT" sz="2600" b="1">
                  <a:solidFill>
                    <a:srgbClr val="8A002E"/>
                  </a:solidFill>
                  <a:latin typeface="Calisto MT" pitchFamily="18" charset="0"/>
                </a:rPr>
                <a:t>C.E.R.I.</a:t>
              </a:r>
            </a:p>
          </p:txBody>
        </p:sp>
      </p:grpSp>
      <p:pic>
        <p:nvPicPr>
          <p:cNvPr id="4112" name="Picture 16" descr="CO2club-ovali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872" y="404356"/>
            <a:ext cx="2592288" cy="1944895"/>
          </a:xfrm>
          <a:prstGeom prst="rect">
            <a:avLst/>
          </a:prstGeom>
          <a:noFill/>
        </p:spPr>
      </p:pic>
      <p:sp>
        <p:nvSpPr>
          <p:cNvPr id="11" name="Titolo 10"/>
          <p:cNvSpPr>
            <a:spLocks noGrp="1"/>
          </p:cNvSpPr>
          <p:nvPr>
            <p:ph type="ctrTitle"/>
          </p:nvPr>
        </p:nvSpPr>
        <p:spPr>
          <a:xfrm>
            <a:off x="685800" y="2319015"/>
            <a:ext cx="7772400" cy="1470025"/>
          </a:xfrm>
        </p:spPr>
        <p:txBody>
          <a:bodyPr/>
          <a:lstStyle/>
          <a:p>
            <a:r>
              <a:rPr lang="it-IT" dirty="0" smtClean="0"/>
              <a:t>CO2CLUB-ITALIA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CO2 Club - Italia</a:t>
            </a:r>
          </a:p>
        </p:txBody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>
          <a:xfrm>
            <a:off x="0" y="1628800"/>
            <a:ext cx="9144000" cy="1296144"/>
          </a:xfrm>
        </p:spPr>
        <p:txBody>
          <a:bodyPr/>
          <a:lstStyle/>
          <a:p>
            <a:r>
              <a:rPr lang="en-GB" sz="2400" dirty="0" err="1" smtClean="0"/>
              <a:t>Asssociazione</a:t>
            </a:r>
            <a:r>
              <a:rPr lang="en-GB" sz="2400" dirty="0" smtClean="0"/>
              <a:t> </a:t>
            </a:r>
            <a:r>
              <a:rPr lang="en-GB" sz="2400" dirty="0" err="1" smtClean="0"/>
              <a:t>formata</a:t>
            </a:r>
            <a:r>
              <a:rPr lang="en-GB" sz="2400" dirty="0" smtClean="0"/>
              <a:t> </a:t>
            </a:r>
            <a:r>
              <a:rPr lang="en-GB" sz="2400" dirty="0" err="1" smtClean="0"/>
              <a:t>da</a:t>
            </a:r>
            <a:r>
              <a:rPr lang="en-GB" sz="2400" dirty="0" smtClean="0"/>
              <a:t> </a:t>
            </a:r>
            <a:r>
              <a:rPr lang="en-GB" sz="2400" dirty="0" err="1" smtClean="0"/>
              <a:t>Enti</a:t>
            </a:r>
            <a:r>
              <a:rPr lang="en-GB" sz="2400" dirty="0" smtClean="0"/>
              <a:t> </a:t>
            </a:r>
            <a:r>
              <a:rPr lang="en-GB" sz="2400" dirty="0" err="1" smtClean="0"/>
              <a:t>di</a:t>
            </a:r>
            <a:r>
              <a:rPr lang="en-GB" sz="2400" dirty="0" smtClean="0"/>
              <a:t> </a:t>
            </a:r>
            <a:r>
              <a:rPr lang="en-GB" sz="2400" dirty="0" err="1" smtClean="0"/>
              <a:t>Ricerca</a:t>
            </a:r>
            <a:r>
              <a:rPr lang="en-GB" sz="2400" dirty="0" smtClean="0"/>
              <a:t> </a:t>
            </a:r>
            <a:r>
              <a:rPr lang="en-GB" sz="2400" dirty="0" err="1" smtClean="0"/>
              <a:t>pubblici</a:t>
            </a:r>
            <a:r>
              <a:rPr lang="en-GB" sz="2400" dirty="0" smtClean="0"/>
              <a:t> e </a:t>
            </a:r>
            <a:r>
              <a:rPr lang="en-GB" sz="2400" dirty="0" err="1" smtClean="0"/>
              <a:t>privati</a:t>
            </a:r>
            <a:r>
              <a:rPr lang="en-GB" sz="2400" dirty="0" smtClean="0"/>
              <a:t> per la </a:t>
            </a:r>
            <a:r>
              <a:rPr lang="en-GB" sz="2400" dirty="0" err="1" smtClean="0"/>
              <a:t>divulgazione</a:t>
            </a:r>
            <a:r>
              <a:rPr lang="en-GB" sz="2400" dirty="0" smtClean="0"/>
              <a:t> </a:t>
            </a:r>
            <a:r>
              <a:rPr lang="en-GB" sz="2400" dirty="0" err="1" smtClean="0"/>
              <a:t>delle</a:t>
            </a:r>
            <a:r>
              <a:rPr lang="en-GB" sz="2400" dirty="0" smtClean="0"/>
              <a:t> </a:t>
            </a:r>
            <a:r>
              <a:rPr lang="en-GB" sz="2400" dirty="0" err="1" smtClean="0"/>
              <a:t>ricerche</a:t>
            </a:r>
            <a:r>
              <a:rPr lang="en-GB" sz="2400" dirty="0" smtClean="0"/>
              <a:t> e la </a:t>
            </a:r>
            <a:r>
              <a:rPr lang="en-GB" sz="2400" dirty="0" err="1" smtClean="0"/>
              <a:t>promozione</a:t>
            </a:r>
            <a:r>
              <a:rPr lang="en-GB" sz="2400" dirty="0" smtClean="0"/>
              <a:t>  </a:t>
            </a:r>
            <a:r>
              <a:rPr lang="en-GB" sz="2400" dirty="0" err="1" smtClean="0"/>
              <a:t>delle</a:t>
            </a:r>
            <a:r>
              <a:rPr lang="en-GB" sz="2400" dirty="0" smtClean="0"/>
              <a:t> </a:t>
            </a:r>
            <a:r>
              <a:rPr lang="en-GB" sz="2400" dirty="0" err="1" smtClean="0"/>
              <a:t>attività</a:t>
            </a:r>
            <a:r>
              <a:rPr lang="en-GB" sz="2400" dirty="0" smtClean="0"/>
              <a:t>  per la </a:t>
            </a:r>
            <a:r>
              <a:rPr lang="en-GB" sz="2400" dirty="0" err="1" smtClean="0"/>
              <a:t>Cattura</a:t>
            </a:r>
            <a:r>
              <a:rPr lang="en-GB" sz="2400" dirty="0" smtClean="0"/>
              <a:t> e </a:t>
            </a:r>
            <a:r>
              <a:rPr lang="en-GB" sz="2400" dirty="0" err="1" smtClean="0"/>
              <a:t>Stoccaggio</a:t>
            </a:r>
            <a:r>
              <a:rPr lang="en-GB" sz="2400" dirty="0" smtClean="0"/>
              <a:t> </a:t>
            </a:r>
            <a:r>
              <a:rPr lang="en-GB" sz="2400" dirty="0" err="1" smtClean="0"/>
              <a:t>della</a:t>
            </a:r>
            <a:r>
              <a:rPr lang="en-GB" sz="2400" dirty="0" smtClean="0"/>
              <a:t> CO2 </a:t>
            </a:r>
            <a:r>
              <a:rPr lang="en-GB" sz="2400" dirty="0" err="1" smtClean="0"/>
              <a:t>prodotta</a:t>
            </a:r>
            <a:r>
              <a:rPr lang="en-GB" sz="2400" dirty="0" smtClean="0"/>
              <a:t> </a:t>
            </a:r>
            <a:r>
              <a:rPr lang="en-GB" sz="2400" dirty="0" err="1" smtClean="0"/>
              <a:t>dall’uomo</a:t>
            </a:r>
            <a:r>
              <a:rPr lang="en-GB" sz="2400" dirty="0" smtClean="0"/>
              <a:t>.</a:t>
            </a:r>
          </a:p>
          <a:p>
            <a:r>
              <a:rPr lang="en-GB" sz="2400" dirty="0" smtClean="0"/>
              <a:t>PARTNERS:</a:t>
            </a:r>
          </a:p>
          <a:p>
            <a:pPr lvl="1"/>
            <a:endParaRPr lang="en-GB" dirty="0" smtClean="0"/>
          </a:p>
        </p:txBody>
      </p:sp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632"/>
            <a:ext cx="1691680" cy="12727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457200" y="3429000"/>
          <a:ext cx="8075240" cy="2668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7620"/>
                <a:gridCol w="4037620"/>
              </a:tblGrid>
              <a:tr h="324551">
                <a:tc>
                  <a:txBody>
                    <a:bodyPr/>
                    <a:lstStyle/>
                    <a:p>
                      <a:r>
                        <a:rPr lang="it-IT" dirty="0" smtClean="0"/>
                        <a:t>ASSOCARBONI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RSE SpA</a:t>
                      </a:r>
                      <a:endParaRPr lang="it-IT" dirty="0"/>
                    </a:p>
                  </a:txBody>
                  <a:tcPr/>
                </a:tc>
              </a:tr>
              <a:tr h="324551">
                <a:tc>
                  <a:txBody>
                    <a:bodyPr/>
                    <a:lstStyle/>
                    <a:p>
                      <a:r>
                        <a:rPr lang="it-IT" dirty="0" smtClean="0"/>
                        <a:t>CARBOSULCIS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SIGEA</a:t>
                      </a:r>
                      <a:endParaRPr lang="it-IT" dirty="0"/>
                    </a:p>
                  </a:txBody>
                  <a:tcPr/>
                </a:tc>
              </a:tr>
              <a:tr h="324551">
                <a:tc>
                  <a:txBody>
                    <a:bodyPr/>
                    <a:lstStyle/>
                    <a:p>
                      <a:r>
                        <a:rPr lang="it-IT" dirty="0" smtClean="0"/>
                        <a:t>ENEA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SOTACARBO</a:t>
                      </a:r>
                      <a:endParaRPr lang="it-IT" dirty="0"/>
                    </a:p>
                  </a:txBody>
                  <a:tcPr/>
                </a:tc>
              </a:tr>
              <a:tr h="324551">
                <a:tc>
                  <a:txBody>
                    <a:bodyPr/>
                    <a:lstStyle/>
                    <a:p>
                      <a:r>
                        <a:rPr lang="it-IT" dirty="0" smtClean="0"/>
                        <a:t>GOLDER ASSOCIATES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TECHNIT</a:t>
                      </a:r>
                      <a:endParaRPr lang="it-IT" dirty="0"/>
                    </a:p>
                  </a:txBody>
                  <a:tcPr/>
                </a:tc>
              </a:tr>
              <a:tr h="337160">
                <a:tc>
                  <a:txBody>
                    <a:bodyPr/>
                    <a:lstStyle/>
                    <a:p>
                      <a:r>
                        <a:rPr lang="it-IT" dirty="0" smtClean="0"/>
                        <a:t>IPG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SAPIENZA</a:t>
                      </a:r>
                      <a:r>
                        <a:rPr lang="it-IT" baseline="0" dirty="0" smtClean="0"/>
                        <a:t> UNIVERSITA’ </a:t>
                      </a:r>
                      <a:r>
                        <a:rPr lang="it-IT" baseline="0" dirty="0" err="1" smtClean="0"/>
                        <a:t>DI</a:t>
                      </a:r>
                      <a:r>
                        <a:rPr lang="it-IT" baseline="0" dirty="0" smtClean="0"/>
                        <a:t> ROMA</a:t>
                      </a:r>
                      <a:endParaRPr lang="it-IT" dirty="0"/>
                    </a:p>
                  </a:txBody>
                  <a:tcPr/>
                </a:tc>
              </a:tr>
              <a:tr h="473575">
                <a:tc>
                  <a:txBody>
                    <a:bodyPr/>
                    <a:lstStyle/>
                    <a:p>
                      <a:r>
                        <a:rPr lang="it-IT" dirty="0" smtClean="0"/>
                        <a:t>OGS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UNIVERSITA ‘ </a:t>
                      </a:r>
                      <a:r>
                        <a:rPr lang="it-IT" dirty="0" err="1" smtClean="0"/>
                        <a:t>DI</a:t>
                      </a:r>
                      <a:r>
                        <a:rPr lang="it-IT" dirty="0" smtClean="0"/>
                        <a:t> TOR VERGATA </a:t>
                      </a:r>
                      <a:endParaRPr lang="it-IT" dirty="0"/>
                    </a:p>
                  </a:txBody>
                  <a:tcPr/>
                </a:tc>
              </a:tr>
              <a:tr h="324551">
                <a:tc>
                  <a:txBody>
                    <a:bodyPr/>
                    <a:lstStyle/>
                    <a:p>
                      <a:r>
                        <a:rPr lang="it-IT" dirty="0" smtClean="0"/>
                        <a:t>POLITECNICO </a:t>
                      </a:r>
                      <a:r>
                        <a:rPr lang="it-IT" dirty="0" err="1" smtClean="0"/>
                        <a:t>DI</a:t>
                      </a:r>
                      <a:r>
                        <a:rPr lang="it-IT" dirty="0" smtClean="0"/>
                        <a:t> MILANO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dirty="0" smtClean="0"/>
              <a:t>CO2 Club - Italia</a:t>
            </a:r>
          </a:p>
        </p:txBody>
      </p:sp>
      <p:sp>
        <p:nvSpPr>
          <p:cNvPr id="23555" name="Rectangle 3"/>
          <p:cNvSpPr>
            <a:spLocks noGrp="1"/>
          </p:cNvSpPr>
          <p:nvPr>
            <p:ph type="body" idx="4294967295"/>
          </p:nvPr>
        </p:nvSpPr>
        <p:spPr>
          <a:xfrm>
            <a:off x="0" y="1628775"/>
            <a:ext cx="9144000" cy="4464050"/>
          </a:xfrm>
        </p:spPr>
        <p:txBody>
          <a:bodyPr/>
          <a:lstStyle/>
          <a:p>
            <a:pPr lvl="1">
              <a:buNone/>
            </a:pPr>
            <a:r>
              <a:rPr lang="en-GB" dirty="0" smtClean="0"/>
              <a:t>ATTIVITA’ DELL’ASSOCIAZIONE:</a:t>
            </a:r>
          </a:p>
          <a:p>
            <a:pPr lvl="1">
              <a:buFontTx/>
              <a:buChar char="-"/>
            </a:pPr>
            <a:r>
              <a:rPr lang="en-GB" dirty="0" err="1" smtClean="0"/>
              <a:t>Organizzazione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convegni</a:t>
            </a:r>
            <a:r>
              <a:rPr lang="en-GB" dirty="0" smtClean="0"/>
              <a:t> (SAFE 2009,PTSE 2010);</a:t>
            </a:r>
          </a:p>
          <a:p>
            <a:pPr lvl="1">
              <a:buFontTx/>
              <a:buChar char="-"/>
            </a:pPr>
            <a:r>
              <a:rPr lang="en-GB" dirty="0" err="1" smtClean="0"/>
              <a:t>Attività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divulgazione</a:t>
            </a:r>
            <a:r>
              <a:rPr lang="en-GB" dirty="0" smtClean="0"/>
              <a:t> (brochure “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cosa</a:t>
            </a:r>
            <a:r>
              <a:rPr lang="en-GB" dirty="0" smtClean="0"/>
              <a:t> </a:t>
            </a:r>
            <a:r>
              <a:rPr lang="en-GB" dirty="0" err="1" smtClean="0"/>
              <a:t>significa</a:t>
            </a:r>
            <a:r>
              <a:rPr lang="en-GB" dirty="0" smtClean="0"/>
              <a:t> </a:t>
            </a:r>
            <a:r>
              <a:rPr lang="en-GB" dirty="0" err="1" smtClean="0"/>
              <a:t>veramente</a:t>
            </a:r>
            <a:r>
              <a:rPr lang="en-GB" dirty="0" smtClean="0"/>
              <a:t> lo </a:t>
            </a:r>
            <a:r>
              <a:rPr lang="en-GB" dirty="0" err="1" smtClean="0"/>
              <a:t>stoccaggio</a:t>
            </a:r>
            <a:r>
              <a:rPr lang="en-GB" dirty="0" smtClean="0"/>
              <a:t> </a:t>
            </a:r>
            <a:r>
              <a:rPr lang="en-GB" dirty="0" err="1" smtClean="0"/>
              <a:t>geologico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CO2”);</a:t>
            </a:r>
          </a:p>
          <a:p>
            <a:pPr lvl="1">
              <a:buFontTx/>
              <a:buChar char="-"/>
            </a:pPr>
            <a:r>
              <a:rPr lang="en-GB" dirty="0" err="1" smtClean="0"/>
              <a:t>Organizzazione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corsi</a:t>
            </a:r>
            <a:r>
              <a:rPr lang="en-GB" dirty="0" smtClean="0"/>
              <a:t> </a:t>
            </a:r>
            <a:r>
              <a:rPr lang="en-GB" dirty="0" err="1" smtClean="0"/>
              <a:t>professionali</a:t>
            </a:r>
            <a:r>
              <a:rPr lang="en-GB" dirty="0" smtClean="0"/>
              <a:t> (</a:t>
            </a:r>
            <a:r>
              <a:rPr lang="en-GB" dirty="0" err="1" smtClean="0"/>
              <a:t>Corso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aggiornamento </a:t>
            </a:r>
            <a:r>
              <a:rPr lang="en-GB" dirty="0" err="1" smtClean="0"/>
              <a:t>professionale</a:t>
            </a:r>
            <a:r>
              <a:rPr lang="en-GB" dirty="0" smtClean="0"/>
              <a:t> per </a:t>
            </a:r>
            <a:r>
              <a:rPr lang="en-GB" dirty="0" err="1" smtClean="0"/>
              <a:t>geologi</a:t>
            </a:r>
            <a:r>
              <a:rPr lang="en-GB" dirty="0" smtClean="0"/>
              <a:t> 2009</a:t>
            </a:r>
            <a:r>
              <a:rPr lang="en-GB" dirty="0" smtClean="0"/>
              <a:t>)</a:t>
            </a:r>
          </a:p>
          <a:p>
            <a:pPr lvl="1">
              <a:buFontTx/>
              <a:buChar char="-"/>
            </a:pPr>
            <a:r>
              <a:rPr lang="en-GB" dirty="0" err="1" smtClean="0"/>
              <a:t>Creazione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un </a:t>
            </a:r>
            <a:r>
              <a:rPr lang="en-GB" dirty="0" err="1" smtClean="0"/>
              <a:t>sito</a:t>
            </a:r>
            <a:r>
              <a:rPr lang="en-GB" dirty="0" smtClean="0"/>
              <a:t> (www.CO2Club.it)</a:t>
            </a:r>
            <a:endParaRPr lang="en-GB" dirty="0" smtClean="0"/>
          </a:p>
          <a:p>
            <a:pPr lvl="1">
              <a:buNone/>
            </a:pPr>
            <a:endParaRPr lang="en-GB" dirty="0" smtClean="0"/>
          </a:p>
        </p:txBody>
      </p:sp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632"/>
            <a:ext cx="1691680" cy="12727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133</Words>
  <Application>Microsoft Office PowerPoint</Application>
  <PresentationFormat>Presentazione su schermo (4:3)</PresentationFormat>
  <Paragraphs>28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Office Theme</vt:lpstr>
      <vt:lpstr>CO2CLUB-ITALIA</vt:lpstr>
      <vt:lpstr>CO2 Club - Italia</vt:lpstr>
      <vt:lpstr>CO2 Club - Italia</vt:lpstr>
    </vt:vector>
  </TitlesOfParts>
  <Company>Università di Roma "La Sapienza"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Studio dei meccanismi di migrazione dei gas in analoghi naturali per la caratterizzazione ed il monitoraggio dei siti di stoccaggio geologico della CO2</dc:title>
  <dc:creator>Aldo Annunziatellis</dc:creator>
  <cp:lastModifiedBy>Geologia</cp:lastModifiedBy>
  <cp:revision>221</cp:revision>
  <dcterms:created xsi:type="dcterms:W3CDTF">2008-02-26T16:19:14Z</dcterms:created>
  <dcterms:modified xsi:type="dcterms:W3CDTF">2010-09-10T09:33:59Z</dcterms:modified>
</cp:coreProperties>
</file>