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4"/>
  </p:notesMasterIdLst>
  <p:sldIdLst>
    <p:sldId id="302" r:id="rId2"/>
    <p:sldId id="303" r:id="rId3"/>
    <p:sldId id="304" r:id="rId4"/>
    <p:sldId id="305" r:id="rId5"/>
    <p:sldId id="306" r:id="rId6"/>
    <p:sldId id="307" r:id="rId7"/>
    <p:sldId id="309" r:id="rId8"/>
    <p:sldId id="308" r:id="rId9"/>
    <p:sldId id="314" r:id="rId10"/>
    <p:sldId id="312" r:id="rId11"/>
    <p:sldId id="276" r:id="rId12"/>
    <p:sldId id="279" r:id="rId13"/>
    <p:sldId id="280" r:id="rId14"/>
    <p:sldId id="281" r:id="rId15"/>
    <p:sldId id="282" r:id="rId16"/>
    <p:sldId id="283" r:id="rId17"/>
    <p:sldId id="284" r:id="rId18"/>
    <p:sldId id="285" r:id="rId19"/>
    <p:sldId id="286" r:id="rId20"/>
    <p:sldId id="287" r:id="rId21"/>
    <p:sldId id="288" r:id="rId22"/>
    <p:sldId id="289" r:id="rId23"/>
    <p:sldId id="290" r:id="rId24"/>
    <p:sldId id="291" r:id="rId25"/>
    <p:sldId id="292" r:id="rId26"/>
    <p:sldId id="293" r:id="rId27"/>
    <p:sldId id="294" r:id="rId28"/>
    <p:sldId id="295" r:id="rId29"/>
    <p:sldId id="296" r:id="rId30"/>
    <p:sldId id="297" r:id="rId31"/>
    <p:sldId id="298" r:id="rId32"/>
    <p:sldId id="313" r:id="rId33"/>
    <p:sldId id="300" r:id="rId34"/>
    <p:sldId id="315" r:id="rId35"/>
    <p:sldId id="318" r:id="rId36"/>
    <p:sldId id="316" r:id="rId37"/>
    <p:sldId id="317" r:id="rId38"/>
    <p:sldId id="321" r:id="rId39"/>
    <p:sldId id="323" r:id="rId40"/>
    <p:sldId id="322" r:id="rId41"/>
    <p:sldId id="320" r:id="rId42"/>
    <p:sldId id="324" r:id="rId43"/>
  </p:sldIdLst>
  <p:sldSz cx="9144000" cy="6858000" type="screen4x3"/>
  <p:notesSz cx="6858000" cy="9144000"/>
  <p:defaultTextStyle>
    <a:defPPr>
      <a:defRPr lang="it-IT"/>
    </a:defPPr>
    <a:lvl1pPr algn="l" defTabSz="457200" rtl="0" fontAlgn="base">
      <a:spcBef>
        <a:spcPct val="0"/>
      </a:spcBef>
      <a:spcAft>
        <a:spcPct val="0"/>
      </a:spcAft>
      <a:defRPr kern="1200">
        <a:solidFill>
          <a:schemeClr val="tx1"/>
        </a:solidFill>
        <a:latin typeface="Arial" charset="0"/>
        <a:ea typeface="ＭＳ Ｐゴシック" pitchFamily="-106"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106"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106"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106"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106" charset="-128"/>
        <a:cs typeface="+mn-cs"/>
      </a:defRPr>
    </a:lvl5pPr>
    <a:lvl6pPr marL="2286000" algn="l" defTabSz="914400" rtl="0" eaLnBrk="1" latinLnBrk="0" hangingPunct="1">
      <a:defRPr kern="1200">
        <a:solidFill>
          <a:schemeClr val="tx1"/>
        </a:solidFill>
        <a:latin typeface="Arial" charset="0"/>
        <a:ea typeface="ＭＳ Ｐゴシック" pitchFamily="-106" charset="-128"/>
        <a:cs typeface="+mn-cs"/>
      </a:defRPr>
    </a:lvl6pPr>
    <a:lvl7pPr marL="2743200" algn="l" defTabSz="914400" rtl="0" eaLnBrk="1" latinLnBrk="0" hangingPunct="1">
      <a:defRPr kern="1200">
        <a:solidFill>
          <a:schemeClr val="tx1"/>
        </a:solidFill>
        <a:latin typeface="Arial" charset="0"/>
        <a:ea typeface="ＭＳ Ｐゴシック" pitchFamily="-106" charset="-128"/>
        <a:cs typeface="+mn-cs"/>
      </a:defRPr>
    </a:lvl7pPr>
    <a:lvl8pPr marL="3200400" algn="l" defTabSz="914400" rtl="0" eaLnBrk="1" latinLnBrk="0" hangingPunct="1">
      <a:defRPr kern="1200">
        <a:solidFill>
          <a:schemeClr val="tx1"/>
        </a:solidFill>
        <a:latin typeface="Arial" charset="0"/>
        <a:ea typeface="ＭＳ Ｐゴシック" pitchFamily="-106" charset="-128"/>
        <a:cs typeface="+mn-cs"/>
      </a:defRPr>
    </a:lvl8pPr>
    <a:lvl9pPr marL="3657600" algn="l" defTabSz="914400" rtl="0" eaLnBrk="1" latinLnBrk="0" hangingPunct="1">
      <a:defRPr kern="1200">
        <a:solidFill>
          <a:schemeClr val="tx1"/>
        </a:solidFill>
        <a:latin typeface="Arial" charset="0"/>
        <a:ea typeface="ＭＳ Ｐゴシック" pitchFamily="-106"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Objects="1">
      <p:cViewPr varScale="1">
        <p:scale>
          <a:sx n="104" d="100"/>
          <a:sy n="104" d="100"/>
        </p:scale>
        <p:origin x="-174"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FA4EE208-DFA7-49B4-BC66-8BA5DBA4E138}" type="datetime1">
              <a:rPr lang="it-IT"/>
              <a:pPr/>
              <a:t>15/12/2011</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it-IT" smtClean="0"/>
          </a:p>
        </p:txBody>
      </p:sp>
      <p:sp>
        <p:nvSpPr>
          <p:cNvPr id="5" name="Segnaposto note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30741E22-93AD-4AAA-A58D-C5CA71508920}" type="slidenum">
              <a:rPr lang="it-IT"/>
              <a:pPr/>
              <a:t>‹N›</a:t>
            </a:fld>
            <a:endParaRPr lang="it-IT"/>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106" charset="-128"/>
        <a:cs typeface="ＭＳ Ｐゴシック" pitchFamily="-106"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106"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106"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106"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106"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spect="1" noTextEdit="1"/>
          </p:cNvSpPr>
          <p:nvPr>
            <p:ph type="sldImg"/>
          </p:nvPr>
        </p:nvSpPr>
        <p:spPr bwMode="auto">
          <a:noFill/>
          <a:ln>
            <a:solidFill>
              <a:srgbClr val="000000"/>
            </a:solidFill>
            <a:miter lim="800000"/>
            <a:headEnd/>
            <a:tailEnd/>
          </a:ln>
        </p:spPr>
      </p:sp>
      <p:sp>
        <p:nvSpPr>
          <p:cNvPr id="25603" name="Rectangle 3"/>
          <p:cNvSpPr>
            <a:spLocks noGrp="1"/>
          </p:cNvSpPr>
          <p:nvPr>
            <p:ph type="body" idx="1"/>
          </p:nvPr>
        </p:nvSpPr>
        <p:spPr bwMode="auto">
          <a:xfrm>
            <a:off x="914401" y="4343400"/>
            <a:ext cx="5029200" cy="4114800"/>
          </a:xfrm>
          <a:noFill/>
        </p:spPr>
        <p:txBody>
          <a:bodyPr/>
          <a:lstStyle/>
          <a:p>
            <a:endParaRPr lang="it-I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TextEdit="1"/>
          </p:cNvSpPr>
          <p:nvPr>
            <p:ph type="sldImg"/>
          </p:nvPr>
        </p:nvSpPr>
        <p:spPr bwMode="auto">
          <a:noFill/>
          <a:ln>
            <a:solidFill>
              <a:srgbClr val="000000"/>
            </a:solidFill>
            <a:miter lim="800000"/>
            <a:headEnd/>
            <a:tailEnd/>
          </a:ln>
        </p:spPr>
      </p:sp>
      <p:sp>
        <p:nvSpPr>
          <p:cNvPr id="54275" name="Rectangle 3"/>
          <p:cNvSpPr>
            <a:spLocks noGrp="1"/>
          </p:cNvSpPr>
          <p:nvPr>
            <p:ph type="body" idx="1"/>
          </p:nvPr>
        </p:nvSpPr>
        <p:spPr bwMode="auto">
          <a:xfrm>
            <a:off x="914400" y="4343400"/>
            <a:ext cx="5029200" cy="4114800"/>
          </a:xfrm>
          <a:noFill/>
        </p:spPr>
        <p:txBody>
          <a:bodyPr/>
          <a:lstStyle/>
          <a:p>
            <a:endParaRPr lang="it-IT"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TextEdit="1"/>
          </p:cNvSpPr>
          <p:nvPr>
            <p:ph type="sldImg"/>
          </p:nvPr>
        </p:nvSpPr>
        <p:spPr bwMode="auto">
          <a:noFill/>
          <a:ln>
            <a:solidFill>
              <a:srgbClr val="000000"/>
            </a:solidFill>
            <a:miter lim="800000"/>
            <a:headEnd/>
            <a:tailEnd/>
          </a:ln>
        </p:spPr>
      </p:sp>
      <p:sp>
        <p:nvSpPr>
          <p:cNvPr id="56323" name="Rectangle 3"/>
          <p:cNvSpPr>
            <a:spLocks noGrp="1"/>
          </p:cNvSpPr>
          <p:nvPr>
            <p:ph type="body" idx="1"/>
          </p:nvPr>
        </p:nvSpPr>
        <p:spPr bwMode="auto">
          <a:xfrm>
            <a:off x="914400" y="4343400"/>
            <a:ext cx="5029200" cy="4114800"/>
          </a:xfrm>
          <a:noFill/>
        </p:spPr>
        <p:txBody>
          <a:bodyPr/>
          <a:lstStyle/>
          <a:p>
            <a:endParaRPr lang="it-IT"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TextEdit="1"/>
          </p:cNvSpPr>
          <p:nvPr>
            <p:ph type="sldImg"/>
          </p:nvPr>
        </p:nvSpPr>
        <p:spPr bwMode="auto">
          <a:noFill/>
          <a:ln>
            <a:solidFill>
              <a:srgbClr val="000000"/>
            </a:solidFill>
            <a:miter lim="800000"/>
            <a:headEnd/>
            <a:tailEnd/>
          </a:ln>
        </p:spPr>
      </p:sp>
      <p:sp>
        <p:nvSpPr>
          <p:cNvPr id="58371" name="Rectangle 3"/>
          <p:cNvSpPr>
            <a:spLocks noGrp="1"/>
          </p:cNvSpPr>
          <p:nvPr>
            <p:ph type="body" idx="1"/>
          </p:nvPr>
        </p:nvSpPr>
        <p:spPr bwMode="auto">
          <a:xfrm>
            <a:off x="914400" y="4343400"/>
            <a:ext cx="5029200" cy="4114800"/>
          </a:xfrm>
          <a:noFill/>
        </p:spPr>
        <p:txBody>
          <a:bodyPr/>
          <a:lstStyle/>
          <a:p>
            <a:endParaRPr lang="it-IT"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TextEdit="1"/>
          </p:cNvSpPr>
          <p:nvPr>
            <p:ph type="sldImg"/>
          </p:nvPr>
        </p:nvSpPr>
        <p:spPr bwMode="auto">
          <a:noFill/>
          <a:ln>
            <a:solidFill>
              <a:srgbClr val="000000"/>
            </a:solidFill>
            <a:miter lim="800000"/>
            <a:headEnd/>
            <a:tailEnd/>
          </a:ln>
        </p:spPr>
      </p:sp>
      <p:sp>
        <p:nvSpPr>
          <p:cNvPr id="60419" name="Rectangle 3"/>
          <p:cNvSpPr>
            <a:spLocks noGrp="1"/>
          </p:cNvSpPr>
          <p:nvPr>
            <p:ph type="body" idx="1"/>
          </p:nvPr>
        </p:nvSpPr>
        <p:spPr bwMode="auto">
          <a:xfrm>
            <a:off x="914400" y="4343400"/>
            <a:ext cx="5029200" cy="4114800"/>
          </a:xfrm>
          <a:noFill/>
        </p:spPr>
        <p:txBody>
          <a:bodyPr/>
          <a:lstStyle/>
          <a:p>
            <a:endParaRPr lang="it-IT"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TextEdit="1"/>
          </p:cNvSpPr>
          <p:nvPr>
            <p:ph type="sldImg"/>
          </p:nvPr>
        </p:nvSpPr>
        <p:spPr bwMode="auto">
          <a:noFill/>
          <a:ln>
            <a:solidFill>
              <a:srgbClr val="000000"/>
            </a:solidFill>
            <a:miter lim="800000"/>
            <a:headEnd/>
            <a:tailEnd/>
          </a:ln>
        </p:spPr>
      </p:sp>
      <p:sp>
        <p:nvSpPr>
          <p:cNvPr id="62467" name="Rectangle 3"/>
          <p:cNvSpPr>
            <a:spLocks noGrp="1"/>
          </p:cNvSpPr>
          <p:nvPr>
            <p:ph type="body" idx="1"/>
          </p:nvPr>
        </p:nvSpPr>
        <p:spPr bwMode="auto">
          <a:xfrm>
            <a:off x="914400" y="4343400"/>
            <a:ext cx="5029200" cy="4114800"/>
          </a:xfrm>
          <a:noFill/>
        </p:spPr>
        <p:txBody>
          <a:bodyPr/>
          <a:lstStyle/>
          <a:p>
            <a:endParaRPr lang="it-IT"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TextEdit="1"/>
          </p:cNvSpPr>
          <p:nvPr>
            <p:ph type="sldImg"/>
          </p:nvPr>
        </p:nvSpPr>
        <p:spPr bwMode="auto">
          <a:noFill/>
          <a:ln>
            <a:solidFill>
              <a:srgbClr val="000000"/>
            </a:solidFill>
            <a:miter lim="800000"/>
            <a:headEnd/>
            <a:tailEnd/>
          </a:ln>
        </p:spPr>
      </p:sp>
      <p:sp>
        <p:nvSpPr>
          <p:cNvPr id="64515" name="Rectangle 3"/>
          <p:cNvSpPr>
            <a:spLocks noGrp="1"/>
          </p:cNvSpPr>
          <p:nvPr>
            <p:ph type="body" idx="1"/>
          </p:nvPr>
        </p:nvSpPr>
        <p:spPr bwMode="auto">
          <a:xfrm>
            <a:off x="914400" y="4343400"/>
            <a:ext cx="5029200" cy="4114800"/>
          </a:xfrm>
          <a:noFill/>
        </p:spPr>
        <p:txBody>
          <a:bodyPr/>
          <a:lstStyle/>
          <a:p>
            <a:endParaRPr lang="it-IT"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TextEdit="1"/>
          </p:cNvSpPr>
          <p:nvPr>
            <p:ph type="sldImg"/>
          </p:nvPr>
        </p:nvSpPr>
        <p:spPr bwMode="auto">
          <a:noFill/>
          <a:ln>
            <a:solidFill>
              <a:srgbClr val="000000"/>
            </a:solidFill>
            <a:miter lim="800000"/>
            <a:headEnd/>
            <a:tailEnd/>
          </a:ln>
        </p:spPr>
      </p:sp>
      <p:sp>
        <p:nvSpPr>
          <p:cNvPr id="66563" name="Rectangle 3"/>
          <p:cNvSpPr>
            <a:spLocks noGrp="1"/>
          </p:cNvSpPr>
          <p:nvPr>
            <p:ph type="body" idx="1"/>
          </p:nvPr>
        </p:nvSpPr>
        <p:spPr bwMode="auto">
          <a:xfrm>
            <a:off x="914400" y="4343400"/>
            <a:ext cx="5029200" cy="4114800"/>
          </a:xfrm>
          <a:noFill/>
        </p:spPr>
        <p:txBody>
          <a:bodyPr/>
          <a:lstStyle/>
          <a:p>
            <a:endParaRPr lang="it-IT"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TextEdit="1"/>
          </p:cNvSpPr>
          <p:nvPr>
            <p:ph type="sldImg"/>
          </p:nvPr>
        </p:nvSpPr>
        <p:spPr bwMode="auto">
          <a:noFill/>
          <a:ln>
            <a:solidFill>
              <a:srgbClr val="000000"/>
            </a:solidFill>
            <a:miter lim="800000"/>
            <a:headEnd/>
            <a:tailEnd/>
          </a:ln>
        </p:spPr>
      </p:sp>
      <p:sp>
        <p:nvSpPr>
          <p:cNvPr id="68611" name="Rectangle 3"/>
          <p:cNvSpPr>
            <a:spLocks noGrp="1"/>
          </p:cNvSpPr>
          <p:nvPr>
            <p:ph type="body" idx="1"/>
          </p:nvPr>
        </p:nvSpPr>
        <p:spPr bwMode="auto">
          <a:xfrm>
            <a:off x="914400" y="4343400"/>
            <a:ext cx="5029200" cy="4114800"/>
          </a:xfrm>
          <a:noFill/>
        </p:spPr>
        <p:txBody>
          <a:bodyPr/>
          <a:lstStyle/>
          <a:p>
            <a:endParaRPr lang="it-IT"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TextEdit="1"/>
          </p:cNvSpPr>
          <p:nvPr>
            <p:ph type="sldImg"/>
          </p:nvPr>
        </p:nvSpPr>
        <p:spPr bwMode="auto">
          <a:noFill/>
          <a:ln>
            <a:solidFill>
              <a:srgbClr val="000000"/>
            </a:solidFill>
            <a:miter lim="800000"/>
            <a:headEnd/>
            <a:tailEnd/>
          </a:ln>
        </p:spPr>
      </p:sp>
      <p:sp>
        <p:nvSpPr>
          <p:cNvPr id="70659" name="Rectangle 3"/>
          <p:cNvSpPr>
            <a:spLocks noGrp="1"/>
          </p:cNvSpPr>
          <p:nvPr>
            <p:ph type="body" idx="1"/>
          </p:nvPr>
        </p:nvSpPr>
        <p:spPr bwMode="auto">
          <a:xfrm>
            <a:off x="914400" y="4343400"/>
            <a:ext cx="5029200" cy="4114800"/>
          </a:xfrm>
          <a:noFill/>
        </p:spPr>
        <p:txBody>
          <a:bodyPr/>
          <a:lstStyle/>
          <a:p>
            <a:endParaRPr lang="it-IT"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TextEdit="1"/>
          </p:cNvSpPr>
          <p:nvPr>
            <p:ph type="sldImg"/>
          </p:nvPr>
        </p:nvSpPr>
        <p:spPr bwMode="auto">
          <a:noFill/>
          <a:ln>
            <a:solidFill>
              <a:srgbClr val="000000"/>
            </a:solidFill>
            <a:miter lim="800000"/>
            <a:headEnd/>
            <a:tailEnd/>
          </a:ln>
        </p:spPr>
      </p:sp>
      <p:sp>
        <p:nvSpPr>
          <p:cNvPr id="72707" name="Rectangle 3"/>
          <p:cNvSpPr>
            <a:spLocks noGrp="1"/>
          </p:cNvSpPr>
          <p:nvPr>
            <p:ph type="body" idx="1"/>
          </p:nvPr>
        </p:nvSpPr>
        <p:spPr bwMode="auto">
          <a:xfrm>
            <a:off x="914400" y="4343400"/>
            <a:ext cx="5029200" cy="4114800"/>
          </a:xfrm>
          <a:noFill/>
        </p:spPr>
        <p:txBody>
          <a:bodyPr/>
          <a:lstStyle/>
          <a:p>
            <a:endParaRPr 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TextEdit="1"/>
          </p:cNvSpPr>
          <p:nvPr>
            <p:ph type="sldImg"/>
          </p:nvPr>
        </p:nvSpPr>
        <p:spPr bwMode="auto">
          <a:noFill/>
          <a:ln>
            <a:solidFill>
              <a:srgbClr val="000000"/>
            </a:solidFill>
            <a:miter lim="800000"/>
            <a:headEnd/>
            <a:tailEnd/>
          </a:ln>
        </p:spPr>
      </p:sp>
      <p:sp>
        <p:nvSpPr>
          <p:cNvPr id="35843" name="Rectangle 3"/>
          <p:cNvSpPr>
            <a:spLocks noGrp="1"/>
          </p:cNvSpPr>
          <p:nvPr>
            <p:ph type="body" idx="1"/>
          </p:nvPr>
        </p:nvSpPr>
        <p:spPr bwMode="auto">
          <a:xfrm>
            <a:off x="914400" y="4343400"/>
            <a:ext cx="5029200" cy="4114800"/>
          </a:xfrm>
          <a:noFill/>
        </p:spPr>
        <p:txBody>
          <a:bodyPr/>
          <a:lstStyle/>
          <a:p>
            <a:endParaRPr lang="it-IT"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TextEdit="1"/>
          </p:cNvSpPr>
          <p:nvPr>
            <p:ph type="sldImg"/>
          </p:nvPr>
        </p:nvSpPr>
        <p:spPr bwMode="auto">
          <a:noFill/>
          <a:ln>
            <a:solidFill>
              <a:srgbClr val="000000"/>
            </a:solidFill>
            <a:miter lim="800000"/>
            <a:headEnd/>
            <a:tailEnd/>
          </a:ln>
        </p:spPr>
      </p:sp>
      <p:sp>
        <p:nvSpPr>
          <p:cNvPr id="74755" name="Rectangle 3"/>
          <p:cNvSpPr>
            <a:spLocks noGrp="1"/>
          </p:cNvSpPr>
          <p:nvPr>
            <p:ph type="body" idx="1"/>
          </p:nvPr>
        </p:nvSpPr>
        <p:spPr bwMode="auto">
          <a:xfrm>
            <a:off x="914400" y="4343400"/>
            <a:ext cx="5029200" cy="4114800"/>
          </a:xfrm>
          <a:noFill/>
        </p:spPr>
        <p:txBody>
          <a:bodyPr/>
          <a:lstStyle/>
          <a:p>
            <a:endParaRPr lang="it-IT"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TextEdit="1"/>
          </p:cNvSpPr>
          <p:nvPr>
            <p:ph type="sldImg"/>
          </p:nvPr>
        </p:nvSpPr>
        <p:spPr bwMode="auto">
          <a:noFill/>
          <a:ln>
            <a:solidFill>
              <a:srgbClr val="000000"/>
            </a:solidFill>
            <a:miter lim="800000"/>
            <a:headEnd/>
            <a:tailEnd/>
          </a:ln>
        </p:spPr>
      </p:sp>
      <p:sp>
        <p:nvSpPr>
          <p:cNvPr id="76803" name="Rectangle 3"/>
          <p:cNvSpPr>
            <a:spLocks noGrp="1"/>
          </p:cNvSpPr>
          <p:nvPr>
            <p:ph type="body" idx="1"/>
          </p:nvPr>
        </p:nvSpPr>
        <p:spPr bwMode="auto">
          <a:xfrm>
            <a:off x="914400" y="4343400"/>
            <a:ext cx="5029200" cy="4114800"/>
          </a:xfrm>
          <a:noFill/>
        </p:spPr>
        <p:txBody>
          <a:bodyPr/>
          <a:lstStyle/>
          <a:p>
            <a:endParaRPr lang="it-IT"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TextEdit="1"/>
          </p:cNvSpPr>
          <p:nvPr>
            <p:ph type="sldImg"/>
          </p:nvPr>
        </p:nvSpPr>
        <p:spPr bwMode="auto">
          <a:noFill/>
          <a:ln>
            <a:solidFill>
              <a:srgbClr val="000000"/>
            </a:solidFill>
            <a:miter lim="800000"/>
            <a:headEnd/>
            <a:tailEnd/>
          </a:ln>
        </p:spPr>
      </p:sp>
      <p:sp>
        <p:nvSpPr>
          <p:cNvPr id="78851" name="Rectangle 3"/>
          <p:cNvSpPr>
            <a:spLocks noGrp="1"/>
          </p:cNvSpPr>
          <p:nvPr>
            <p:ph type="body" idx="1"/>
          </p:nvPr>
        </p:nvSpPr>
        <p:spPr bwMode="auto">
          <a:xfrm>
            <a:off x="914400" y="4343400"/>
            <a:ext cx="5029200" cy="4114800"/>
          </a:xfrm>
          <a:noFill/>
        </p:spPr>
        <p:txBody>
          <a:bodyPr/>
          <a:lstStyle/>
          <a:p>
            <a:endParaRPr lang="it-I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TextEdit="1"/>
          </p:cNvSpPr>
          <p:nvPr>
            <p:ph type="sldImg"/>
          </p:nvPr>
        </p:nvSpPr>
        <p:spPr bwMode="auto">
          <a:noFill/>
          <a:ln>
            <a:solidFill>
              <a:srgbClr val="000000"/>
            </a:solidFill>
            <a:miter lim="800000"/>
            <a:headEnd/>
            <a:tailEnd/>
          </a:ln>
        </p:spPr>
      </p:sp>
      <p:sp>
        <p:nvSpPr>
          <p:cNvPr id="39939" name="Rectangle 3"/>
          <p:cNvSpPr>
            <a:spLocks noGrp="1"/>
          </p:cNvSpPr>
          <p:nvPr>
            <p:ph type="body" idx="1"/>
          </p:nvPr>
        </p:nvSpPr>
        <p:spPr bwMode="auto">
          <a:xfrm>
            <a:off x="914400" y="4343400"/>
            <a:ext cx="5029200" cy="4114800"/>
          </a:xfrm>
          <a:noFill/>
        </p:spPr>
        <p:txBody>
          <a:bodyPr/>
          <a:lstStyle/>
          <a:p>
            <a:endParaRPr lang="it-I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TextEdit="1"/>
          </p:cNvSpPr>
          <p:nvPr>
            <p:ph type="sldImg"/>
          </p:nvPr>
        </p:nvSpPr>
        <p:spPr bwMode="auto">
          <a:noFill/>
          <a:ln>
            <a:solidFill>
              <a:srgbClr val="000000"/>
            </a:solidFill>
            <a:miter lim="800000"/>
            <a:headEnd/>
            <a:tailEnd/>
          </a:ln>
        </p:spPr>
      </p:sp>
      <p:sp>
        <p:nvSpPr>
          <p:cNvPr id="41987" name="Rectangle 3"/>
          <p:cNvSpPr>
            <a:spLocks noGrp="1"/>
          </p:cNvSpPr>
          <p:nvPr>
            <p:ph type="body" idx="1"/>
          </p:nvPr>
        </p:nvSpPr>
        <p:spPr bwMode="auto">
          <a:xfrm>
            <a:off x="914400" y="4343400"/>
            <a:ext cx="5029200" cy="4114800"/>
          </a:xfrm>
          <a:noFill/>
        </p:spPr>
        <p:txBody>
          <a:bodyPr/>
          <a:lstStyle/>
          <a:p>
            <a:endParaRPr lang="it-I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TextEdit="1"/>
          </p:cNvSpPr>
          <p:nvPr>
            <p:ph type="sldImg"/>
          </p:nvPr>
        </p:nvSpPr>
        <p:spPr bwMode="auto">
          <a:noFill/>
          <a:ln>
            <a:solidFill>
              <a:srgbClr val="000000"/>
            </a:solidFill>
            <a:miter lim="800000"/>
            <a:headEnd/>
            <a:tailEnd/>
          </a:ln>
        </p:spPr>
      </p:sp>
      <p:sp>
        <p:nvSpPr>
          <p:cNvPr id="44035" name="Rectangle 3"/>
          <p:cNvSpPr>
            <a:spLocks noGrp="1"/>
          </p:cNvSpPr>
          <p:nvPr>
            <p:ph type="body" idx="1"/>
          </p:nvPr>
        </p:nvSpPr>
        <p:spPr bwMode="auto">
          <a:xfrm>
            <a:off x="914400" y="4343400"/>
            <a:ext cx="5029200" cy="4114800"/>
          </a:xfrm>
          <a:noFill/>
        </p:spPr>
        <p:txBody>
          <a:bodyPr/>
          <a:lstStyle/>
          <a:p>
            <a:endParaRPr lang="it-I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TextEdit="1"/>
          </p:cNvSpPr>
          <p:nvPr>
            <p:ph type="sldImg"/>
          </p:nvPr>
        </p:nvSpPr>
        <p:spPr bwMode="auto">
          <a:noFill/>
          <a:ln>
            <a:solidFill>
              <a:srgbClr val="000000"/>
            </a:solidFill>
            <a:miter lim="800000"/>
            <a:headEnd/>
            <a:tailEnd/>
          </a:ln>
        </p:spPr>
      </p:sp>
      <p:sp>
        <p:nvSpPr>
          <p:cNvPr id="46083" name="Rectangle 3"/>
          <p:cNvSpPr>
            <a:spLocks noGrp="1"/>
          </p:cNvSpPr>
          <p:nvPr>
            <p:ph type="body" idx="1"/>
          </p:nvPr>
        </p:nvSpPr>
        <p:spPr bwMode="auto">
          <a:xfrm>
            <a:off x="914400" y="4343400"/>
            <a:ext cx="5029200" cy="4114800"/>
          </a:xfrm>
          <a:noFill/>
        </p:spPr>
        <p:txBody>
          <a:bodyPr/>
          <a:lstStyle/>
          <a:p>
            <a:endParaRPr lang="it-I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xfrm>
            <a:off x="914400" y="4343400"/>
            <a:ext cx="5029200" cy="4114800"/>
          </a:xfrm>
          <a:noFill/>
        </p:spPr>
        <p:txBody>
          <a:bodyPr/>
          <a:lstStyle/>
          <a:p>
            <a:endParaRPr lang="it-I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TextEdit="1"/>
          </p:cNvSpPr>
          <p:nvPr>
            <p:ph type="sldImg"/>
          </p:nvPr>
        </p:nvSpPr>
        <p:spPr bwMode="auto">
          <a:noFill/>
          <a:ln>
            <a:solidFill>
              <a:srgbClr val="000000"/>
            </a:solidFill>
            <a:miter lim="800000"/>
            <a:headEnd/>
            <a:tailEnd/>
          </a:ln>
        </p:spPr>
      </p:sp>
      <p:sp>
        <p:nvSpPr>
          <p:cNvPr id="50179" name="Rectangle 3"/>
          <p:cNvSpPr>
            <a:spLocks noGrp="1"/>
          </p:cNvSpPr>
          <p:nvPr>
            <p:ph type="body" idx="1"/>
          </p:nvPr>
        </p:nvSpPr>
        <p:spPr bwMode="auto">
          <a:xfrm>
            <a:off x="914400" y="4343400"/>
            <a:ext cx="5029200" cy="4114800"/>
          </a:xfrm>
          <a:noFill/>
        </p:spPr>
        <p:txBody>
          <a:bodyPr/>
          <a:lstStyle/>
          <a:p>
            <a:endParaRPr lang="it-I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TextEdit="1"/>
          </p:cNvSpPr>
          <p:nvPr>
            <p:ph type="sldImg"/>
          </p:nvPr>
        </p:nvSpPr>
        <p:spPr bwMode="auto">
          <a:noFill/>
          <a:ln>
            <a:solidFill>
              <a:srgbClr val="000000"/>
            </a:solidFill>
            <a:miter lim="800000"/>
            <a:headEnd/>
            <a:tailEnd/>
          </a:ln>
        </p:spPr>
      </p:sp>
      <p:sp>
        <p:nvSpPr>
          <p:cNvPr id="52227" name="Rectangle 3"/>
          <p:cNvSpPr>
            <a:spLocks noGrp="1"/>
          </p:cNvSpPr>
          <p:nvPr>
            <p:ph type="body" idx="1"/>
          </p:nvPr>
        </p:nvSpPr>
        <p:spPr bwMode="auto">
          <a:xfrm>
            <a:off x="914400" y="4343400"/>
            <a:ext cx="5029200" cy="4114800"/>
          </a:xfrm>
          <a:noFill/>
        </p:spPr>
        <p:txBody>
          <a:bodyPr/>
          <a:lstStyle/>
          <a:p>
            <a:endParaRPr 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fld id="{DEBDD11F-4F60-41A3-A130-22ACAA1378A6}" type="datetime1">
              <a:rPr lang="it-IT"/>
              <a:pPr/>
              <a:t>15/12/2011</a:t>
            </a:fld>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8DF18263-943A-4362-AF9D-E6400C76F9E5}" type="slidenum">
              <a:rPr lang="it-IT"/>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fld id="{EDC7555A-658E-48A3-AFDB-C60DADF9FDC5}" type="datetime1">
              <a:rPr lang="it-IT"/>
              <a:pPr/>
              <a:t>15/12/2011</a:t>
            </a:fld>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4AFFCF12-B20E-4E82-967C-B93402D18D92}" type="slidenum">
              <a:rPr lang="it-IT"/>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fld id="{B97E7FE7-CBB5-4B69-A74D-3CDD6E5BCA5E}" type="datetime1">
              <a:rPr lang="it-IT"/>
              <a:pPr/>
              <a:t>15/12/2011</a:t>
            </a:fld>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3015B267-3562-44EA-9838-44A851D80CE1}" type="slidenum">
              <a:rPr lang="it-IT"/>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457200" y="274638"/>
            <a:ext cx="8229600" cy="5851525"/>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3" name="Segnaposto data 3"/>
          <p:cNvSpPr>
            <a:spLocks noGrp="1"/>
          </p:cNvSpPr>
          <p:nvPr>
            <p:ph type="dt" sz="half" idx="10"/>
          </p:nvPr>
        </p:nvSpPr>
        <p:spPr/>
        <p:txBody>
          <a:bodyPr/>
          <a:lstStyle>
            <a:lvl1pPr>
              <a:defRPr/>
            </a:lvl1pPr>
          </a:lstStyle>
          <a:p>
            <a:fld id="{E37DB71F-4E4B-4410-9AF2-F986C3C1830F}" type="datetime1">
              <a:rPr lang="it-IT"/>
              <a:pPr/>
              <a:t>15/12/2011</a:t>
            </a:fld>
            <a:endParaRPr lang="it-IT"/>
          </a:p>
        </p:txBody>
      </p:sp>
      <p:sp>
        <p:nvSpPr>
          <p:cNvPr id="4" name="Segnaposto piè di pagina 4"/>
          <p:cNvSpPr>
            <a:spLocks noGrp="1"/>
          </p:cNvSpPr>
          <p:nvPr>
            <p:ph type="ftr" sz="quarter" idx="11"/>
          </p:nvPr>
        </p:nvSpPr>
        <p:spPr/>
        <p:txBody>
          <a:bodyPr/>
          <a:lstStyle>
            <a:lvl1pPr>
              <a:defRPr/>
            </a:lvl1pPr>
          </a:lstStyle>
          <a:p>
            <a:endParaRPr lang="it-IT"/>
          </a:p>
        </p:txBody>
      </p:sp>
      <p:sp>
        <p:nvSpPr>
          <p:cNvPr id="5" name="Segnaposto numero diapositiva 5"/>
          <p:cNvSpPr>
            <a:spLocks noGrp="1"/>
          </p:cNvSpPr>
          <p:nvPr>
            <p:ph type="sldNum" sz="quarter" idx="12"/>
          </p:nvPr>
        </p:nvSpPr>
        <p:spPr/>
        <p:txBody>
          <a:bodyPr/>
          <a:lstStyle>
            <a:lvl1pPr>
              <a:defRPr/>
            </a:lvl1pPr>
          </a:lstStyle>
          <a:p>
            <a:fld id="{01107CDC-5831-4A06-8705-AD62C0583733}" type="slidenum">
              <a:rPr lang="it-IT"/>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fld id="{EB9FD74E-73AD-4DAE-A6BD-CBD35A004FE4}" type="datetime1">
              <a:rPr lang="it-IT"/>
              <a:pPr/>
              <a:t>15/12/2011</a:t>
            </a:fld>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449520FB-AE09-4A19-B5EC-597B4377DEB9}" type="slidenum">
              <a:rPr lang="it-IT"/>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lvl1pPr>
              <a:defRPr/>
            </a:lvl1pPr>
          </a:lstStyle>
          <a:p>
            <a:fld id="{E472C0B2-9C09-40DC-9718-5A74B156E1DF}" type="datetime1">
              <a:rPr lang="it-IT"/>
              <a:pPr/>
              <a:t>15/12/2011</a:t>
            </a:fld>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00F99868-809B-4AB0-A278-69FB3C680C94}" type="slidenum">
              <a:rPr lang="it-IT"/>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fld id="{802556C3-2F2C-445C-8D82-EA2B851D1683}" type="datetime1">
              <a:rPr lang="it-IT"/>
              <a:pPr/>
              <a:t>15/12/2011</a:t>
            </a:fld>
            <a:endParaRPr lang="it-IT"/>
          </a:p>
        </p:txBody>
      </p:sp>
      <p:sp>
        <p:nvSpPr>
          <p:cNvPr id="6" name="Segnaposto piè di pagina 4"/>
          <p:cNvSpPr>
            <a:spLocks noGrp="1"/>
          </p:cNvSpPr>
          <p:nvPr>
            <p:ph type="ftr" sz="quarter" idx="11"/>
          </p:nvPr>
        </p:nvSpPr>
        <p:spPr/>
        <p:txBody>
          <a:bodyPr/>
          <a:lstStyle>
            <a:lvl1pPr>
              <a:defRPr/>
            </a:lvl1pPr>
          </a:lstStyle>
          <a:p>
            <a:endParaRPr lang="it-IT"/>
          </a:p>
        </p:txBody>
      </p:sp>
      <p:sp>
        <p:nvSpPr>
          <p:cNvPr id="7" name="Segnaposto numero diapositiva 5"/>
          <p:cNvSpPr>
            <a:spLocks noGrp="1"/>
          </p:cNvSpPr>
          <p:nvPr>
            <p:ph type="sldNum" sz="quarter" idx="12"/>
          </p:nvPr>
        </p:nvSpPr>
        <p:spPr/>
        <p:txBody>
          <a:bodyPr/>
          <a:lstStyle>
            <a:lvl1pPr>
              <a:defRPr/>
            </a:lvl1pPr>
          </a:lstStyle>
          <a:p>
            <a:fld id="{69576628-8574-45D9-B04F-B1692B57D4A3}" type="slidenum">
              <a:rPr lang="it-IT"/>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fld id="{372D89DA-4CE4-4964-BA61-E63A05ED66BB}" type="datetime1">
              <a:rPr lang="it-IT"/>
              <a:pPr/>
              <a:t>15/12/2011</a:t>
            </a:fld>
            <a:endParaRPr lang="it-IT"/>
          </a:p>
        </p:txBody>
      </p:sp>
      <p:sp>
        <p:nvSpPr>
          <p:cNvPr id="8" name="Segnaposto piè di pagina 4"/>
          <p:cNvSpPr>
            <a:spLocks noGrp="1"/>
          </p:cNvSpPr>
          <p:nvPr>
            <p:ph type="ftr" sz="quarter" idx="11"/>
          </p:nvPr>
        </p:nvSpPr>
        <p:spPr/>
        <p:txBody>
          <a:bodyPr/>
          <a:lstStyle>
            <a:lvl1pPr>
              <a:defRPr/>
            </a:lvl1pPr>
          </a:lstStyle>
          <a:p>
            <a:endParaRPr lang="it-IT"/>
          </a:p>
        </p:txBody>
      </p:sp>
      <p:sp>
        <p:nvSpPr>
          <p:cNvPr id="9" name="Segnaposto numero diapositiva 5"/>
          <p:cNvSpPr>
            <a:spLocks noGrp="1"/>
          </p:cNvSpPr>
          <p:nvPr>
            <p:ph type="sldNum" sz="quarter" idx="12"/>
          </p:nvPr>
        </p:nvSpPr>
        <p:spPr/>
        <p:txBody>
          <a:bodyPr/>
          <a:lstStyle>
            <a:lvl1pPr>
              <a:defRPr/>
            </a:lvl1pPr>
          </a:lstStyle>
          <a:p>
            <a:fld id="{05860B10-D184-4566-8BF8-B31948FE4756}" type="slidenum">
              <a:rPr lang="it-IT"/>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3"/>
          <p:cNvSpPr>
            <a:spLocks noGrp="1"/>
          </p:cNvSpPr>
          <p:nvPr>
            <p:ph type="dt" sz="half" idx="10"/>
          </p:nvPr>
        </p:nvSpPr>
        <p:spPr/>
        <p:txBody>
          <a:bodyPr/>
          <a:lstStyle>
            <a:lvl1pPr>
              <a:defRPr/>
            </a:lvl1pPr>
          </a:lstStyle>
          <a:p>
            <a:fld id="{9709FF05-9061-4451-B561-1A84AD5D498C}" type="datetime1">
              <a:rPr lang="it-IT"/>
              <a:pPr/>
              <a:t>15/12/2011</a:t>
            </a:fld>
            <a:endParaRPr lang="it-IT"/>
          </a:p>
        </p:txBody>
      </p:sp>
      <p:sp>
        <p:nvSpPr>
          <p:cNvPr id="4" name="Segnaposto piè di pagina 4"/>
          <p:cNvSpPr>
            <a:spLocks noGrp="1"/>
          </p:cNvSpPr>
          <p:nvPr>
            <p:ph type="ftr" sz="quarter" idx="11"/>
          </p:nvPr>
        </p:nvSpPr>
        <p:spPr/>
        <p:txBody>
          <a:bodyPr/>
          <a:lstStyle>
            <a:lvl1pPr>
              <a:defRPr/>
            </a:lvl1pPr>
          </a:lstStyle>
          <a:p>
            <a:endParaRPr lang="it-IT"/>
          </a:p>
        </p:txBody>
      </p:sp>
      <p:sp>
        <p:nvSpPr>
          <p:cNvPr id="5" name="Segnaposto numero diapositiva 5"/>
          <p:cNvSpPr>
            <a:spLocks noGrp="1"/>
          </p:cNvSpPr>
          <p:nvPr>
            <p:ph type="sldNum" sz="quarter" idx="12"/>
          </p:nvPr>
        </p:nvSpPr>
        <p:spPr/>
        <p:txBody>
          <a:bodyPr/>
          <a:lstStyle>
            <a:lvl1pPr>
              <a:defRPr/>
            </a:lvl1pPr>
          </a:lstStyle>
          <a:p>
            <a:fld id="{A300D732-4251-44A5-BB44-F62C4C6B18A2}" type="slidenum">
              <a:rPr lang="it-IT"/>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fld id="{9E526EC8-8F40-4127-816E-1EE3D1B37682}" type="datetime1">
              <a:rPr lang="it-IT"/>
              <a:pPr/>
              <a:t>15/12/2011</a:t>
            </a:fld>
            <a:endParaRPr lang="it-IT"/>
          </a:p>
        </p:txBody>
      </p:sp>
      <p:sp>
        <p:nvSpPr>
          <p:cNvPr id="3" name="Segnaposto piè di pagina 4"/>
          <p:cNvSpPr>
            <a:spLocks noGrp="1"/>
          </p:cNvSpPr>
          <p:nvPr>
            <p:ph type="ftr" sz="quarter" idx="11"/>
          </p:nvPr>
        </p:nvSpPr>
        <p:spPr/>
        <p:txBody>
          <a:bodyPr/>
          <a:lstStyle>
            <a:lvl1pPr>
              <a:defRPr/>
            </a:lvl1pPr>
          </a:lstStyle>
          <a:p>
            <a:endParaRPr lang="it-IT"/>
          </a:p>
        </p:txBody>
      </p:sp>
      <p:sp>
        <p:nvSpPr>
          <p:cNvPr id="4" name="Segnaposto numero diapositiva 5"/>
          <p:cNvSpPr>
            <a:spLocks noGrp="1"/>
          </p:cNvSpPr>
          <p:nvPr>
            <p:ph type="sldNum" sz="quarter" idx="12"/>
          </p:nvPr>
        </p:nvSpPr>
        <p:spPr/>
        <p:txBody>
          <a:bodyPr/>
          <a:lstStyle>
            <a:lvl1pPr>
              <a:defRPr/>
            </a:lvl1pPr>
          </a:lstStyle>
          <a:p>
            <a:fld id="{735412FF-D765-46FC-BBD3-A1CBE7A55E7A}" type="slidenum">
              <a:rPr lang="it-IT"/>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3"/>
          <p:cNvSpPr>
            <a:spLocks noGrp="1"/>
          </p:cNvSpPr>
          <p:nvPr>
            <p:ph type="dt" sz="half" idx="10"/>
          </p:nvPr>
        </p:nvSpPr>
        <p:spPr/>
        <p:txBody>
          <a:bodyPr/>
          <a:lstStyle>
            <a:lvl1pPr>
              <a:defRPr/>
            </a:lvl1pPr>
          </a:lstStyle>
          <a:p>
            <a:fld id="{4FF898BC-9D6E-4B9F-A264-7640CE686F15}" type="datetime1">
              <a:rPr lang="it-IT"/>
              <a:pPr/>
              <a:t>15/12/2011</a:t>
            </a:fld>
            <a:endParaRPr lang="it-IT"/>
          </a:p>
        </p:txBody>
      </p:sp>
      <p:sp>
        <p:nvSpPr>
          <p:cNvPr id="6" name="Segnaposto piè di pagina 4"/>
          <p:cNvSpPr>
            <a:spLocks noGrp="1"/>
          </p:cNvSpPr>
          <p:nvPr>
            <p:ph type="ftr" sz="quarter" idx="11"/>
          </p:nvPr>
        </p:nvSpPr>
        <p:spPr/>
        <p:txBody>
          <a:bodyPr/>
          <a:lstStyle>
            <a:lvl1pPr>
              <a:defRPr/>
            </a:lvl1pPr>
          </a:lstStyle>
          <a:p>
            <a:endParaRPr lang="it-IT"/>
          </a:p>
        </p:txBody>
      </p:sp>
      <p:sp>
        <p:nvSpPr>
          <p:cNvPr id="7" name="Segnaposto numero diapositiva 5"/>
          <p:cNvSpPr>
            <a:spLocks noGrp="1"/>
          </p:cNvSpPr>
          <p:nvPr>
            <p:ph type="sldNum" sz="quarter" idx="12"/>
          </p:nvPr>
        </p:nvSpPr>
        <p:spPr/>
        <p:txBody>
          <a:bodyPr/>
          <a:lstStyle>
            <a:lvl1pPr>
              <a:defRPr/>
            </a:lvl1pPr>
          </a:lstStyle>
          <a:p>
            <a:fld id="{BD0095B0-F724-4D5B-9F1A-BDC815265B33}" type="slidenum">
              <a:rPr lang="it-IT"/>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3"/>
          <p:cNvSpPr>
            <a:spLocks noGrp="1"/>
          </p:cNvSpPr>
          <p:nvPr>
            <p:ph type="dt" sz="half" idx="10"/>
          </p:nvPr>
        </p:nvSpPr>
        <p:spPr/>
        <p:txBody>
          <a:bodyPr/>
          <a:lstStyle>
            <a:lvl1pPr>
              <a:defRPr/>
            </a:lvl1pPr>
          </a:lstStyle>
          <a:p>
            <a:fld id="{1E3C060D-9230-4E26-A264-26C3B0993622}" type="datetime1">
              <a:rPr lang="it-IT"/>
              <a:pPr/>
              <a:t>15/12/2011</a:t>
            </a:fld>
            <a:endParaRPr lang="it-IT"/>
          </a:p>
        </p:txBody>
      </p:sp>
      <p:sp>
        <p:nvSpPr>
          <p:cNvPr id="6" name="Segnaposto piè di pagina 4"/>
          <p:cNvSpPr>
            <a:spLocks noGrp="1"/>
          </p:cNvSpPr>
          <p:nvPr>
            <p:ph type="ftr" sz="quarter" idx="11"/>
          </p:nvPr>
        </p:nvSpPr>
        <p:spPr/>
        <p:txBody>
          <a:bodyPr/>
          <a:lstStyle>
            <a:lvl1pPr>
              <a:defRPr/>
            </a:lvl1pPr>
          </a:lstStyle>
          <a:p>
            <a:endParaRPr lang="it-IT"/>
          </a:p>
        </p:txBody>
      </p:sp>
      <p:sp>
        <p:nvSpPr>
          <p:cNvPr id="7" name="Segnaposto numero diapositiva 5"/>
          <p:cNvSpPr>
            <a:spLocks noGrp="1"/>
          </p:cNvSpPr>
          <p:nvPr>
            <p:ph type="sldNum" sz="quarter" idx="12"/>
          </p:nvPr>
        </p:nvSpPr>
        <p:spPr/>
        <p:txBody>
          <a:bodyPr/>
          <a:lstStyle>
            <a:lvl1pPr>
              <a:defRPr/>
            </a:lvl1pPr>
          </a:lstStyle>
          <a:p>
            <a:fld id="{891FCD2A-5565-4684-97B8-DC92E4A78EDF}" type="slidenum">
              <a:rPr lang="it-IT"/>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stile</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106" charset="0"/>
              </a:defRPr>
            </a:lvl1pPr>
          </a:lstStyle>
          <a:p>
            <a:fld id="{BF4701AE-3CAB-46AA-B166-2EC6BB09D678}" type="datetime1">
              <a:rPr lang="it-IT"/>
              <a:pPr/>
              <a:t>15/12/2011</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106" charset="0"/>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106" charset="0"/>
              </a:defRPr>
            </a:lvl1pPr>
          </a:lstStyle>
          <a:p>
            <a:fld id="{8317B0B4-FA7C-4AAD-B210-0AD4A3D81BB2}" type="slidenum">
              <a:rPr lang="it-IT"/>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106" charset="-128"/>
          <a:cs typeface="ＭＳ Ｐゴシック" pitchFamily="-106" charset="-128"/>
        </a:defRPr>
      </a:lvl1pPr>
      <a:lvl2pPr algn="ctr" defTabSz="457200" rtl="0" eaLnBrk="0" fontAlgn="base" hangingPunct="0">
        <a:spcBef>
          <a:spcPct val="0"/>
        </a:spcBef>
        <a:spcAft>
          <a:spcPct val="0"/>
        </a:spcAft>
        <a:defRPr sz="4400">
          <a:solidFill>
            <a:schemeClr val="tx1"/>
          </a:solidFill>
          <a:latin typeface="Calibri" pitchFamily="-106" charset="0"/>
          <a:ea typeface="ＭＳ Ｐゴシック" pitchFamily="-106" charset="-128"/>
          <a:cs typeface="ＭＳ Ｐゴシック" pitchFamily="-106" charset="-128"/>
        </a:defRPr>
      </a:lvl2pPr>
      <a:lvl3pPr algn="ctr" defTabSz="457200" rtl="0" eaLnBrk="0" fontAlgn="base" hangingPunct="0">
        <a:spcBef>
          <a:spcPct val="0"/>
        </a:spcBef>
        <a:spcAft>
          <a:spcPct val="0"/>
        </a:spcAft>
        <a:defRPr sz="4400">
          <a:solidFill>
            <a:schemeClr val="tx1"/>
          </a:solidFill>
          <a:latin typeface="Calibri" pitchFamily="-106" charset="0"/>
          <a:ea typeface="ＭＳ Ｐゴシック" pitchFamily="-106" charset="-128"/>
          <a:cs typeface="ＭＳ Ｐゴシック" pitchFamily="-106" charset="-128"/>
        </a:defRPr>
      </a:lvl3pPr>
      <a:lvl4pPr algn="ctr" defTabSz="457200" rtl="0" eaLnBrk="0" fontAlgn="base" hangingPunct="0">
        <a:spcBef>
          <a:spcPct val="0"/>
        </a:spcBef>
        <a:spcAft>
          <a:spcPct val="0"/>
        </a:spcAft>
        <a:defRPr sz="4400">
          <a:solidFill>
            <a:schemeClr val="tx1"/>
          </a:solidFill>
          <a:latin typeface="Calibri" pitchFamily="-106" charset="0"/>
          <a:ea typeface="ＭＳ Ｐゴシック" pitchFamily="-106" charset="-128"/>
          <a:cs typeface="ＭＳ Ｐゴシック" pitchFamily="-106" charset="-128"/>
        </a:defRPr>
      </a:lvl4pPr>
      <a:lvl5pPr algn="ctr" defTabSz="457200" rtl="0" eaLnBrk="0" fontAlgn="base" hangingPunct="0">
        <a:spcBef>
          <a:spcPct val="0"/>
        </a:spcBef>
        <a:spcAft>
          <a:spcPct val="0"/>
        </a:spcAft>
        <a:defRPr sz="4400">
          <a:solidFill>
            <a:schemeClr val="tx1"/>
          </a:solidFill>
          <a:latin typeface="Calibri" pitchFamily="-106" charset="0"/>
          <a:ea typeface="ＭＳ Ｐゴシック" pitchFamily="-106" charset="-128"/>
          <a:cs typeface="ＭＳ Ｐゴシック" pitchFamily="-106" charset="-128"/>
        </a:defRPr>
      </a:lvl5pPr>
      <a:lvl6pPr marL="457200" algn="ctr" defTabSz="457200" rtl="0" fontAlgn="base">
        <a:spcBef>
          <a:spcPct val="0"/>
        </a:spcBef>
        <a:spcAft>
          <a:spcPct val="0"/>
        </a:spcAft>
        <a:defRPr sz="4400">
          <a:solidFill>
            <a:schemeClr val="tx1"/>
          </a:solidFill>
          <a:latin typeface="Calibri" pitchFamily="-106" charset="0"/>
          <a:ea typeface="ＭＳ Ｐゴシック" pitchFamily="-106" charset="-128"/>
          <a:cs typeface="ＭＳ Ｐゴシック" pitchFamily="-106" charset="-128"/>
        </a:defRPr>
      </a:lvl6pPr>
      <a:lvl7pPr marL="914400" algn="ctr" defTabSz="457200" rtl="0" fontAlgn="base">
        <a:spcBef>
          <a:spcPct val="0"/>
        </a:spcBef>
        <a:spcAft>
          <a:spcPct val="0"/>
        </a:spcAft>
        <a:defRPr sz="4400">
          <a:solidFill>
            <a:schemeClr val="tx1"/>
          </a:solidFill>
          <a:latin typeface="Calibri" pitchFamily="-106" charset="0"/>
          <a:ea typeface="ＭＳ Ｐゴシック" pitchFamily="-106" charset="-128"/>
          <a:cs typeface="ＭＳ Ｐゴシック" pitchFamily="-106" charset="-128"/>
        </a:defRPr>
      </a:lvl7pPr>
      <a:lvl8pPr marL="1371600" algn="ctr" defTabSz="457200" rtl="0" fontAlgn="base">
        <a:spcBef>
          <a:spcPct val="0"/>
        </a:spcBef>
        <a:spcAft>
          <a:spcPct val="0"/>
        </a:spcAft>
        <a:defRPr sz="4400">
          <a:solidFill>
            <a:schemeClr val="tx1"/>
          </a:solidFill>
          <a:latin typeface="Calibri" pitchFamily="-106" charset="0"/>
          <a:ea typeface="ＭＳ Ｐゴシック" pitchFamily="-106" charset="-128"/>
          <a:cs typeface="ＭＳ Ｐゴシック" pitchFamily="-106" charset="-128"/>
        </a:defRPr>
      </a:lvl8pPr>
      <a:lvl9pPr marL="1828800" algn="ctr" defTabSz="457200" rtl="0" fontAlgn="base">
        <a:spcBef>
          <a:spcPct val="0"/>
        </a:spcBef>
        <a:spcAft>
          <a:spcPct val="0"/>
        </a:spcAft>
        <a:defRPr sz="4400">
          <a:solidFill>
            <a:schemeClr val="tx1"/>
          </a:solidFill>
          <a:latin typeface="Calibri" pitchFamily="-106" charset="0"/>
          <a:ea typeface="ＭＳ Ｐゴシック" pitchFamily="-106" charset="-128"/>
          <a:cs typeface="ＭＳ Ｐゴシック" pitchFamily="-106"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106" charset="-128"/>
          <a:cs typeface="ＭＳ Ｐゴシック" pitchFamily="-106"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106"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106"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06"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06"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29.jpeg"/><Relationship Id="rId4" Type="http://schemas.openxmlformats.org/officeDocument/2006/relationships/image" Target="../media/image28.jpeg"/></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29.jpeg"/><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29.jpeg"/><Relationship Id="rId4" Type="http://schemas.openxmlformats.org/officeDocument/2006/relationships/image" Target="../media/image28.jpeg"/></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29.jpeg"/><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29.jpeg"/><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29.jpeg"/><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29.jpeg"/><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29.jpeg"/><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29.jpeg"/><Relationship Id="rId4" Type="http://schemas.openxmlformats.org/officeDocument/2006/relationships/image" Target="../media/image28.jpeg"/></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29.jpeg"/><Relationship Id="rId4" Type="http://schemas.openxmlformats.org/officeDocument/2006/relationships/image" Target="../media/image28.jpeg"/></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29.jpeg"/><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29.jpeg"/><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29.jpeg"/><Relationship Id="rId4" Type="http://schemas.openxmlformats.org/officeDocument/2006/relationships/image" Target="../media/image28.jpeg"/></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29.jpeg"/><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29.jpeg"/><Relationship Id="rId4" Type="http://schemas.openxmlformats.org/officeDocument/2006/relationships/image" Target="../media/image28.jpeg"/></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29.jpeg"/><Relationship Id="rId4" Type="http://schemas.openxmlformats.org/officeDocument/2006/relationships/image" Target="../media/image28.jpeg"/></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29.jpeg"/><Relationship Id="rId4" Type="http://schemas.openxmlformats.org/officeDocument/2006/relationships/image" Target="../media/image28.jpeg"/></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29.jpeg"/><Relationship Id="rId4" Type="http://schemas.openxmlformats.org/officeDocument/2006/relationships/image" Target="../media/image28.jpeg"/></Relationships>
</file>

<file path=ppt/slides/_rels/slide3.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 Id="rId9" Type="http://schemas.openxmlformats.org/officeDocument/2006/relationships/image" Target="../media/image11.jpeg"/></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29.jpeg"/><Relationship Id="rId4" Type="http://schemas.openxmlformats.org/officeDocument/2006/relationships/image" Target="../media/image28.jpeg"/></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29.jpeg"/><Relationship Id="rId4" Type="http://schemas.openxmlformats.org/officeDocument/2006/relationships/image" Target="../media/image28.jpeg"/></Relationships>
</file>

<file path=ppt/slides/_rels/slide32.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4.wm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251520" y="620688"/>
            <a:ext cx="8712968" cy="1785104"/>
          </a:xfrm>
          <a:prstGeom prst="rect">
            <a:avLst/>
          </a:prstGeom>
          <a:noFill/>
          <a:ln w="9525">
            <a:noFill/>
            <a:miter lim="800000"/>
            <a:headEnd/>
            <a:tailEnd/>
          </a:ln>
        </p:spPr>
        <p:txBody>
          <a:bodyPr wrap="square">
            <a:spAutoFit/>
          </a:bodyPr>
          <a:lstStyle/>
          <a:p>
            <a:pPr algn="ctr">
              <a:spcBef>
                <a:spcPct val="50000"/>
              </a:spcBef>
            </a:pPr>
            <a:r>
              <a:rPr lang="it-IT" sz="4400" b="1" dirty="0" smtClean="0">
                <a:solidFill>
                  <a:srgbClr val="2D2D8A"/>
                </a:solidFill>
                <a:effectLst>
                  <a:reflection blurRad="6350" stA="50000" endA="300" endPos="50000" dist="29997" dir="5400000" sy="-100000" algn="bl" rotWithShape="0"/>
                </a:effectLst>
              </a:rPr>
              <a:t>ACQUA </a:t>
            </a:r>
          </a:p>
          <a:p>
            <a:pPr algn="ctr">
              <a:spcBef>
                <a:spcPct val="50000"/>
              </a:spcBef>
            </a:pPr>
            <a:r>
              <a:rPr lang="it-IT" sz="4400" b="1" dirty="0" smtClean="0">
                <a:solidFill>
                  <a:srgbClr val="2D2D8A"/>
                </a:solidFill>
                <a:effectLst>
                  <a:reflection blurRad="6350" stA="50000" endA="300" endPos="50000" dist="29997" dir="5400000" sy="-100000" algn="bl" rotWithShape="0"/>
                </a:effectLst>
              </a:rPr>
              <a:t>QUALITA’ E  QUANTITA’</a:t>
            </a:r>
            <a:endParaRPr lang="it-IT" sz="4400" b="1" dirty="0">
              <a:solidFill>
                <a:srgbClr val="2D2D8A"/>
              </a:solidFill>
              <a:effectLst>
                <a:reflection blurRad="6350" stA="50000" endA="300" endPos="50000" dist="29997" dir="5400000" sy="-100000" algn="bl" rotWithShape="0"/>
              </a:effectLst>
            </a:endParaRPr>
          </a:p>
        </p:txBody>
      </p:sp>
      <p:sp>
        <p:nvSpPr>
          <p:cNvPr id="16387" name="Text Box 3"/>
          <p:cNvSpPr txBox="1">
            <a:spLocks noChangeArrowheads="1"/>
          </p:cNvSpPr>
          <p:nvPr/>
        </p:nvSpPr>
        <p:spPr bwMode="auto">
          <a:xfrm>
            <a:off x="0" y="5589240"/>
            <a:ext cx="9144000" cy="1080095"/>
          </a:xfrm>
          <a:prstGeom prst="rect">
            <a:avLst/>
          </a:prstGeom>
          <a:noFill/>
          <a:ln w="9525">
            <a:noFill/>
            <a:miter lim="800000"/>
            <a:headEnd/>
            <a:tailEnd/>
          </a:ln>
        </p:spPr>
        <p:txBody>
          <a:bodyPr wrap="square">
            <a:spAutoFit/>
          </a:bodyPr>
          <a:lstStyle/>
          <a:p>
            <a:pPr algn="ctr">
              <a:spcBef>
                <a:spcPct val="50000"/>
              </a:spcBef>
            </a:pPr>
            <a:r>
              <a:rPr lang="it-IT" sz="2800" b="1" i="1" u="sng" spc="50" dirty="0" smtClean="0">
                <a:ln w="12700" cmpd="sng">
                  <a:solidFill>
                    <a:schemeClr val="accent6">
                      <a:satMod val="120000"/>
                      <a:shade val="80000"/>
                    </a:schemeClr>
                  </a:solidFill>
                  <a:prstDash val="solid"/>
                </a:ln>
                <a:solidFill>
                  <a:srgbClr val="FF0000"/>
                </a:solidFill>
                <a:effectLst>
                  <a:glow rad="53100">
                    <a:schemeClr val="accent6">
                      <a:satMod val="180000"/>
                      <a:alpha val="30000"/>
                    </a:schemeClr>
                  </a:glow>
                </a:effectLst>
              </a:rPr>
              <a:t>  Giorgio </a:t>
            </a:r>
            <a:r>
              <a:rPr lang="it-IT" sz="2800" b="1" i="1" u="sng" spc="50" dirty="0">
                <a:ln w="12700" cmpd="sng">
                  <a:solidFill>
                    <a:schemeClr val="accent6">
                      <a:satMod val="120000"/>
                      <a:shade val="80000"/>
                    </a:schemeClr>
                  </a:solidFill>
                  <a:prstDash val="solid"/>
                </a:ln>
                <a:solidFill>
                  <a:srgbClr val="FF0000"/>
                </a:solidFill>
                <a:effectLst>
                  <a:glow rad="53100">
                    <a:schemeClr val="accent6">
                      <a:satMod val="180000"/>
                      <a:alpha val="30000"/>
                    </a:schemeClr>
                  </a:glow>
                </a:effectLst>
              </a:rPr>
              <a:t>Pineschi</a:t>
            </a:r>
          </a:p>
          <a:p>
            <a:pPr algn="ctr">
              <a:spcBef>
                <a:spcPct val="50000"/>
              </a:spcBef>
            </a:pPr>
            <a:endParaRPr lang="it-IT" sz="2400" i="1" dirty="0"/>
          </a:p>
        </p:txBody>
      </p:sp>
      <p:pic>
        <p:nvPicPr>
          <p:cNvPr id="16388" name="Picture 2" descr="C:\Users\ColaiacomoLBT\AppData\Local\Microsoft\Windows\Temporary Internet Files\Content.Outlook\G8BBHU16\Ministero_Ambiente_L#1C6AC9.jpg"/>
          <p:cNvPicPr>
            <a:picLocks noChangeAspect="1" noChangeArrowheads="1"/>
          </p:cNvPicPr>
          <p:nvPr/>
        </p:nvPicPr>
        <p:blipFill>
          <a:blip r:embed="rId2"/>
          <a:srcRect/>
          <a:stretch>
            <a:fillRect/>
          </a:stretch>
        </p:blipFill>
        <p:spPr bwMode="auto">
          <a:xfrm>
            <a:off x="3059832" y="3479452"/>
            <a:ext cx="3165475" cy="210978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107504" y="908720"/>
            <a:ext cx="8712968" cy="3539430"/>
          </a:xfrm>
          <a:prstGeom prst="rect">
            <a:avLst/>
          </a:prstGeom>
          <a:noFill/>
          <a:ln w="9525">
            <a:noFill/>
            <a:miter lim="800000"/>
            <a:headEnd/>
            <a:tailEnd/>
          </a:ln>
        </p:spPr>
        <p:txBody>
          <a:bodyPr wrap="square">
            <a:spAutoFit/>
          </a:bodyPr>
          <a:lstStyle/>
          <a:p>
            <a:pPr algn="ctr">
              <a:spcBef>
                <a:spcPct val="50000"/>
              </a:spcBef>
            </a:pPr>
            <a:endParaRPr lang="it-IT" sz="4400" b="1" dirty="0" smtClean="0">
              <a:solidFill>
                <a:srgbClr val="2D2D8A"/>
              </a:solidFill>
              <a:effectLst>
                <a:reflection blurRad="6350" stA="50000" endA="300" endPos="50000" dist="29997" dir="5400000" sy="-100000" algn="bl" rotWithShape="0"/>
              </a:effectLst>
            </a:endParaRPr>
          </a:p>
          <a:p>
            <a:pPr algn="ctr">
              <a:spcBef>
                <a:spcPct val="50000"/>
              </a:spcBef>
            </a:pPr>
            <a:r>
              <a:rPr lang="it-IT" sz="6000" b="1" dirty="0" smtClean="0">
                <a:solidFill>
                  <a:srgbClr val="FF0000"/>
                </a:solidFill>
                <a:effectLst>
                  <a:reflection blurRad="6350" stA="50000" endA="300" endPos="50000" dist="29997" dir="5400000" sy="-100000" algn="bl" rotWithShape="0"/>
                </a:effectLst>
              </a:rPr>
              <a:t>QUANTITA’:</a:t>
            </a:r>
          </a:p>
          <a:p>
            <a:pPr algn="ctr">
              <a:spcBef>
                <a:spcPct val="50000"/>
              </a:spcBef>
            </a:pPr>
            <a:r>
              <a:rPr lang="it-IT" sz="6000" b="1" dirty="0" smtClean="0">
                <a:solidFill>
                  <a:srgbClr val="2D2D8A"/>
                </a:solidFill>
                <a:effectLst>
                  <a:reflection blurRad="6350" stA="50000" endA="300" endPos="50000" dist="29997" dir="5400000" sy="-100000" algn="bl" rotWithShape="0"/>
                </a:effectLst>
              </a:rPr>
              <a:t>POCA ACQUA </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5"/>
          <p:cNvSpPr>
            <a:spLocks/>
          </p:cNvSpPr>
          <p:nvPr/>
        </p:nvSpPr>
        <p:spPr bwMode="auto">
          <a:xfrm>
            <a:off x="0" y="0"/>
            <a:ext cx="9144000" cy="836613"/>
          </a:xfrm>
          <a:prstGeom prst="rect">
            <a:avLst/>
          </a:prstGeom>
          <a:noFill/>
          <a:ln w="9525">
            <a:noFill/>
            <a:miter lim="800000"/>
            <a:headEnd/>
            <a:tailEnd/>
          </a:ln>
        </p:spPr>
        <p:txBody>
          <a:bodyPr anchor="ctr"/>
          <a:lstStyle/>
          <a:p>
            <a:pPr algn="ctr" eaLnBrk="0" hangingPunct="0"/>
            <a:r>
              <a:rPr lang="it-IT" sz="4000" b="1">
                <a:solidFill>
                  <a:srgbClr val="CC0000"/>
                </a:solidFill>
                <a:latin typeface="Calibri" pitchFamily="-106" charset="0"/>
              </a:rPr>
              <a:t>Pianificazione del Bilancio Idrico</a:t>
            </a:r>
          </a:p>
        </p:txBody>
      </p:sp>
      <p:grpSp>
        <p:nvGrpSpPr>
          <p:cNvPr id="2" name="Group 8"/>
          <p:cNvGrpSpPr>
            <a:grpSpLocks/>
          </p:cNvGrpSpPr>
          <p:nvPr/>
        </p:nvGrpSpPr>
        <p:grpSpPr bwMode="auto">
          <a:xfrm>
            <a:off x="539750" y="655638"/>
            <a:ext cx="8375650" cy="3133725"/>
            <a:chOff x="340" y="413"/>
            <a:chExt cx="5276" cy="1974"/>
          </a:xfrm>
        </p:grpSpPr>
        <p:sp>
          <p:nvSpPr>
            <p:cNvPr id="92162" name="Text Box 2"/>
            <p:cNvSpPr txBox="1">
              <a:spLocks noChangeArrowheads="1"/>
            </p:cNvSpPr>
            <p:nvPr/>
          </p:nvSpPr>
          <p:spPr bwMode="auto">
            <a:xfrm>
              <a:off x="2835" y="527"/>
              <a:ext cx="2781" cy="1592"/>
            </a:xfrm>
            <a:prstGeom prst="rect">
              <a:avLst/>
            </a:prstGeom>
            <a:noFill/>
            <a:ln w="9525">
              <a:noFill/>
              <a:miter lim="800000"/>
              <a:headEnd/>
              <a:tailEnd/>
            </a:ln>
            <a:effectLst/>
          </p:spPr>
          <p:txBody>
            <a:bodyPr>
              <a:spAutoFit/>
            </a:bodyPr>
            <a:lstStyle/>
            <a:p>
              <a:pPr>
                <a:spcBef>
                  <a:spcPct val="50000"/>
                </a:spcBef>
              </a:pPr>
              <a:r>
                <a:rPr lang="it-IT" sz="2800">
                  <a:solidFill>
                    <a:srgbClr val="FF0000"/>
                  </a:solidFill>
                  <a:effectLst>
                    <a:outerShdw blurRad="38100" dist="38100" dir="2700000" algn="tl">
                      <a:srgbClr val="C0C0C0"/>
                    </a:outerShdw>
                  </a:effectLst>
                  <a:latin typeface="Comic Sans MS" pitchFamily="-106" charset="0"/>
                  <a:ea typeface="Osaka" pitchFamily="-106" charset="-128"/>
                </a:rPr>
                <a:t>Bilancio idrologico:</a:t>
              </a:r>
            </a:p>
            <a:p>
              <a:pPr algn="just">
                <a:spcBef>
                  <a:spcPct val="50000"/>
                </a:spcBef>
              </a:pPr>
              <a:r>
                <a:rPr lang="it-IT" sz="2400">
                  <a:latin typeface="Comic Sans MS" pitchFamily="-106" charset="0"/>
                  <a:ea typeface="Osaka" pitchFamily="-106" charset="-128"/>
                </a:rPr>
                <a:t>Comparazione tra afflussi e deflussi naturali, ovvero deflussi che si avrebbero in assenza di pressione antropica.</a:t>
              </a:r>
            </a:p>
          </p:txBody>
        </p:sp>
        <p:pic>
          <p:nvPicPr>
            <p:cNvPr id="34824" name="Picture 6" descr="fig2_2hi"/>
            <p:cNvPicPr>
              <a:picLocks noChangeAspect="1" noChangeArrowheads="1"/>
            </p:cNvPicPr>
            <p:nvPr/>
          </p:nvPicPr>
          <p:blipFill>
            <a:blip r:embed="rId3"/>
            <a:srcRect/>
            <a:stretch>
              <a:fillRect/>
            </a:stretch>
          </p:blipFill>
          <p:spPr bwMode="auto">
            <a:xfrm>
              <a:off x="340" y="413"/>
              <a:ext cx="2132" cy="1974"/>
            </a:xfrm>
            <a:prstGeom prst="rect">
              <a:avLst/>
            </a:prstGeom>
            <a:solidFill>
              <a:srgbClr val="CCFFCC">
                <a:alpha val="50195"/>
              </a:srgbClr>
            </a:solidFill>
            <a:ln w="9525">
              <a:noFill/>
              <a:miter lim="800000"/>
              <a:headEnd/>
              <a:tailEnd/>
            </a:ln>
          </p:spPr>
        </p:pic>
      </p:grpSp>
      <p:grpSp>
        <p:nvGrpSpPr>
          <p:cNvPr id="3" name="Group 9"/>
          <p:cNvGrpSpPr>
            <a:grpSpLocks/>
          </p:cNvGrpSpPr>
          <p:nvPr/>
        </p:nvGrpSpPr>
        <p:grpSpPr bwMode="auto">
          <a:xfrm>
            <a:off x="0" y="3789363"/>
            <a:ext cx="8915400" cy="2892425"/>
            <a:chOff x="0" y="2387"/>
            <a:chExt cx="5616" cy="1822"/>
          </a:xfrm>
        </p:grpSpPr>
        <p:sp>
          <p:nvSpPr>
            <p:cNvPr id="92163" name="Text Box 3"/>
            <p:cNvSpPr txBox="1">
              <a:spLocks noChangeArrowheads="1"/>
            </p:cNvSpPr>
            <p:nvPr/>
          </p:nvSpPr>
          <p:spPr bwMode="auto">
            <a:xfrm>
              <a:off x="2835" y="2387"/>
              <a:ext cx="2781" cy="1822"/>
            </a:xfrm>
            <a:prstGeom prst="rect">
              <a:avLst/>
            </a:prstGeom>
            <a:noFill/>
            <a:ln w="9525">
              <a:noFill/>
              <a:miter lim="800000"/>
              <a:headEnd/>
              <a:tailEnd/>
            </a:ln>
            <a:effectLst/>
          </p:spPr>
          <p:txBody>
            <a:bodyPr>
              <a:spAutoFit/>
            </a:bodyPr>
            <a:lstStyle/>
            <a:p>
              <a:pPr>
                <a:spcBef>
                  <a:spcPct val="50000"/>
                </a:spcBef>
              </a:pPr>
              <a:r>
                <a:rPr lang="it-IT" sz="2800">
                  <a:solidFill>
                    <a:srgbClr val="FF0000"/>
                  </a:solidFill>
                  <a:effectLst>
                    <a:outerShdw blurRad="38100" dist="38100" dir="2700000" algn="tl">
                      <a:srgbClr val="C0C0C0"/>
                    </a:outerShdw>
                  </a:effectLst>
                  <a:latin typeface="Comic Sans MS" pitchFamily="-106" charset="0"/>
                  <a:ea typeface="Osaka" pitchFamily="-106" charset="-128"/>
                </a:rPr>
                <a:t>Bilancio idrico:</a:t>
              </a:r>
            </a:p>
            <a:p>
              <a:pPr algn="just">
                <a:spcBef>
                  <a:spcPct val="50000"/>
                </a:spcBef>
              </a:pPr>
              <a:r>
                <a:rPr lang="it-IT" sz="2400">
                  <a:latin typeface="Comic Sans MS" pitchFamily="-106" charset="0"/>
                  <a:ea typeface="Osaka" pitchFamily="-106" charset="-128"/>
                </a:rPr>
                <a:t>Comparazione fra le risorse idriche al netto delle risorse necessarie alla conservazione degli ecosistemi acquatici ed ai fabbisogni per i diversi usi (esistenti o previsti).</a:t>
              </a:r>
            </a:p>
          </p:txBody>
        </p:sp>
        <p:pic>
          <p:nvPicPr>
            <p:cNvPr id="34822" name="Picture 7" descr="biggroundwater"/>
            <p:cNvPicPr>
              <a:picLocks noChangeAspect="1" noChangeArrowheads="1"/>
            </p:cNvPicPr>
            <p:nvPr/>
          </p:nvPicPr>
          <p:blipFill>
            <a:blip r:embed="rId4"/>
            <a:srcRect/>
            <a:stretch>
              <a:fillRect/>
            </a:stretch>
          </p:blipFill>
          <p:spPr bwMode="auto">
            <a:xfrm>
              <a:off x="0" y="2584"/>
              <a:ext cx="2835" cy="1607"/>
            </a:xfrm>
            <a:prstGeom prst="rect">
              <a:avLst/>
            </a:prstGeom>
            <a:noFill/>
            <a:ln w="9525">
              <a:noFill/>
              <a:miter lim="800000"/>
              <a:headEnd/>
              <a:tailEnd/>
            </a:ln>
          </p:spPr>
        </p:pic>
      </p:gr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strVal val="#ppt_w*0.70"/>
                                          </p:val>
                                        </p:tav>
                                        <p:tav tm="100000">
                                          <p:val>
                                            <p:strVal val="#ppt_w"/>
                                          </p:val>
                                        </p:tav>
                                      </p:tavLst>
                                    </p:anim>
                                    <p:anim calcmode="lin" valueType="num">
                                      <p:cBhvr>
                                        <p:cTn id="15" dur="1000" fill="hold"/>
                                        <p:tgtEl>
                                          <p:spTgt spid="3"/>
                                        </p:tgtEl>
                                        <p:attrNameLst>
                                          <p:attrName>ppt_h</p:attrName>
                                        </p:attrNameLst>
                                      </p:cBhvr>
                                      <p:tavLst>
                                        <p:tav tm="0">
                                          <p:val>
                                            <p:strVal val="#ppt_h"/>
                                          </p:val>
                                        </p:tav>
                                        <p:tav tm="100000">
                                          <p:val>
                                            <p:strVal val="#ppt_h"/>
                                          </p:val>
                                        </p:tav>
                                      </p:tavLst>
                                    </p:anim>
                                    <p:animEffect transition="in" filter="fade">
                                      <p:cBhvr>
                                        <p:cTn id="16"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ChangeArrowheads="1"/>
          </p:cNvSpPr>
          <p:nvPr/>
        </p:nvSpPr>
        <p:spPr bwMode="auto">
          <a:xfrm>
            <a:off x="1066800" y="2895600"/>
            <a:ext cx="3124200" cy="609600"/>
          </a:xfrm>
          <a:prstGeom prst="rect">
            <a:avLst/>
          </a:prstGeom>
          <a:solidFill>
            <a:srgbClr val="FFFF00"/>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FF00"/>
            </a:extrusionClr>
          </a:sp3d>
        </p:spPr>
        <p:txBody>
          <a:bodyPr wrap="none" anchor="ctr">
            <a:flatTx/>
          </a:bodyPr>
          <a:lstStyle/>
          <a:p>
            <a:pPr algn="ctr"/>
            <a:r>
              <a:rPr lang="it-IT" sz="2400">
                <a:latin typeface="Comic Sans MS" pitchFamily="-106" charset="0"/>
                <a:ea typeface="Osaka" pitchFamily="-106" charset="-128"/>
              </a:rPr>
              <a:t>DISPONIBILITA’</a:t>
            </a:r>
          </a:p>
        </p:txBody>
      </p:sp>
      <p:sp>
        <p:nvSpPr>
          <p:cNvPr id="96259" name="Rectangle 3"/>
          <p:cNvSpPr>
            <a:spLocks noChangeArrowheads="1"/>
          </p:cNvSpPr>
          <p:nvPr/>
        </p:nvSpPr>
        <p:spPr bwMode="auto">
          <a:xfrm rot="21956">
            <a:off x="152400" y="230188"/>
            <a:ext cx="4268788" cy="531812"/>
          </a:xfrm>
          <a:prstGeom prst="rect">
            <a:avLst/>
          </a:prstGeom>
          <a:solidFill>
            <a:srgbClr val="FFFF00"/>
          </a:solidFill>
          <a:ln w="9525">
            <a:solidFill>
              <a:schemeClr val="tx1"/>
            </a:solidFill>
            <a:miter lim="800000"/>
            <a:headEnd/>
            <a:tailEnd/>
          </a:ln>
          <a:effectLst>
            <a:outerShdw blurRad="63500" dist="38099" dir="2700000" algn="ctr" rotWithShape="0">
              <a:schemeClr val="bg2">
                <a:alpha val="74998"/>
              </a:schemeClr>
            </a:outerShdw>
          </a:effectLst>
        </p:spPr>
        <p:txBody>
          <a:bodyPr wrap="none" anchor="ctr"/>
          <a:lstStyle/>
          <a:p>
            <a:pPr algn="ctr"/>
            <a:r>
              <a:rPr lang="it-IT" sz="2400">
                <a:solidFill>
                  <a:schemeClr val="bg1"/>
                </a:solidFill>
                <a:latin typeface="Comic Sans MS" pitchFamily="-106" charset="0"/>
                <a:ea typeface="Osaka" pitchFamily="-106" charset="-128"/>
              </a:rPr>
              <a:t>BILANCIO IDRICO</a:t>
            </a:r>
          </a:p>
        </p:txBody>
      </p:sp>
      <p:pic>
        <p:nvPicPr>
          <p:cNvPr id="38916" name="Picture 4" descr="piatto dx"/>
          <p:cNvPicPr>
            <a:picLocks noChangeAspect="1" noChangeArrowheads="1"/>
          </p:cNvPicPr>
          <p:nvPr/>
        </p:nvPicPr>
        <p:blipFill>
          <a:blip r:embed="rId3">
            <a:clrChange>
              <a:clrFrom>
                <a:srgbClr val="FFFFFF"/>
              </a:clrFrom>
              <a:clrTo>
                <a:srgbClr val="FFFFFF">
                  <a:alpha val="0"/>
                </a:srgbClr>
              </a:clrTo>
            </a:clrChange>
          </a:blip>
          <a:srcRect l="47716" r="19263" b="41368"/>
          <a:stretch>
            <a:fillRect/>
          </a:stretch>
        </p:blipFill>
        <p:spPr bwMode="auto">
          <a:xfrm>
            <a:off x="4760913" y="2895600"/>
            <a:ext cx="2743200" cy="2286000"/>
          </a:xfrm>
          <a:prstGeom prst="rect">
            <a:avLst/>
          </a:prstGeom>
          <a:noFill/>
          <a:ln w="9525">
            <a:noFill/>
            <a:miter lim="800000"/>
            <a:headEnd/>
            <a:tailEnd/>
          </a:ln>
        </p:spPr>
      </p:pic>
      <p:pic>
        <p:nvPicPr>
          <p:cNvPr id="38917" name="Picture 5" descr="piatto sx"/>
          <p:cNvPicPr>
            <a:picLocks noChangeAspect="1" noChangeArrowheads="1"/>
          </p:cNvPicPr>
          <p:nvPr/>
        </p:nvPicPr>
        <p:blipFill>
          <a:blip r:embed="rId4">
            <a:clrChange>
              <a:clrFrom>
                <a:srgbClr val="FFFFFF"/>
              </a:clrFrom>
              <a:clrTo>
                <a:srgbClr val="FFFFFF">
                  <a:alpha val="0"/>
                </a:srgbClr>
              </a:clrTo>
            </a:clrChange>
          </a:blip>
          <a:srcRect r="58704" b="45277"/>
          <a:stretch>
            <a:fillRect/>
          </a:stretch>
        </p:blipFill>
        <p:spPr bwMode="auto">
          <a:xfrm>
            <a:off x="809625" y="2895600"/>
            <a:ext cx="3430588" cy="2133600"/>
          </a:xfrm>
          <a:prstGeom prst="rect">
            <a:avLst/>
          </a:prstGeom>
          <a:noFill/>
          <a:ln w="9525">
            <a:noFill/>
            <a:miter lim="800000"/>
            <a:headEnd/>
            <a:tailEnd/>
          </a:ln>
        </p:spPr>
      </p:pic>
      <p:pic>
        <p:nvPicPr>
          <p:cNvPr id="38918" name="Picture 6" descr="bilancia sp"/>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798513" y="2919413"/>
            <a:ext cx="8307387" cy="3898900"/>
          </a:xfrm>
          <a:prstGeom prst="rect">
            <a:avLst/>
          </a:prstGeom>
          <a:noFill/>
          <a:ln w="9525">
            <a:noFill/>
            <a:miter lim="800000"/>
            <a:headEnd/>
            <a:tailEnd/>
          </a:ln>
        </p:spPr>
      </p:pic>
    </p:spTree>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96258"/>
                                        </p:tgtEl>
                                        <p:attrNameLst>
                                          <p:attrName>style.visibility</p:attrName>
                                        </p:attrNameLst>
                                      </p:cBhvr>
                                      <p:to>
                                        <p:strVal val="visible"/>
                                      </p:to>
                                    </p:set>
                                    <p:anim calcmode="lin" valueType="num">
                                      <p:cBhvr additive="base">
                                        <p:cTn id="7" dur="500" fill="hold"/>
                                        <p:tgtEl>
                                          <p:spTgt spid="96258"/>
                                        </p:tgtEl>
                                        <p:attrNameLst>
                                          <p:attrName>ppt_x</p:attrName>
                                        </p:attrNameLst>
                                      </p:cBhvr>
                                      <p:tavLst>
                                        <p:tav tm="0">
                                          <p:val>
                                            <p:strVal val="#ppt_x"/>
                                          </p:val>
                                        </p:tav>
                                        <p:tav tm="100000">
                                          <p:val>
                                            <p:strVal val="#ppt_x"/>
                                          </p:val>
                                        </p:tav>
                                      </p:tavLst>
                                    </p:anim>
                                    <p:anim calcmode="lin" valueType="num">
                                      <p:cBhvr additive="base">
                                        <p:cTn id="8" dur="500" fill="hold"/>
                                        <p:tgtEl>
                                          <p:spTgt spid="9625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8" grpId="0" animBg="1"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ChangeArrowheads="1"/>
          </p:cNvSpPr>
          <p:nvPr/>
        </p:nvSpPr>
        <p:spPr bwMode="auto">
          <a:xfrm>
            <a:off x="1066800" y="3409950"/>
            <a:ext cx="3124200" cy="609600"/>
          </a:xfrm>
          <a:prstGeom prst="rect">
            <a:avLst/>
          </a:prstGeom>
          <a:solidFill>
            <a:srgbClr val="FFFF00"/>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FF00"/>
            </a:extrusionClr>
          </a:sp3d>
        </p:spPr>
        <p:txBody>
          <a:bodyPr wrap="none" anchor="ctr">
            <a:flatTx/>
          </a:bodyPr>
          <a:lstStyle/>
          <a:p>
            <a:pPr algn="ctr"/>
            <a:r>
              <a:rPr lang="it-IT" sz="2400">
                <a:latin typeface="Comic Sans MS" pitchFamily="-106" charset="0"/>
                <a:ea typeface="Osaka" pitchFamily="-106" charset="-128"/>
              </a:rPr>
              <a:t>DISPONIBILITA’</a:t>
            </a:r>
          </a:p>
        </p:txBody>
      </p:sp>
      <p:sp>
        <p:nvSpPr>
          <p:cNvPr id="98307" name="Rectangle 3"/>
          <p:cNvSpPr>
            <a:spLocks noChangeArrowheads="1"/>
          </p:cNvSpPr>
          <p:nvPr/>
        </p:nvSpPr>
        <p:spPr bwMode="auto">
          <a:xfrm rot="21956">
            <a:off x="152400" y="230188"/>
            <a:ext cx="4268788" cy="531812"/>
          </a:xfrm>
          <a:prstGeom prst="rect">
            <a:avLst/>
          </a:prstGeom>
          <a:solidFill>
            <a:srgbClr val="FFFF00"/>
          </a:solidFill>
          <a:ln w="9525">
            <a:solidFill>
              <a:schemeClr val="tx1"/>
            </a:solidFill>
            <a:miter lim="800000"/>
            <a:headEnd/>
            <a:tailEnd/>
          </a:ln>
          <a:effectLst>
            <a:outerShdw blurRad="63500" dist="38099" dir="2700000" algn="ctr" rotWithShape="0">
              <a:schemeClr val="bg2">
                <a:alpha val="74998"/>
              </a:schemeClr>
            </a:outerShdw>
          </a:effectLst>
        </p:spPr>
        <p:txBody>
          <a:bodyPr wrap="none" anchor="ctr"/>
          <a:lstStyle/>
          <a:p>
            <a:pPr algn="ctr"/>
            <a:r>
              <a:rPr lang="it-IT" sz="2400">
                <a:solidFill>
                  <a:schemeClr val="bg1"/>
                </a:solidFill>
                <a:latin typeface="Comic Sans MS" pitchFamily="-106" charset="0"/>
                <a:ea typeface="Osaka" pitchFamily="-106" charset="-128"/>
              </a:rPr>
              <a:t>BILANCIO IDRICO</a:t>
            </a:r>
          </a:p>
        </p:txBody>
      </p:sp>
      <p:pic>
        <p:nvPicPr>
          <p:cNvPr id="40964" name="Picture 4" descr="piatto dx"/>
          <p:cNvPicPr>
            <a:picLocks noChangeAspect="1" noChangeArrowheads="1"/>
          </p:cNvPicPr>
          <p:nvPr/>
        </p:nvPicPr>
        <p:blipFill>
          <a:blip r:embed="rId3">
            <a:clrChange>
              <a:clrFrom>
                <a:srgbClr val="FFFFFF"/>
              </a:clrFrom>
              <a:clrTo>
                <a:srgbClr val="FFFFFF">
                  <a:alpha val="0"/>
                </a:srgbClr>
              </a:clrTo>
            </a:clrChange>
          </a:blip>
          <a:srcRect l="47716" r="19263" b="41368"/>
          <a:stretch>
            <a:fillRect/>
          </a:stretch>
        </p:blipFill>
        <p:spPr bwMode="auto">
          <a:xfrm>
            <a:off x="4760913" y="2370138"/>
            <a:ext cx="2743200" cy="2286000"/>
          </a:xfrm>
          <a:prstGeom prst="rect">
            <a:avLst/>
          </a:prstGeom>
          <a:noFill/>
          <a:ln w="9525">
            <a:noFill/>
            <a:miter lim="800000"/>
            <a:headEnd/>
            <a:tailEnd/>
          </a:ln>
        </p:spPr>
      </p:pic>
      <p:pic>
        <p:nvPicPr>
          <p:cNvPr id="40965" name="Picture 5" descr="piatto sx"/>
          <p:cNvPicPr>
            <a:picLocks noChangeAspect="1" noChangeArrowheads="1"/>
          </p:cNvPicPr>
          <p:nvPr/>
        </p:nvPicPr>
        <p:blipFill>
          <a:blip r:embed="rId4">
            <a:clrChange>
              <a:clrFrom>
                <a:srgbClr val="FFFFFF"/>
              </a:clrFrom>
              <a:clrTo>
                <a:srgbClr val="FFFFFF">
                  <a:alpha val="0"/>
                </a:srgbClr>
              </a:clrTo>
            </a:clrChange>
          </a:blip>
          <a:srcRect r="58704" b="45277"/>
          <a:stretch>
            <a:fillRect/>
          </a:stretch>
        </p:blipFill>
        <p:spPr bwMode="auto">
          <a:xfrm>
            <a:off x="809625" y="3409950"/>
            <a:ext cx="3430588" cy="2133600"/>
          </a:xfrm>
          <a:prstGeom prst="rect">
            <a:avLst/>
          </a:prstGeom>
          <a:noFill/>
          <a:ln w="9525">
            <a:noFill/>
            <a:miter lim="800000"/>
            <a:headEnd/>
            <a:tailEnd/>
          </a:ln>
        </p:spPr>
      </p:pic>
      <p:pic>
        <p:nvPicPr>
          <p:cNvPr id="40966" name="Picture 6" descr="bilancia sp"/>
          <p:cNvPicPr>
            <a:picLocks noChangeAspect="1" noChangeArrowheads="1"/>
          </p:cNvPicPr>
          <p:nvPr/>
        </p:nvPicPr>
        <p:blipFill>
          <a:blip r:embed="rId5">
            <a:clrChange>
              <a:clrFrom>
                <a:srgbClr val="FFFFFF"/>
              </a:clrFrom>
              <a:clrTo>
                <a:srgbClr val="FFFFFF">
                  <a:alpha val="0"/>
                </a:srgbClr>
              </a:clrTo>
            </a:clrChange>
          </a:blip>
          <a:srcRect t="38477"/>
          <a:stretch>
            <a:fillRect/>
          </a:stretch>
        </p:blipFill>
        <p:spPr bwMode="auto">
          <a:xfrm>
            <a:off x="798513" y="4419600"/>
            <a:ext cx="8307387" cy="2398713"/>
          </a:xfrm>
          <a:prstGeom prst="rect">
            <a:avLst/>
          </a:prstGeom>
          <a:noFill/>
          <a:ln w="9525">
            <a:noFill/>
            <a:miter lim="800000"/>
            <a:headEnd/>
            <a:tailEnd/>
          </a:ln>
        </p:spPr>
      </p:pic>
    </p:spTree>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97156" presetClass="entr" presetSubtype="76251456" fill="hold" grpId="0" nodeType="afterEffect">
                                  <p:stCondLst>
                                    <p:cond delay="0"/>
                                  </p:stCondLst>
                                  <p:childTnLst>
                                    <p:set>
                                      <p:cBhvr>
                                        <p:cTn id="6" dur="1" fill="hold">
                                          <p:stCondLst>
                                            <p:cond delay="499"/>
                                          </p:stCondLst>
                                        </p:cTn>
                                        <p:tgtEl>
                                          <p:spTgt spid="983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animBg="1"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1066800" y="3352800"/>
            <a:ext cx="3124200" cy="609600"/>
          </a:xfrm>
          <a:prstGeom prst="rect">
            <a:avLst/>
          </a:prstGeom>
          <a:solidFill>
            <a:srgbClr val="FFFF00"/>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FF00"/>
            </a:extrusionClr>
          </a:sp3d>
        </p:spPr>
        <p:txBody>
          <a:bodyPr wrap="none" anchor="ctr">
            <a:flatTx/>
          </a:bodyPr>
          <a:lstStyle/>
          <a:p>
            <a:pPr algn="ctr"/>
            <a:r>
              <a:rPr lang="it-IT" sz="2400">
                <a:latin typeface="Comic Sans MS" pitchFamily="-106" charset="0"/>
                <a:ea typeface="Osaka" pitchFamily="-106" charset="-128"/>
              </a:rPr>
              <a:t>DISPONIBILITA’</a:t>
            </a:r>
          </a:p>
        </p:txBody>
      </p:sp>
      <p:sp>
        <p:nvSpPr>
          <p:cNvPr id="100355" name="Rectangle 3"/>
          <p:cNvSpPr>
            <a:spLocks noChangeArrowheads="1"/>
          </p:cNvSpPr>
          <p:nvPr/>
        </p:nvSpPr>
        <p:spPr bwMode="auto">
          <a:xfrm rot="21956">
            <a:off x="152400" y="230188"/>
            <a:ext cx="4268788" cy="531812"/>
          </a:xfrm>
          <a:prstGeom prst="rect">
            <a:avLst/>
          </a:prstGeom>
          <a:solidFill>
            <a:srgbClr val="FFFF00"/>
          </a:solidFill>
          <a:ln w="9525">
            <a:solidFill>
              <a:schemeClr val="tx1"/>
            </a:solidFill>
            <a:miter lim="800000"/>
            <a:headEnd/>
            <a:tailEnd/>
          </a:ln>
          <a:effectLst>
            <a:outerShdw blurRad="63500" dist="38099" dir="2700000" algn="ctr" rotWithShape="0">
              <a:schemeClr val="bg2">
                <a:alpha val="74998"/>
              </a:schemeClr>
            </a:outerShdw>
          </a:effectLst>
        </p:spPr>
        <p:txBody>
          <a:bodyPr wrap="none" anchor="ctr"/>
          <a:lstStyle/>
          <a:p>
            <a:pPr algn="ctr"/>
            <a:r>
              <a:rPr lang="it-IT" sz="2400">
                <a:solidFill>
                  <a:schemeClr val="bg1"/>
                </a:solidFill>
                <a:latin typeface="Comic Sans MS" pitchFamily="-106" charset="0"/>
                <a:ea typeface="Osaka" pitchFamily="-106" charset="-128"/>
              </a:rPr>
              <a:t>BILANCIO IDRICO</a:t>
            </a:r>
          </a:p>
        </p:txBody>
      </p:sp>
      <p:pic>
        <p:nvPicPr>
          <p:cNvPr id="43012" name="Picture 4" descr="piatto dx"/>
          <p:cNvPicPr>
            <a:picLocks noChangeAspect="1" noChangeArrowheads="1"/>
          </p:cNvPicPr>
          <p:nvPr/>
        </p:nvPicPr>
        <p:blipFill>
          <a:blip r:embed="rId3">
            <a:clrChange>
              <a:clrFrom>
                <a:srgbClr val="FFFFFF"/>
              </a:clrFrom>
              <a:clrTo>
                <a:srgbClr val="FFFFFF">
                  <a:alpha val="0"/>
                </a:srgbClr>
              </a:clrTo>
            </a:clrChange>
          </a:blip>
          <a:srcRect l="47716" r="19263" b="41368"/>
          <a:stretch>
            <a:fillRect/>
          </a:stretch>
        </p:blipFill>
        <p:spPr bwMode="auto">
          <a:xfrm>
            <a:off x="4760913" y="2362200"/>
            <a:ext cx="2743200" cy="2286000"/>
          </a:xfrm>
          <a:prstGeom prst="rect">
            <a:avLst/>
          </a:prstGeom>
          <a:noFill/>
          <a:ln w="9525">
            <a:noFill/>
            <a:miter lim="800000"/>
            <a:headEnd/>
            <a:tailEnd/>
          </a:ln>
        </p:spPr>
      </p:pic>
      <p:pic>
        <p:nvPicPr>
          <p:cNvPr id="43013" name="Picture 5" descr="piatto sx"/>
          <p:cNvPicPr>
            <a:picLocks noChangeAspect="1" noChangeArrowheads="1"/>
          </p:cNvPicPr>
          <p:nvPr/>
        </p:nvPicPr>
        <p:blipFill>
          <a:blip r:embed="rId4">
            <a:clrChange>
              <a:clrFrom>
                <a:srgbClr val="FFFFFF"/>
              </a:clrFrom>
              <a:clrTo>
                <a:srgbClr val="FFFFFF">
                  <a:alpha val="0"/>
                </a:srgbClr>
              </a:clrTo>
            </a:clrChange>
          </a:blip>
          <a:srcRect r="58704" b="45277"/>
          <a:stretch>
            <a:fillRect/>
          </a:stretch>
        </p:blipFill>
        <p:spPr bwMode="auto">
          <a:xfrm>
            <a:off x="809625" y="3352800"/>
            <a:ext cx="3430588" cy="2133600"/>
          </a:xfrm>
          <a:prstGeom prst="rect">
            <a:avLst/>
          </a:prstGeom>
          <a:noFill/>
          <a:ln w="9525">
            <a:noFill/>
            <a:miter lim="800000"/>
            <a:headEnd/>
            <a:tailEnd/>
          </a:ln>
        </p:spPr>
      </p:pic>
      <p:pic>
        <p:nvPicPr>
          <p:cNvPr id="43014" name="Picture 6" descr="bilancia sp"/>
          <p:cNvPicPr>
            <a:picLocks noChangeAspect="1" noChangeArrowheads="1"/>
          </p:cNvPicPr>
          <p:nvPr/>
        </p:nvPicPr>
        <p:blipFill>
          <a:blip r:embed="rId5">
            <a:clrChange>
              <a:clrFrom>
                <a:srgbClr val="FFFFFF"/>
              </a:clrFrom>
              <a:clrTo>
                <a:srgbClr val="FFFFFF">
                  <a:alpha val="0"/>
                </a:srgbClr>
              </a:clrTo>
            </a:clrChange>
          </a:blip>
          <a:srcRect t="38477"/>
          <a:stretch>
            <a:fillRect/>
          </a:stretch>
        </p:blipFill>
        <p:spPr bwMode="auto">
          <a:xfrm>
            <a:off x="798513" y="4419600"/>
            <a:ext cx="8307387" cy="2398713"/>
          </a:xfrm>
          <a:prstGeom prst="rect">
            <a:avLst/>
          </a:prstGeom>
          <a:noFill/>
          <a:ln w="9525">
            <a:noFill/>
            <a:miter lim="800000"/>
            <a:headEnd/>
            <a:tailEnd/>
          </a:ln>
        </p:spPr>
      </p:pic>
      <p:sp>
        <p:nvSpPr>
          <p:cNvPr id="100359" name="Rectangle 7"/>
          <p:cNvSpPr>
            <a:spLocks noChangeArrowheads="1"/>
          </p:cNvSpPr>
          <p:nvPr/>
        </p:nvSpPr>
        <p:spPr bwMode="auto">
          <a:xfrm rot="92139">
            <a:off x="4557713" y="2644775"/>
            <a:ext cx="3124200" cy="395288"/>
          </a:xfrm>
          <a:prstGeom prst="rect">
            <a:avLst/>
          </a:prstGeom>
          <a:solidFill>
            <a:srgbClr val="FFCC6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CC66"/>
            </a:extrusionClr>
          </a:sp3d>
        </p:spPr>
        <p:txBody>
          <a:bodyPr wrap="none" anchor="ctr">
            <a:flatTx/>
          </a:bodyPr>
          <a:lstStyle/>
          <a:p>
            <a:pPr algn="ctr"/>
            <a:r>
              <a:rPr lang="it-IT" sz="1400">
                <a:latin typeface="Comic Sans MS" pitchFamily="-106" charset="0"/>
                <a:ea typeface="Osaka" pitchFamily="-106" charset="-128"/>
              </a:rPr>
              <a:t>USI IDROPOTABILI</a:t>
            </a:r>
          </a:p>
        </p:txBody>
      </p:sp>
    </p:spTree>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00359"/>
                                        </p:tgtEl>
                                        <p:attrNameLst>
                                          <p:attrName>style.visibility</p:attrName>
                                        </p:attrNameLst>
                                      </p:cBhvr>
                                      <p:to>
                                        <p:strVal val="visible"/>
                                      </p:to>
                                    </p:set>
                                    <p:anim calcmode="lin" valueType="num">
                                      <p:cBhvr additive="base">
                                        <p:cTn id="7" dur="500" fill="hold"/>
                                        <p:tgtEl>
                                          <p:spTgt spid="100359"/>
                                        </p:tgtEl>
                                        <p:attrNameLst>
                                          <p:attrName>ppt_x</p:attrName>
                                        </p:attrNameLst>
                                      </p:cBhvr>
                                      <p:tavLst>
                                        <p:tav tm="0">
                                          <p:val>
                                            <p:strVal val="#ppt_x"/>
                                          </p:val>
                                        </p:tav>
                                        <p:tav tm="100000">
                                          <p:val>
                                            <p:strVal val="#ppt_x"/>
                                          </p:val>
                                        </p:tav>
                                      </p:tavLst>
                                    </p:anim>
                                    <p:anim calcmode="lin" valueType="num">
                                      <p:cBhvr additive="base">
                                        <p:cTn id="8" dur="500" fill="hold"/>
                                        <p:tgtEl>
                                          <p:spTgt spid="10035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9" grpId="0" animBg="1"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ChangeArrowheads="1"/>
          </p:cNvSpPr>
          <p:nvPr/>
        </p:nvSpPr>
        <p:spPr bwMode="auto">
          <a:xfrm>
            <a:off x="1066800" y="3200400"/>
            <a:ext cx="3124200" cy="609600"/>
          </a:xfrm>
          <a:prstGeom prst="rect">
            <a:avLst/>
          </a:prstGeom>
          <a:solidFill>
            <a:srgbClr val="FFFF00"/>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FF00"/>
            </a:extrusionClr>
          </a:sp3d>
        </p:spPr>
        <p:txBody>
          <a:bodyPr wrap="none" anchor="ctr">
            <a:flatTx/>
          </a:bodyPr>
          <a:lstStyle/>
          <a:p>
            <a:pPr algn="ctr"/>
            <a:r>
              <a:rPr lang="it-IT" sz="2400">
                <a:latin typeface="Comic Sans MS" pitchFamily="-106" charset="0"/>
                <a:ea typeface="Osaka" pitchFamily="-106" charset="-128"/>
              </a:rPr>
              <a:t>DISPONIBILITA’</a:t>
            </a:r>
          </a:p>
        </p:txBody>
      </p:sp>
      <p:sp>
        <p:nvSpPr>
          <p:cNvPr id="102403" name="Rectangle 3"/>
          <p:cNvSpPr>
            <a:spLocks noChangeArrowheads="1"/>
          </p:cNvSpPr>
          <p:nvPr/>
        </p:nvSpPr>
        <p:spPr bwMode="auto">
          <a:xfrm rot="21956">
            <a:off x="152400" y="230188"/>
            <a:ext cx="4268788" cy="531812"/>
          </a:xfrm>
          <a:prstGeom prst="rect">
            <a:avLst/>
          </a:prstGeom>
          <a:solidFill>
            <a:srgbClr val="FFFF00"/>
          </a:solidFill>
          <a:ln w="9525">
            <a:solidFill>
              <a:schemeClr val="tx1"/>
            </a:solidFill>
            <a:miter lim="800000"/>
            <a:headEnd/>
            <a:tailEnd/>
          </a:ln>
          <a:effectLst>
            <a:outerShdw blurRad="63500" dist="38099" dir="2700000" algn="ctr" rotWithShape="0">
              <a:schemeClr val="bg2">
                <a:alpha val="74998"/>
              </a:schemeClr>
            </a:outerShdw>
          </a:effectLst>
        </p:spPr>
        <p:txBody>
          <a:bodyPr wrap="none" anchor="ctr"/>
          <a:lstStyle/>
          <a:p>
            <a:pPr algn="ctr"/>
            <a:r>
              <a:rPr lang="it-IT" sz="2400">
                <a:solidFill>
                  <a:schemeClr val="bg1"/>
                </a:solidFill>
                <a:latin typeface="Comic Sans MS" pitchFamily="-106" charset="0"/>
                <a:ea typeface="Osaka" pitchFamily="-106" charset="-128"/>
              </a:rPr>
              <a:t>BILANCIO IDRICO</a:t>
            </a:r>
          </a:p>
        </p:txBody>
      </p:sp>
      <p:pic>
        <p:nvPicPr>
          <p:cNvPr id="45060" name="Picture 4" descr="piatto dx"/>
          <p:cNvPicPr>
            <a:picLocks noChangeAspect="1" noChangeArrowheads="1"/>
          </p:cNvPicPr>
          <p:nvPr/>
        </p:nvPicPr>
        <p:blipFill>
          <a:blip r:embed="rId3">
            <a:clrChange>
              <a:clrFrom>
                <a:srgbClr val="FFFFFF"/>
              </a:clrFrom>
              <a:clrTo>
                <a:srgbClr val="FFFFFF">
                  <a:alpha val="0"/>
                </a:srgbClr>
              </a:clrTo>
            </a:clrChange>
          </a:blip>
          <a:srcRect l="47716" r="19263" b="41368"/>
          <a:stretch>
            <a:fillRect/>
          </a:stretch>
        </p:blipFill>
        <p:spPr bwMode="auto">
          <a:xfrm>
            <a:off x="4760913" y="2514600"/>
            <a:ext cx="2743200" cy="2286000"/>
          </a:xfrm>
          <a:prstGeom prst="rect">
            <a:avLst/>
          </a:prstGeom>
          <a:noFill/>
          <a:ln w="9525">
            <a:noFill/>
            <a:miter lim="800000"/>
            <a:headEnd/>
            <a:tailEnd/>
          </a:ln>
        </p:spPr>
      </p:pic>
      <p:pic>
        <p:nvPicPr>
          <p:cNvPr id="45061" name="Picture 5" descr="piatto sx"/>
          <p:cNvPicPr>
            <a:picLocks noChangeAspect="1" noChangeArrowheads="1"/>
          </p:cNvPicPr>
          <p:nvPr/>
        </p:nvPicPr>
        <p:blipFill>
          <a:blip r:embed="rId4">
            <a:clrChange>
              <a:clrFrom>
                <a:srgbClr val="FFFFFF"/>
              </a:clrFrom>
              <a:clrTo>
                <a:srgbClr val="FFFFFF">
                  <a:alpha val="0"/>
                </a:srgbClr>
              </a:clrTo>
            </a:clrChange>
          </a:blip>
          <a:srcRect r="58704" b="45277"/>
          <a:stretch>
            <a:fillRect/>
          </a:stretch>
        </p:blipFill>
        <p:spPr bwMode="auto">
          <a:xfrm>
            <a:off x="809625" y="3200400"/>
            <a:ext cx="3430588" cy="2133600"/>
          </a:xfrm>
          <a:prstGeom prst="rect">
            <a:avLst/>
          </a:prstGeom>
          <a:noFill/>
          <a:ln w="9525">
            <a:noFill/>
            <a:miter lim="800000"/>
            <a:headEnd/>
            <a:tailEnd/>
          </a:ln>
        </p:spPr>
      </p:pic>
      <p:pic>
        <p:nvPicPr>
          <p:cNvPr id="45062" name="Picture 6" descr="bilancia sp"/>
          <p:cNvPicPr>
            <a:picLocks noChangeAspect="1" noChangeArrowheads="1"/>
          </p:cNvPicPr>
          <p:nvPr/>
        </p:nvPicPr>
        <p:blipFill>
          <a:blip r:embed="rId5">
            <a:clrChange>
              <a:clrFrom>
                <a:srgbClr val="FFFFFF"/>
              </a:clrFrom>
              <a:clrTo>
                <a:srgbClr val="FFFFFF">
                  <a:alpha val="0"/>
                </a:srgbClr>
              </a:clrTo>
            </a:clrChange>
          </a:blip>
          <a:srcRect t="38477"/>
          <a:stretch>
            <a:fillRect/>
          </a:stretch>
        </p:blipFill>
        <p:spPr bwMode="auto">
          <a:xfrm>
            <a:off x="798513" y="4419600"/>
            <a:ext cx="8307387" cy="2398713"/>
          </a:xfrm>
          <a:prstGeom prst="rect">
            <a:avLst/>
          </a:prstGeom>
          <a:noFill/>
          <a:ln w="9525">
            <a:noFill/>
            <a:miter lim="800000"/>
            <a:headEnd/>
            <a:tailEnd/>
          </a:ln>
        </p:spPr>
      </p:pic>
      <p:sp>
        <p:nvSpPr>
          <p:cNvPr id="45063" name="Rectangle 7"/>
          <p:cNvSpPr>
            <a:spLocks noChangeArrowheads="1"/>
          </p:cNvSpPr>
          <p:nvPr/>
        </p:nvSpPr>
        <p:spPr bwMode="auto">
          <a:xfrm rot="92139">
            <a:off x="4557713" y="2797175"/>
            <a:ext cx="3124200" cy="395288"/>
          </a:xfrm>
          <a:prstGeom prst="rect">
            <a:avLst/>
          </a:prstGeom>
          <a:solidFill>
            <a:srgbClr val="FFCC6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CC66"/>
            </a:extrusionClr>
          </a:sp3d>
        </p:spPr>
        <p:txBody>
          <a:bodyPr wrap="none" anchor="ctr">
            <a:flatTx/>
          </a:bodyPr>
          <a:lstStyle/>
          <a:p>
            <a:pPr algn="ctr"/>
            <a:r>
              <a:rPr lang="it-IT" sz="1400">
                <a:latin typeface="Comic Sans MS" pitchFamily="-106" charset="0"/>
                <a:ea typeface="Osaka" pitchFamily="-106" charset="-128"/>
              </a:rPr>
              <a:t>USI IDROPOTABILI</a:t>
            </a:r>
          </a:p>
        </p:txBody>
      </p:sp>
    </p:spTree>
  </p:cSld>
  <p:clrMapOvr>
    <a:masterClrMapping/>
  </p:clrMapOvr>
  <p:transition advClick="0" advTm="100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ChangeArrowheads="1"/>
          </p:cNvSpPr>
          <p:nvPr/>
        </p:nvSpPr>
        <p:spPr bwMode="auto">
          <a:xfrm>
            <a:off x="1066800" y="3200400"/>
            <a:ext cx="3124200" cy="609600"/>
          </a:xfrm>
          <a:prstGeom prst="rect">
            <a:avLst/>
          </a:prstGeom>
          <a:solidFill>
            <a:srgbClr val="FFFF00"/>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FF00"/>
            </a:extrusionClr>
          </a:sp3d>
        </p:spPr>
        <p:txBody>
          <a:bodyPr wrap="none" anchor="ctr">
            <a:flatTx/>
          </a:bodyPr>
          <a:lstStyle/>
          <a:p>
            <a:pPr algn="ctr"/>
            <a:r>
              <a:rPr lang="it-IT" sz="2400">
                <a:latin typeface="Comic Sans MS" pitchFamily="-106" charset="0"/>
                <a:ea typeface="Osaka" pitchFamily="-106" charset="-128"/>
              </a:rPr>
              <a:t>DISPONIBILITA’</a:t>
            </a:r>
          </a:p>
        </p:txBody>
      </p:sp>
      <p:sp>
        <p:nvSpPr>
          <p:cNvPr id="104451" name="Rectangle 3"/>
          <p:cNvSpPr>
            <a:spLocks noChangeArrowheads="1"/>
          </p:cNvSpPr>
          <p:nvPr/>
        </p:nvSpPr>
        <p:spPr bwMode="auto">
          <a:xfrm rot="21956">
            <a:off x="152400" y="230188"/>
            <a:ext cx="4268788" cy="531812"/>
          </a:xfrm>
          <a:prstGeom prst="rect">
            <a:avLst/>
          </a:prstGeom>
          <a:solidFill>
            <a:srgbClr val="FFFF00"/>
          </a:solidFill>
          <a:ln w="9525">
            <a:solidFill>
              <a:schemeClr val="tx1"/>
            </a:solidFill>
            <a:miter lim="800000"/>
            <a:headEnd/>
            <a:tailEnd/>
          </a:ln>
          <a:effectLst>
            <a:outerShdw blurRad="63500" dist="38099" dir="2700000" algn="ctr" rotWithShape="0">
              <a:schemeClr val="bg2">
                <a:alpha val="74998"/>
              </a:schemeClr>
            </a:outerShdw>
          </a:effectLst>
        </p:spPr>
        <p:txBody>
          <a:bodyPr wrap="none" anchor="ctr"/>
          <a:lstStyle/>
          <a:p>
            <a:pPr algn="ctr"/>
            <a:r>
              <a:rPr lang="it-IT" sz="2400">
                <a:solidFill>
                  <a:schemeClr val="bg1"/>
                </a:solidFill>
                <a:latin typeface="Comic Sans MS" pitchFamily="-106" charset="0"/>
                <a:ea typeface="Osaka" pitchFamily="-106" charset="-128"/>
              </a:rPr>
              <a:t>BILANCIO IDRICO</a:t>
            </a:r>
          </a:p>
        </p:txBody>
      </p:sp>
      <p:pic>
        <p:nvPicPr>
          <p:cNvPr id="47108" name="Picture 4" descr="piatto dx"/>
          <p:cNvPicPr>
            <a:picLocks noChangeAspect="1" noChangeArrowheads="1"/>
          </p:cNvPicPr>
          <p:nvPr/>
        </p:nvPicPr>
        <p:blipFill>
          <a:blip r:embed="rId3">
            <a:clrChange>
              <a:clrFrom>
                <a:srgbClr val="FFFFFF"/>
              </a:clrFrom>
              <a:clrTo>
                <a:srgbClr val="FFFFFF">
                  <a:alpha val="0"/>
                </a:srgbClr>
              </a:clrTo>
            </a:clrChange>
          </a:blip>
          <a:srcRect l="47716" r="19263" b="41368"/>
          <a:stretch>
            <a:fillRect/>
          </a:stretch>
        </p:blipFill>
        <p:spPr bwMode="auto">
          <a:xfrm>
            <a:off x="4760913" y="2514600"/>
            <a:ext cx="2743200" cy="2286000"/>
          </a:xfrm>
          <a:prstGeom prst="rect">
            <a:avLst/>
          </a:prstGeom>
          <a:noFill/>
          <a:ln w="9525">
            <a:noFill/>
            <a:miter lim="800000"/>
            <a:headEnd/>
            <a:tailEnd/>
          </a:ln>
        </p:spPr>
      </p:pic>
      <p:pic>
        <p:nvPicPr>
          <p:cNvPr id="47109" name="Picture 5" descr="piatto sx"/>
          <p:cNvPicPr>
            <a:picLocks noChangeAspect="1" noChangeArrowheads="1"/>
          </p:cNvPicPr>
          <p:nvPr/>
        </p:nvPicPr>
        <p:blipFill>
          <a:blip r:embed="rId4">
            <a:clrChange>
              <a:clrFrom>
                <a:srgbClr val="FFFFFF"/>
              </a:clrFrom>
              <a:clrTo>
                <a:srgbClr val="FFFFFF">
                  <a:alpha val="0"/>
                </a:srgbClr>
              </a:clrTo>
            </a:clrChange>
          </a:blip>
          <a:srcRect r="58704" b="45277"/>
          <a:stretch>
            <a:fillRect/>
          </a:stretch>
        </p:blipFill>
        <p:spPr bwMode="auto">
          <a:xfrm>
            <a:off x="809625" y="3200400"/>
            <a:ext cx="3430588" cy="2133600"/>
          </a:xfrm>
          <a:prstGeom prst="rect">
            <a:avLst/>
          </a:prstGeom>
          <a:noFill/>
          <a:ln w="9525">
            <a:noFill/>
            <a:miter lim="800000"/>
            <a:headEnd/>
            <a:tailEnd/>
          </a:ln>
        </p:spPr>
      </p:pic>
      <p:pic>
        <p:nvPicPr>
          <p:cNvPr id="47110" name="Picture 6" descr="bilancia sp"/>
          <p:cNvPicPr>
            <a:picLocks noChangeAspect="1" noChangeArrowheads="1"/>
          </p:cNvPicPr>
          <p:nvPr/>
        </p:nvPicPr>
        <p:blipFill>
          <a:blip r:embed="rId5">
            <a:clrChange>
              <a:clrFrom>
                <a:srgbClr val="FFFFFF"/>
              </a:clrFrom>
              <a:clrTo>
                <a:srgbClr val="FFFFFF">
                  <a:alpha val="0"/>
                </a:srgbClr>
              </a:clrTo>
            </a:clrChange>
          </a:blip>
          <a:srcRect t="38477"/>
          <a:stretch>
            <a:fillRect/>
          </a:stretch>
        </p:blipFill>
        <p:spPr bwMode="auto">
          <a:xfrm>
            <a:off x="798513" y="4419600"/>
            <a:ext cx="8307387" cy="2398713"/>
          </a:xfrm>
          <a:prstGeom prst="rect">
            <a:avLst/>
          </a:prstGeom>
          <a:noFill/>
          <a:ln w="9525">
            <a:noFill/>
            <a:miter lim="800000"/>
            <a:headEnd/>
            <a:tailEnd/>
          </a:ln>
        </p:spPr>
      </p:pic>
      <p:sp>
        <p:nvSpPr>
          <p:cNvPr id="47111" name="Rectangle 7"/>
          <p:cNvSpPr>
            <a:spLocks noChangeArrowheads="1"/>
          </p:cNvSpPr>
          <p:nvPr/>
        </p:nvSpPr>
        <p:spPr bwMode="auto">
          <a:xfrm rot="92139">
            <a:off x="4557713" y="2797175"/>
            <a:ext cx="3124200" cy="395288"/>
          </a:xfrm>
          <a:prstGeom prst="rect">
            <a:avLst/>
          </a:prstGeom>
          <a:solidFill>
            <a:srgbClr val="FFCC6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CC66"/>
            </a:extrusionClr>
          </a:sp3d>
        </p:spPr>
        <p:txBody>
          <a:bodyPr wrap="none" anchor="ctr">
            <a:flatTx/>
          </a:bodyPr>
          <a:lstStyle/>
          <a:p>
            <a:pPr algn="ctr"/>
            <a:r>
              <a:rPr lang="it-IT" sz="1400">
                <a:latin typeface="Comic Sans MS" pitchFamily="-106" charset="0"/>
                <a:ea typeface="Osaka" pitchFamily="-106" charset="-128"/>
              </a:rPr>
              <a:t>USI IDROPOTABILI</a:t>
            </a:r>
          </a:p>
        </p:txBody>
      </p:sp>
      <p:sp>
        <p:nvSpPr>
          <p:cNvPr id="104456" name="Rectangle 8"/>
          <p:cNvSpPr>
            <a:spLocks noChangeArrowheads="1"/>
          </p:cNvSpPr>
          <p:nvPr/>
        </p:nvSpPr>
        <p:spPr bwMode="auto">
          <a:xfrm rot="92139">
            <a:off x="4559300" y="2392363"/>
            <a:ext cx="3124200" cy="360362"/>
          </a:xfrm>
          <a:prstGeom prst="rect">
            <a:avLst/>
          </a:prstGeom>
          <a:solidFill>
            <a:srgbClr val="CCFF6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CCFF66"/>
            </a:extrusionClr>
          </a:sp3d>
        </p:spPr>
        <p:txBody>
          <a:bodyPr wrap="none" anchor="ctr">
            <a:flatTx/>
          </a:bodyPr>
          <a:lstStyle/>
          <a:p>
            <a:pPr algn="ctr"/>
            <a:r>
              <a:rPr lang="it-IT" sz="1400">
                <a:latin typeface="Comic Sans MS" pitchFamily="-106" charset="0"/>
                <a:ea typeface="Osaka" pitchFamily="-106" charset="-128"/>
              </a:rPr>
              <a:t>USI IRRIGUI</a:t>
            </a:r>
          </a:p>
        </p:txBody>
      </p:sp>
    </p:spTree>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04456"/>
                                        </p:tgtEl>
                                        <p:attrNameLst>
                                          <p:attrName>style.visibility</p:attrName>
                                        </p:attrNameLst>
                                      </p:cBhvr>
                                      <p:to>
                                        <p:strVal val="visible"/>
                                      </p:to>
                                    </p:set>
                                    <p:anim calcmode="lin" valueType="num">
                                      <p:cBhvr additive="base">
                                        <p:cTn id="7" dur="500" fill="hold"/>
                                        <p:tgtEl>
                                          <p:spTgt spid="104456"/>
                                        </p:tgtEl>
                                        <p:attrNameLst>
                                          <p:attrName>ppt_x</p:attrName>
                                        </p:attrNameLst>
                                      </p:cBhvr>
                                      <p:tavLst>
                                        <p:tav tm="0">
                                          <p:val>
                                            <p:strVal val="#ppt_x"/>
                                          </p:val>
                                        </p:tav>
                                        <p:tav tm="100000">
                                          <p:val>
                                            <p:strVal val="#ppt_x"/>
                                          </p:val>
                                        </p:tav>
                                      </p:tavLst>
                                    </p:anim>
                                    <p:anim calcmode="lin" valueType="num">
                                      <p:cBhvr additive="base">
                                        <p:cTn id="8" dur="500" fill="hold"/>
                                        <p:tgtEl>
                                          <p:spTgt spid="10445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6" grpId="0" animBg="1"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1066800" y="3124200"/>
            <a:ext cx="3124200" cy="609600"/>
          </a:xfrm>
          <a:prstGeom prst="rect">
            <a:avLst/>
          </a:prstGeom>
          <a:solidFill>
            <a:srgbClr val="FFFF00"/>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FF00"/>
            </a:extrusionClr>
          </a:sp3d>
        </p:spPr>
        <p:txBody>
          <a:bodyPr wrap="none" anchor="ctr">
            <a:flatTx/>
          </a:bodyPr>
          <a:lstStyle/>
          <a:p>
            <a:pPr algn="ctr"/>
            <a:r>
              <a:rPr lang="it-IT" sz="2400">
                <a:latin typeface="Comic Sans MS" pitchFamily="-106" charset="0"/>
                <a:ea typeface="Osaka" pitchFamily="-106" charset="-128"/>
              </a:rPr>
              <a:t>DISPONIBILITA’</a:t>
            </a:r>
          </a:p>
        </p:txBody>
      </p:sp>
      <p:sp>
        <p:nvSpPr>
          <p:cNvPr id="106499" name="Rectangle 3"/>
          <p:cNvSpPr>
            <a:spLocks noChangeArrowheads="1"/>
          </p:cNvSpPr>
          <p:nvPr/>
        </p:nvSpPr>
        <p:spPr bwMode="auto">
          <a:xfrm rot="21956">
            <a:off x="152400" y="230188"/>
            <a:ext cx="4268788" cy="531812"/>
          </a:xfrm>
          <a:prstGeom prst="rect">
            <a:avLst/>
          </a:prstGeom>
          <a:solidFill>
            <a:srgbClr val="FFFF00"/>
          </a:solidFill>
          <a:ln w="9525">
            <a:solidFill>
              <a:schemeClr val="tx1"/>
            </a:solidFill>
            <a:miter lim="800000"/>
            <a:headEnd/>
            <a:tailEnd/>
          </a:ln>
          <a:effectLst>
            <a:outerShdw blurRad="63500" dist="38099" dir="2700000" algn="ctr" rotWithShape="0">
              <a:schemeClr val="bg2">
                <a:alpha val="74998"/>
              </a:schemeClr>
            </a:outerShdw>
          </a:effectLst>
        </p:spPr>
        <p:txBody>
          <a:bodyPr wrap="none" anchor="ctr"/>
          <a:lstStyle/>
          <a:p>
            <a:pPr algn="ctr"/>
            <a:r>
              <a:rPr lang="it-IT" sz="2400">
                <a:solidFill>
                  <a:schemeClr val="bg1"/>
                </a:solidFill>
                <a:latin typeface="Comic Sans MS" pitchFamily="-106" charset="0"/>
                <a:ea typeface="Osaka" pitchFamily="-106" charset="-128"/>
              </a:rPr>
              <a:t>BILANCIO IDRICO</a:t>
            </a:r>
          </a:p>
        </p:txBody>
      </p:sp>
      <p:pic>
        <p:nvPicPr>
          <p:cNvPr id="49156" name="Picture 4" descr="piatto dx"/>
          <p:cNvPicPr>
            <a:picLocks noChangeAspect="1" noChangeArrowheads="1"/>
          </p:cNvPicPr>
          <p:nvPr/>
        </p:nvPicPr>
        <p:blipFill>
          <a:blip r:embed="rId3">
            <a:clrChange>
              <a:clrFrom>
                <a:srgbClr val="FFFFFF"/>
              </a:clrFrom>
              <a:clrTo>
                <a:srgbClr val="FFFFFF">
                  <a:alpha val="0"/>
                </a:srgbClr>
              </a:clrTo>
            </a:clrChange>
          </a:blip>
          <a:srcRect l="47716" r="19263" b="41368"/>
          <a:stretch>
            <a:fillRect/>
          </a:stretch>
        </p:blipFill>
        <p:spPr bwMode="auto">
          <a:xfrm>
            <a:off x="4760913" y="2590800"/>
            <a:ext cx="2743200" cy="2286000"/>
          </a:xfrm>
          <a:prstGeom prst="rect">
            <a:avLst/>
          </a:prstGeom>
          <a:noFill/>
          <a:ln w="9525">
            <a:noFill/>
            <a:miter lim="800000"/>
            <a:headEnd/>
            <a:tailEnd/>
          </a:ln>
        </p:spPr>
      </p:pic>
      <p:pic>
        <p:nvPicPr>
          <p:cNvPr id="49157" name="Picture 5" descr="piatto sx"/>
          <p:cNvPicPr>
            <a:picLocks noChangeAspect="1" noChangeArrowheads="1"/>
          </p:cNvPicPr>
          <p:nvPr/>
        </p:nvPicPr>
        <p:blipFill>
          <a:blip r:embed="rId4">
            <a:clrChange>
              <a:clrFrom>
                <a:srgbClr val="FFFFFF"/>
              </a:clrFrom>
              <a:clrTo>
                <a:srgbClr val="FFFFFF">
                  <a:alpha val="0"/>
                </a:srgbClr>
              </a:clrTo>
            </a:clrChange>
          </a:blip>
          <a:srcRect r="58704" b="45277"/>
          <a:stretch>
            <a:fillRect/>
          </a:stretch>
        </p:blipFill>
        <p:spPr bwMode="auto">
          <a:xfrm>
            <a:off x="809625" y="3124200"/>
            <a:ext cx="3430588" cy="2133600"/>
          </a:xfrm>
          <a:prstGeom prst="rect">
            <a:avLst/>
          </a:prstGeom>
          <a:noFill/>
          <a:ln w="9525">
            <a:noFill/>
            <a:miter lim="800000"/>
            <a:headEnd/>
            <a:tailEnd/>
          </a:ln>
        </p:spPr>
      </p:pic>
      <p:pic>
        <p:nvPicPr>
          <p:cNvPr id="49158" name="Picture 6" descr="bilancia sp"/>
          <p:cNvPicPr>
            <a:picLocks noChangeAspect="1" noChangeArrowheads="1"/>
          </p:cNvPicPr>
          <p:nvPr/>
        </p:nvPicPr>
        <p:blipFill>
          <a:blip r:embed="rId5">
            <a:clrChange>
              <a:clrFrom>
                <a:srgbClr val="FFFFFF"/>
              </a:clrFrom>
              <a:clrTo>
                <a:srgbClr val="FFFFFF">
                  <a:alpha val="0"/>
                </a:srgbClr>
              </a:clrTo>
            </a:clrChange>
          </a:blip>
          <a:srcRect t="38477"/>
          <a:stretch>
            <a:fillRect/>
          </a:stretch>
        </p:blipFill>
        <p:spPr bwMode="auto">
          <a:xfrm>
            <a:off x="798513" y="4419600"/>
            <a:ext cx="8307387" cy="2398713"/>
          </a:xfrm>
          <a:prstGeom prst="rect">
            <a:avLst/>
          </a:prstGeom>
          <a:noFill/>
          <a:ln w="9525">
            <a:noFill/>
            <a:miter lim="800000"/>
            <a:headEnd/>
            <a:tailEnd/>
          </a:ln>
        </p:spPr>
      </p:pic>
      <p:sp>
        <p:nvSpPr>
          <p:cNvPr id="49159" name="Rectangle 7"/>
          <p:cNvSpPr>
            <a:spLocks noChangeArrowheads="1"/>
          </p:cNvSpPr>
          <p:nvPr/>
        </p:nvSpPr>
        <p:spPr bwMode="auto">
          <a:xfrm rot="92139">
            <a:off x="4557713" y="2873375"/>
            <a:ext cx="3124200" cy="395288"/>
          </a:xfrm>
          <a:prstGeom prst="rect">
            <a:avLst/>
          </a:prstGeom>
          <a:solidFill>
            <a:srgbClr val="FFCC6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CC66"/>
            </a:extrusionClr>
          </a:sp3d>
        </p:spPr>
        <p:txBody>
          <a:bodyPr wrap="none" anchor="ctr">
            <a:flatTx/>
          </a:bodyPr>
          <a:lstStyle/>
          <a:p>
            <a:pPr algn="ctr"/>
            <a:r>
              <a:rPr lang="it-IT" sz="1400">
                <a:latin typeface="Comic Sans MS" pitchFamily="-106" charset="0"/>
                <a:ea typeface="Osaka" pitchFamily="-106" charset="-128"/>
              </a:rPr>
              <a:t>USI IDROPOTABILI</a:t>
            </a:r>
          </a:p>
        </p:txBody>
      </p:sp>
      <p:sp>
        <p:nvSpPr>
          <p:cNvPr id="49160" name="Rectangle 8"/>
          <p:cNvSpPr>
            <a:spLocks noChangeArrowheads="1"/>
          </p:cNvSpPr>
          <p:nvPr/>
        </p:nvSpPr>
        <p:spPr bwMode="auto">
          <a:xfrm rot="92139">
            <a:off x="4559300" y="2468563"/>
            <a:ext cx="3124200" cy="360362"/>
          </a:xfrm>
          <a:prstGeom prst="rect">
            <a:avLst/>
          </a:prstGeom>
          <a:solidFill>
            <a:srgbClr val="CCFF6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CCFF66"/>
            </a:extrusionClr>
          </a:sp3d>
        </p:spPr>
        <p:txBody>
          <a:bodyPr wrap="none" anchor="ctr">
            <a:flatTx/>
          </a:bodyPr>
          <a:lstStyle/>
          <a:p>
            <a:pPr algn="ctr"/>
            <a:r>
              <a:rPr lang="it-IT" sz="1400">
                <a:latin typeface="Comic Sans MS" pitchFamily="-106" charset="0"/>
                <a:ea typeface="Osaka" pitchFamily="-106" charset="-128"/>
              </a:rPr>
              <a:t>USI IRRIGUI</a:t>
            </a:r>
          </a:p>
        </p:txBody>
      </p:sp>
    </p:spTree>
  </p:cSld>
  <p:clrMapOvr>
    <a:masterClrMapping/>
  </p:clrMapOvr>
  <p:transition advClick="0" advTm="100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p:cNvSpPr>
          <p:nvPr/>
        </p:nvSpPr>
        <p:spPr bwMode="auto">
          <a:xfrm>
            <a:off x="1066800" y="3124200"/>
            <a:ext cx="3124200" cy="609600"/>
          </a:xfrm>
          <a:prstGeom prst="rect">
            <a:avLst/>
          </a:prstGeom>
          <a:solidFill>
            <a:srgbClr val="FFFF00"/>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FF00"/>
            </a:extrusionClr>
          </a:sp3d>
        </p:spPr>
        <p:txBody>
          <a:bodyPr wrap="none" anchor="ctr">
            <a:flatTx/>
          </a:bodyPr>
          <a:lstStyle/>
          <a:p>
            <a:pPr algn="ctr"/>
            <a:r>
              <a:rPr lang="it-IT" sz="2400">
                <a:latin typeface="Comic Sans MS" pitchFamily="-106" charset="0"/>
                <a:ea typeface="Osaka" pitchFamily="-106" charset="-128"/>
              </a:rPr>
              <a:t>DISPONIBILITA’</a:t>
            </a:r>
          </a:p>
        </p:txBody>
      </p:sp>
      <p:sp>
        <p:nvSpPr>
          <p:cNvPr id="108547" name="Rectangle 3"/>
          <p:cNvSpPr>
            <a:spLocks noChangeArrowheads="1"/>
          </p:cNvSpPr>
          <p:nvPr/>
        </p:nvSpPr>
        <p:spPr bwMode="auto">
          <a:xfrm rot="21956">
            <a:off x="152400" y="230188"/>
            <a:ext cx="4268788" cy="531812"/>
          </a:xfrm>
          <a:prstGeom prst="rect">
            <a:avLst/>
          </a:prstGeom>
          <a:solidFill>
            <a:srgbClr val="FFFF00"/>
          </a:solidFill>
          <a:ln w="9525">
            <a:solidFill>
              <a:schemeClr val="tx1"/>
            </a:solidFill>
            <a:miter lim="800000"/>
            <a:headEnd/>
            <a:tailEnd/>
          </a:ln>
          <a:effectLst>
            <a:outerShdw blurRad="63500" dist="38099" dir="2700000" algn="ctr" rotWithShape="0">
              <a:schemeClr val="bg2">
                <a:alpha val="74998"/>
              </a:schemeClr>
            </a:outerShdw>
          </a:effectLst>
        </p:spPr>
        <p:txBody>
          <a:bodyPr wrap="none" anchor="ctr"/>
          <a:lstStyle/>
          <a:p>
            <a:pPr algn="ctr"/>
            <a:r>
              <a:rPr lang="it-IT" sz="2400">
                <a:solidFill>
                  <a:schemeClr val="bg1"/>
                </a:solidFill>
                <a:latin typeface="Comic Sans MS" pitchFamily="-106" charset="0"/>
                <a:ea typeface="Osaka" pitchFamily="-106" charset="-128"/>
              </a:rPr>
              <a:t>BILANCIO IDRICO</a:t>
            </a:r>
          </a:p>
        </p:txBody>
      </p:sp>
      <p:pic>
        <p:nvPicPr>
          <p:cNvPr id="51204" name="Picture 4" descr="piatto dx"/>
          <p:cNvPicPr>
            <a:picLocks noChangeAspect="1" noChangeArrowheads="1"/>
          </p:cNvPicPr>
          <p:nvPr/>
        </p:nvPicPr>
        <p:blipFill>
          <a:blip r:embed="rId3">
            <a:clrChange>
              <a:clrFrom>
                <a:srgbClr val="FFFFFF"/>
              </a:clrFrom>
              <a:clrTo>
                <a:srgbClr val="FFFFFF">
                  <a:alpha val="0"/>
                </a:srgbClr>
              </a:clrTo>
            </a:clrChange>
          </a:blip>
          <a:srcRect l="47716" r="19263" b="41368"/>
          <a:stretch>
            <a:fillRect/>
          </a:stretch>
        </p:blipFill>
        <p:spPr bwMode="auto">
          <a:xfrm>
            <a:off x="4760913" y="2590800"/>
            <a:ext cx="2743200" cy="2286000"/>
          </a:xfrm>
          <a:prstGeom prst="rect">
            <a:avLst/>
          </a:prstGeom>
          <a:noFill/>
          <a:ln w="9525">
            <a:noFill/>
            <a:miter lim="800000"/>
            <a:headEnd/>
            <a:tailEnd/>
          </a:ln>
        </p:spPr>
      </p:pic>
      <p:pic>
        <p:nvPicPr>
          <p:cNvPr id="51205" name="Picture 5" descr="piatto sx"/>
          <p:cNvPicPr>
            <a:picLocks noChangeAspect="1" noChangeArrowheads="1"/>
          </p:cNvPicPr>
          <p:nvPr/>
        </p:nvPicPr>
        <p:blipFill>
          <a:blip r:embed="rId4">
            <a:clrChange>
              <a:clrFrom>
                <a:srgbClr val="FFFFFF"/>
              </a:clrFrom>
              <a:clrTo>
                <a:srgbClr val="FFFFFF">
                  <a:alpha val="0"/>
                </a:srgbClr>
              </a:clrTo>
            </a:clrChange>
          </a:blip>
          <a:srcRect r="58704" b="45277"/>
          <a:stretch>
            <a:fillRect/>
          </a:stretch>
        </p:blipFill>
        <p:spPr bwMode="auto">
          <a:xfrm>
            <a:off x="809625" y="3124200"/>
            <a:ext cx="3430588" cy="2133600"/>
          </a:xfrm>
          <a:prstGeom prst="rect">
            <a:avLst/>
          </a:prstGeom>
          <a:noFill/>
          <a:ln w="9525">
            <a:noFill/>
            <a:miter lim="800000"/>
            <a:headEnd/>
            <a:tailEnd/>
          </a:ln>
        </p:spPr>
      </p:pic>
      <p:pic>
        <p:nvPicPr>
          <p:cNvPr id="51206" name="Picture 6" descr="bilancia sp"/>
          <p:cNvPicPr>
            <a:picLocks noChangeAspect="1" noChangeArrowheads="1"/>
          </p:cNvPicPr>
          <p:nvPr/>
        </p:nvPicPr>
        <p:blipFill>
          <a:blip r:embed="rId5">
            <a:clrChange>
              <a:clrFrom>
                <a:srgbClr val="FFFFFF"/>
              </a:clrFrom>
              <a:clrTo>
                <a:srgbClr val="FFFFFF">
                  <a:alpha val="0"/>
                </a:srgbClr>
              </a:clrTo>
            </a:clrChange>
          </a:blip>
          <a:srcRect t="38477"/>
          <a:stretch>
            <a:fillRect/>
          </a:stretch>
        </p:blipFill>
        <p:spPr bwMode="auto">
          <a:xfrm>
            <a:off x="798513" y="4419600"/>
            <a:ext cx="8307387" cy="2398713"/>
          </a:xfrm>
          <a:prstGeom prst="rect">
            <a:avLst/>
          </a:prstGeom>
          <a:noFill/>
          <a:ln w="9525">
            <a:noFill/>
            <a:miter lim="800000"/>
            <a:headEnd/>
            <a:tailEnd/>
          </a:ln>
        </p:spPr>
      </p:pic>
      <p:sp>
        <p:nvSpPr>
          <p:cNvPr id="51207" name="Rectangle 7"/>
          <p:cNvSpPr>
            <a:spLocks noChangeArrowheads="1"/>
          </p:cNvSpPr>
          <p:nvPr/>
        </p:nvSpPr>
        <p:spPr bwMode="auto">
          <a:xfrm rot="92139">
            <a:off x="4557713" y="2873375"/>
            <a:ext cx="3124200" cy="395288"/>
          </a:xfrm>
          <a:prstGeom prst="rect">
            <a:avLst/>
          </a:prstGeom>
          <a:solidFill>
            <a:srgbClr val="FFCC6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CC66"/>
            </a:extrusionClr>
          </a:sp3d>
        </p:spPr>
        <p:txBody>
          <a:bodyPr wrap="none" anchor="ctr">
            <a:flatTx/>
          </a:bodyPr>
          <a:lstStyle/>
          <a:p>
            <a:pPr algn="ctr"/>
            <a:r>
              <a:rPr lang="it-IT" sz="1400">
                <a:latin typeface="Comic Sans MS" pitchFamily="-106" charset="0"/>
                <a:ea typeface="Osaka" pitchFamily="-106" charset="-128"/>
              </a:rPr>
              <a:t>USI IDROPOTABILI</a:t>
            </a:r>
          </a:p>
        </p:txBody>
      </p:sp>
      <p:sp>
        <p:nvSpPr>
          <p:cNvPr id="51208" name="Rectangle 8"/>
          <p:cNvSpPr>
            <a:spLocks noChangeArrowheads="1"/>
          </p:cNvSpPr>
          <p:nvPr/>
        </p:nvSpPr>
        <p:spPr bwMode="auto">
          <a:xfrm rot="92139">
            <a:off x="4559300" y="2468563"/>
            <a:ext cx="3124200" cy="360362"/>
          </a:xfrm>
          <a:prstGeom prst="rect">
            <a:avLst/>
          </a:prstGeom>
          <a:solidFill>
            <a:srgbClr val="CCFF6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CCFF66"/>
            </a:extrusionClr>
          </a:sp3d>
        </p:spPr>
        <p:txBody>
          <a:bodyPr wrap="none" anchor="ctr">
            <a:flatTx/>
          </a:bodyPr>
          <a:lstStyle/>
          <a:p>
            <a:pPr algn="ctr"/>
            <a:r>
              <a:rPr lang="it-IT" sz="1400">
                <a:latin typeface="Comic Sans MS" pitchFamily="-106" charset="0"/>
                <a:ea typeface="Osaka" pitchFamily="-106" charset="-128"/>
              </a:rPr>
              <a:t>USI IRRIGUI</a:t>
            </a:r>
          </a:p>
        </p:txBody>
      </p:sp>
      <p:sp>
        <p:nvSpPr>
          <p:cNvPr id="108553" name="Rectangle 9"/>
          <p:cNvSpPr>
            <a:spLocks noChangeArrowheads="1"/>
          </p:cNvSpPr>
          <p:nvPr/>
        </p:nvSpPr>
        <p:spPr bwMode="auto">
          <a:xfrm rot="92139">
            <a:off x="4557713" y="2043113"/>
            <a:ext cx="3124200" cy="395287"/>
          </a:xfrm>
          <a:prstGeom prst="rect">
            <a:avLst/>
          </a:prstGeom>
          <a:solidFill>
            <a:srgbClr val="66FFCC"/>
          </a:solidFill>
          <a:ln w="9525">
            <a:miter lim="800000"/>
            <a:headEnd/>
            <a:tailEnd/>
          </a:ln>
          <a:scene3d>
            <a:camera prst="legacyPerspectiveTop"/>
            <a:lightRig rig="legacyFlat3" dir="b"/>
          </a:scene3d>
          <a:sp3d extrusionH="887400" prstMaterial="legacyMatte">
            <a:bevelT w="13500" h="13500" prst="angle"/>
            <a:bevelB w="13500" h="13500" prst="angle"/>
            <a:extrusionClr>
              <a:srgbClr val="66FFCC"/>
            </a:extrusionClr>
          </a:sp3d>
        </p:spPr>
        <p:txBody>
          <a:bodyPr wrap="none" anchor="ctr">
            <a:flatTx/>
          </a:bodyPr>
          <a:lstStyle/>
          <a:p>
            <a:pPr algn="ctr"/>
            <a:r>
              <a:rPr lang="it-IT" sz="1400">
                <a:latin typeface="Comic Sans MS" pitchFamily="-106" charset="0"/>
                <a:ea typeface="Osaka" pitchFamily="-106" charset="-128"/>
              </a:rPr>
              <a:t>USI IDROELETTRICI</a:t>
            </a:r>
          </a:p>
        </p:txBody>
      </p:sp>
    </p:spTree>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08553"/>
                                        </p:tgtEl>
                                        <p:attrNameLst>
                                          <p:attrName>style.visibility</p:attrName>
                                        </p:attrNameLst>
                                      </p:cBhvr>
                                      <p:to>
                                        <p:strVal val="visible"/>
                                      </p:to>
                                    </p:set>
                                    <p:anim calcmode="lin" valueType="num">
                                      <p:cBhvr additive="base">
                                        <p:cTn id="7" dur="500" fill="hold"/>
                                        <p:tgtEl>
                                          <p:spTgt spid="108553"/>
                                        </p:tgtEl>
                                        <p:attrNameLst>
                                          <p:attrName>ppt_x</p:attrName>
                                        </p:attrNameLst>
                                      </p:cBhvr>
                                      <p:tavLst>
                                        <p:tav tm="0">
                                          <p:val>
                                            <p:strVal val="#ppt_x"/>
                                          </p:val>
                                        </p:tav>
                                        <p:tav tm="100000">
                                          <p:val>
                                            <p:strVal val="#ppt_x"/>
                                          </p:val>
                                        </p:tav>
                                      </p:tavLst>
                                    </p:anim>
                                    <p:anim calcmode="lin" valueType="num">
                                      <p:cBhvr additive="base">
                                        <p:cTn id="8" dur="500" fill="hold"/>
                                        <p:tgtEl>
                                          <p:spTgt spid="10855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53" grpId="0" animBg="1"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1066800" y="3048000"/>
            <a:ext cx="3124200" cy="609600"/>
          </a:xfrm>
          <a:prstGeom prst="rect">
            <a:avLst/>
          </a:prstGeom>
          <a:solidFill>
            <a:srgbClr val="FFFF00"/>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FF00"/>
            </a:extrusionClr>
          </a:sp3d>
        </p:spPr>
        <p:txBody>
          <a:bodyPr wrap="none" anchor="ctr">
            <a:flatTx/>
          </a:bodyPr>
          <a:lstStyle/>
          <a:p>
            <a:pPr algn="ctr"/>
            <a:r>
              <a:rPr lang="it-IT" sz="2400">
                <a:latin typeface="Comic Sans MS" pitchFamily="-106" charset="0"/>
                <a:ea typeface="Osaka" pitchFamily="-106" charset="-128"/>
              </a:rPr>
              <a:t>DISPONIBILITA’</a:t>
            </a:r>
          </a:p>
        </p:txBody>
      </p:sp>
      <p:sp>
        <p:nvSpPr>
          <p:cNvPr id="110595" name="Rectangle 3"/>
          <p:cNvSpPr>
            <a:spLocks noChangeArrowheads="1"/>
          </p:cNvSpPr>
          <p:nvPr/>
        </p:nvSpPr>
        <p:spPr bwMode="auto">
          <a:xfrm rot="21956">
            <a:off x="152400" y="230188"/>
            <a:ext cx="4268788" cy="531812"/>
          </a:xfrm>
          <a:prstGeom prst="rect">
            <a:avLst/>
          </a:prstGeom>
          <a:solidFill>
            <a:srgbClr val="FFFF00"/>
          </a:solidFill>
          <a:ln w="9525">
            <a:solidFill>
              <a:schemeClr val="tx1"/>
            </a:solidFill>
            <a:miter lim="800000"/>
            <a:headEnd/>
            <a:tailEnd/>
          </a:ln>
          <a:effectLst>
            <a:outerShdw blurRad="63500" dist="38099" dir="2700000" algn="ctr" rotWithShape="0">
              <a:schemeClr val="bg2">
                <a:alpha val="74998"/>
              </a:schemeClr>
            </a:outerShdw>
          </a:effectLst>
        </p:spPr>
        <p:txBody>
          <a:bodyPr wrap="none" anchor="ctr"/>
          <a:lstStyle/>
          <a:p>
            <a:pPr algn="ctr"/>
            <a:r>
              <a:rPr lang="it-IT" sz="2400">
                <a:solidFill>
                  <a:schemeClr val="bg1"/>
                </a:solidFill>
                <a:latin typeface="Comic Sans MS" pitchFamily="-106" charset="0"/>
                <a:ea typeface="Osaka" pitchFamily="-106" charset="-128"/>
              </a:rPr>
              <a:t>BILANCIO IDRICO</a:t>
            </a:r>
          </a:p>
        </p:txBody>
      </p:sp>
      <p:pic>
        <p:nvPicPr>
          <p:cNvPr id="53252" name="Picture 4" descr="piatto dx"/>
          <p:cNvPicPr>
            <a:picLocks noChangeAspect="1" noChangeArrowheads="1"/>
          </p:cNvPicPr>
          <p:nvPr/>
        </p:nvPicPr>
        <p:blipFill>
          <a:blip r:embed="rId3">
            <a:clrChange>
              <a:clrFrom>
                <a:srgbClr val="FFFFFF"/>
              </a:clrFrom>
              <a:clrTo>
                <a:srgbClr val="FFFFFF">
                  <a:alpha val="0"/>
                </a:srgbClr>
              </a:clrTo>
            </a:clrChange>
          </a:blip>
          <a:srcRect l="47716" r="19263" b="41368"/>
          <a:stretch>
            <a:fillRect/>
          </a:stretch>
        </p:blipFill>
        <p:spPr bwMode="auto">
          <a:xfrm>
            <a:off x="4760913" y="2667000"/>
            <a:ext cx="2743200" cy="2286000"/>
          </a:xfrm>
          <a:prstGeom prst="rect">
            <a:avLst/>
          </a:prstGeom>
          <a:noFill/>
          <a:ln w="9525">
            <a:noFill/>
            <a:miter lim="800000"/>
            <a:headEnd/>
            <a:tailEnd/>
          </a:ln>
        </p:spPr>
      </p:pic>
      <p:pic>
        <p:nvPicPr>
          <p:cNvPr id="53253" name="Picture 5" descr="piatto sx"/>
          <p:cNvPicPr>
            <a:picLocks noChangeAspect="1" noChangeArrowheads="1"/>
          </p:cNvPicPr>
          <p:nvPr/>
        </p:nvPicPr>
        <p:blipFill>
          <a:blip r:embed="rId4">
            <a:clrChange>
              <a:clrFrom>
                <a:srgbClr val="FFFFFF"/>
              </a:clrFrom>
              <a:clrTo>
                <a:srgbClr val="FFFFFF">
                  <a:alpha val="0"/>
                </a:srgbClr>
              </a:clrTo>
            </a:clrChange>
          </a:blip>
          <a:srcRect r="58704" b="45277"/>
          <a:stretch>
            <a:fillRect/>
          </a:stretch>
        </p:blipFill>
        <p:spPr bwMode="auto">
          <a:xfrm>
            <a:off x="809625" y="3048000"/>
            <a:ext cx="3430588" cy="2133600"/>
          </a:xfrm>
          <a:prstGeom prst="rect">
            <a:avLst/>
          </a:prstGeom>
          <a:noFill/>
          <a:ln w="9525">
            <a:noFill/>
            <a:miter lim="800000"/>
            <a:headEnd/>
            <a:tailEnd/>
          </a:ln>
        </p:spPr>
      </p:pic>
      <p:pic>
        <p:nvPicPr>
          <p:cNvPr id="53254" name="Picture 6" descr="bilancia sp"/>
          <p:cNvPicPr>
            <a:picLocks noChangeAspect="1" noChangeArrowheads="1"/>
          </p:cNvPicPr>
          <p:nvPr/>
        </p:nvPicPr>
        <p:blipFill>
          <a:blip r:embed="rId5">
            <a:clrChange>
              <a:clrFrom>
                <a:srgbClr val="FFFFFF"/>
              </a:clrFrom>
              <a:clrTo>
                <a:srgbClr val="FFFFFF">
                  <a:alpha val="0"/>
                </a:srgbClr>
              </a:clrTo>
            </a:clrChange>
          </a:blip>
          <a:srcRect t="38477"/>
          <a:stretch>
            <a:fillRect/>
          </a:stretch>
        </p:blipFill>
        <p:spPr bwMode="auto">
          <a:xfrm>
            <a:off x="798513" y="4419600"/>
            <a:ext cx="8307387" cy="2398713"/>
          </a:xfrm>
          <a:prstGeom prst="rect">
            <a:avLst/>
          </a:prstGeom>
          <a:noFill/>
          <a:ln w="9525">
            <a:noFill/>
            <a:miter lim="800000"/>
            <a:headEnd/>
            <a:tailEnd/>
          </a:ln>
        </p:spPr>
      </p:pic>
      <p:sp>
        <p:nvSpPr>
          <p:cNvPr id="53255" name="Rectangle 7"/>
          <p:cNvSpPr>
            <a:spLocks noChangeArrowheads="1"/>
          </p:cNvSpPr>
          <p:nvPr/>
        </p:nvSpPr>
        <p:spPr bwMode="auto">
          <a:xfrm rot="92139">
            <a:off x="4557713" y="2949575"/>
            <a:ext cx="3124200" cy="395288"/>
          </a:xfrm>
          <a:prstGeom prst="rect">
            <a:avLst/>
          </a:prstGeom>
          <a:solidFill>
            <a:srgbClr val="FFCC6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CC66"/>
            </a:extrusionClr>
          </a:sp3d>
        </p:spPr>
        <p:txBody>
          <a:bodyPr wrap="none" anchor="ctr">
            <a:flatTx/>
          </a:bodyPr>
          <a:lstStyle/>
          <a:p>
            <a:pPr algn="ctr"/>
            <a:r>
              <a:rPr lang="it-IT" sz="1400">
                <a:latin typeface="Comic Sans MS" pitchFamily="-106" charset="0"/>
                <a:ea typeface="Osaka" pitchFamily="-106" charset="-128"/>
              </a:rPr>
              <a:t>USI IDROPOTABILI</a:t>
            </a:r>
          </a:p>
        </p:txBody>
      </p:sp>
      <p:sp>
        <p:nvSpPr>
          <p:cNvPr id="53256" name="Rectangle 8"/>
          <p:cNvSpPr>
            <a:spLocks noChangeArrowheads="1"/>
          </p:cNvSpPr>
          <p:nvPr/>
        </p:nvSpPr>
        <p:spPr bwMode="auto">
          <a:xfrm rot="92139">
            <a:off x="4559300" y="2544763"/>
            <a:ext cx="3124200" cy="360362"/>
          </a:xfrm>
          <a:prstGeom prst="rect">
            <a:avLst/>
          </a:prstGeom>
          <a:solidFill>
            <a:srgbClr val="CCFF6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CCFF66"/>
            </a:extrusionClr>
          </a:sp3d>
        </p:spPr>
        <p:txBody>
          <a:bodyPr wrap="none" anchor="ctr">
            <a:flatTx/>
          </a:bodyPr>
          <a:lstStyle/>
          <a:p>
            <a:pPr algn="ctr"/>
            <a:r>
              <a:rPr lang="it-IT" sz="1400">
                <a:latin typeface="Comic Sans MS" pitchFamily="-106" charset="0"/>
                <a:ea typeface="Osaka" pitchFamily="-106" charset="-128"/>
              </a:rPr>
              <a:t>USI IRRIGUI</a:t>
            </a:r>
          </a:p>
        </p:txBody>
      </p:sp>
      <p:sp>
        <p:nvSpPr>
          <p:cNvPr id="53257" name="Rectangle 9"/>
          <p:cNvSpPr>
            <a:spLocks noChangeArrowheads="1"/>
          </p:cNvSpPr>
          <p:nvPr/>
        </p:nvSpPr>
        <p:spPr bwMode="auto">
          <a:xfrm rot="92139">
            <a:off x="4557713" y="2119313"/>
            <a:ext cx="3124200" cy="395287"/>
          </a:xfrm>
          <a:prstGeom prst="rect">
            <a:avLst/>
          </a:prstGeom>
          <a:solidFill>
            <a:srgbClr val="66FFCC"/>
          </a:solidFill>
          <a:ln w="9525">
            <a:miter lim="800000"/>
            <a:headEnd/>
            <a:tailEnd/>
          </a:ln>
          <a:scene3d>
            <a:camera prst="legacyPerspectiveTop"/>
            <a:lightRig rig="legacyFlat3" dir="b"/>
          </a:scene3d>
          <a:sp3d extrusionH="887400" prstMaterial="legacyMatte">
            <a:bevelT w="13500" h="13500" prst="angle"/>
            <a:bevelB w="13500" h="13500" prst="angle"/>
            <a:extrusionClr>
              <a:srgbClr val="66FFCC"/>
            </a:extrusionClr>
          </a:sp3d>
        </p:spPr>
        <p:txBody>
          <a:bodyPr wrap="none" anchor="ctr">
            <a:flatTx/>
          </a:bodyPr>
          <a:lstStyle/>
          <a:p>
            <a:pPr algn="ctr"/>
            <a:r>
              <a:rPr lang="it-IT" sz="1400">
                <a:latin typeface="Comic Sans MS" pitchFamily="-106" charset="0"/>
                <a:ea typeface="Osaka" pitchFamily="-106" charset="-128"/>
              </a:rPr>
              <a:t>USI IDROELETTRICI</a:t>
            </a:r>
          </a:p>
        </p:txBody>
      </p:sp>
    </p:spTree>
  </p:cSld>
  <p:clrMapOvr>
    <a:masterClrMapping/>
  </p:clrMapOvr>
  <p:transition advClick="0" advTm="100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2"/>
          <p:cNvGrpSpPr/>
          <p:nvPr/>
        </p:nvGrpSpPr>
        <p:grpSpPr>
          <a:xfrm>
            <a:off x="539552" y="404664"/>
            <a:ext cx="8367330" cy="2897163"/>
            <a:chOff x="539552" y="404664"/>
            <a:chExt cx="8367330" cy="2897163"/>
          </a:xfrm>
        </p:grpSpPr>
        <p:sp>
          <p:nvSpPr>
            <p:cNvPr id="5" name="CasellaDiTesto 4"/>
            <p:cNvSpPr txBox="1"/>
            <p:nvPr/>
          </p:nvSpPr>
          <p:spPr>
            <a:xfrm>
              <a:off x="539552" y="404664"/>
              <a:ext cx="4680520" cy="1384995"/>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it-IT" sz="2800" b="1" cap="all" dirty="0" smtClean="0">
                  <a:ln w="9000" cmpd="sng">
                    <a:solidFill>
                      <a:schemeClr val="accent6"/>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REFERENDUM 1</a:t>
              </a:r>
            </a:p>
            <a:p>
              <a:pPr lvl="1"/>
              <a:r>
                <a:rPr lang="it-IT" sz="2800" dirty="0" smtClean="0">
                  <a:ln w="10160">
                    <a:solidFill>
                      <a:schemeClr val="accent1"/>
                    </a:solidFill>
                    <a:prstDash val="solid"/>
                  </a:ln>
                  <a:solidFill>
                    <a:srgbClr val="FFFFFF"/>
                  </a:solidFill>
                  <a:effectLst>
                    <a:outerShdw blurRad="38100" dist="32000" dir="5400000" algn="tl">
                      <a:srgbClr val="000000">
                        <a:alpha val="30000"/>
                      </a:srgbClr>
                    </a:outerShdw>
                  </a:effectLst>
                </a:rPr>
                <a:t>Votanti: 54,81%</a:t>
              </a:r>
            </a:p>
            <a:p>
              <a:pPr lvl="1"/>
              <a:r>
                <a:rPr lang="it-IT" sz="2800" b="1" dirty="0" smtClean="0">
                  <a:solidFill>
                    <a:srgbClr val="008000"/>
                  </a:solidFill>
                </a:rPr>
                <a:t>Percentuale</a:t>
              </a:r>
              <a:r>
                <a:rPr lang="it-IT" sz="2800" b="1" dirty="0" smtClean="0">
                  <a:solidFill>
                    <a:srgbClr val="C00000"/>
                  </a:solidFill>
                </a:rPr>
                <a:t> </a:t>
              </a:r>
              <a:r>
                <a:rPr lang="it-IT" sz="2800" b="1" dirty="0" smtClean="0">
                  <a:solidFill>
                    <a:schemeClr val="accent2">
                      <a:lumMod val="60000"/>
                      <a:lumOff val="40000"/>
                    </a:schemeClr>
                  </a:solidFill>
                </a:rPr>
                <a:t>SI</a:t>
              </a:r>
              <a:r>
                <a:rPr lang="it-IT" sz="2800" b="1" dirty="0" smtClean="0">
                  <a:solidFill>
                    <a:srgbClr val="C00000"/>
                  </a:solidFill>
                </a:rPr>
                <a:t>: 95,35 % </a:t>
              </a:r>
              <a:endParaRPr lang="it-IT" sz="2800" b="1" dirty="0">
                <a:solidFill>
                  <a:srgbClr val="C00000"/>
                </a:solidFill>
              </a:endParaRPr>
            </a:p>
          </p:txBody>
        </p:sp>
        <p:sp>
          <p:nvSpPr>
            <p:cNvPr id="7" name="CasellaDiTesto 6"/>
            <p:cNvSpPr txBox="1"/>
            <p:nvPr/>
          </p:nvSpPr>
          <p:spPr>
            <a:xfrm>
              <a:off x="539552" y="1916832"/>
              <a:ext cx="4680520" cy="1384995"/>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it-IT" sz="2800" b="1" cap="all" dirty="0" smtClean="0">
                  <a:ln w="9000" cmpd="sng">
                    <a:solidFill>
                      <a:schemeClr val="accent6"/>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REFERENDUM 2</a:t>
              </a:r>
            </a:p>
            <a:p>
              <a:pPr lvl="1"/>
              <a:r>
                <a:rPr lang="it-IT" sz="2800" dirty="0">
                  <a:ln w="10160">
                    <a:solidFill>
                      <a:schemeClr val="accent1"/>
                    </a:solidFill>
                    <a:prstDash val="solid"/>
                  </a:ln>
                  <a:solidFill>
                    <a:srgbClr val="FFFFFF"/>
                  </a:solidFill>
                  <a:effectLst>
                    <a:outerShdw blurRad="38100" dist="32000" dir="5400000" algn="tl">
                      <a:srgbClr val="000000">
                        <a:alpha val="30000"/>
                      </a:srgbClr>
                    </a:outerShdw>
                  </a:effectLst>
                </a:rPr>
                <a:t>Votanti: 54,82%</a:t>
              </a:r>
            </a:p>
            <a:p>
              <a:pPr lvl="1"/>
              <a:r>
                <a:rPr lang="it-IT" sz="2800" b="1" dirty="0" smtClean="0">
                  <a:solidFill>
                    <a:srgbClr val="008000"/>
                  </a:solidFill>
                </a:rPr>
                <a:t>Percentuale</a:t>
              </a:r>
              <a:r>
                <a:rPr lang="it-IT" sz="2800" b="1" dirty="0" smtClean="0">
                  <a:solidFill>
                    <a:srgbClr val="C00000"/>
                  </a:solidFill>
                </a:rPr>
                <a:t> </a:t>
              </a:r>
              <a:r>
                <a:rPr lang="it-IT" sz="2800" b="1" dirty="0" smtClean="0">
                  <a:solidFill>
                    <a:schemeClr val="accent2">
                      <a:lumMod val="60000"/>
                      <a:lumOff val="40000"/>
                    </a:schemeClr>
                  </a:solidFill>
                </a:rPr>
                <a:t>SI</a:t>
              </a:r>
              <a:r>
                <a:rPr lang="it-IT" sz="2800" b="1" dirty="0" smtClean="0">
                  <a:solidFill>
                    <a:srgbClr val="C00000"/>
                  </a:solidFill>
                </a:rPr>
                <a:t>: 95,80 % </a:t>
              </a:r>
              <a:endParaRPr lang="it-IT" sz="2800" b="1" dirty="0">
                <a:solidFill>
                  <a:srgbClr val="C00000"/>
                </a:solidFill>
              </a:endParaRPr>
            </a:p>
          </p:txBody>
        </p:sp>
        <p:pic>
          <p:nvPicPr>
            <p:cNvPr id="8" name="Immagine 7" descr="seggioelett.jpg"/>
            <p:cNvPicPr>
              <a:picLocks noChangeAspect="1"/>
            </p:cNvPicPr>
            <p:nvPr/>
          </p:nvPicPr>
          <p:blipFill>
            <a:blip r:embed="rId2"/>
            <a:stretch>
              <a:fillRect/>
            </a:stretch>
          </p:blipFill>
          <p:spPr>
            <a:xfrm>
              <a:off x="5220072" y="404664"/>
              <a:ext cx="3686810" cy="2880320"/>
            </a:xfrm>
            <a:prstGeom prst="rect">
              <a:avLst/>
            </a:prstGeom>
            <a:effectLst>
              <a:softEdge rad="317500"/>
            </a:effectLst>
          </p:spPr>
        </p:pic>
      </p:grpSp>
      <p:pic>
        <p:nvPicPr>
          <p:cNvPr id="9" name="Immagine 8" descr="acqua_denaro.jpg"/>
          <p:cNvPicPr>
            <a:picLocks noChangeAspect="1"/>
          </p:cNvPicPr>
          <p:nvPr/>
        </p:nvPicPr>
        <p:blipFill>
          <a:blip r:embed="rId3"/>
          <a:stretch>
            <a:fillRect/>
          </a:stretch>
        </p:blipFill>
        <p:spPr>
          <a:xfrm>
            <a:off x="395536" y="3861048"/>
            <a:ext cx="2857500" cy="2466975"/>
          </a:xfrm>
          <a:prstGeom prst="rect">
            <a:avLst/>
          </a:prstGeom>
        </p:spPr>
      </p:pic>
      <p:sp>
        <p:nvSpPr>
          <p:cNvPr id="10" name="CasellaDiTesto 9"/>
          <p:cNvSpPr txBox="1"/>
          <p:nvPr/>
        </p:nvSpPr>
        <p:spPr>
          <a:xfrm>
            <a:off x="3275856" y="3861048"/>
            <a:ext cx="5760640" cy="369332"/>
          </a:xfrm>
          <a:prstGeom prst="rect">
            <a:avLst/>
          </a:prstGeom>
          <a:noFill/>
        </p:spPr>
        <p:txBody>
          <a:bodyPr wrap="square" rtlCol="0">
            <a:spAutoFit/>
          </a:bodyPr>
          <a:lstStyle/>
          <a:p>
            <a:r>
              <a:rPr lang="it-IT" b="1" dirty="0" smtClean="0">
                <a:solidFill>
                  <a:srgbClr val="0070C0"/>
                </a:solidFill>
              </a:rPr>
              <a:t>Come sarà il modello di gestione pubblica ? </a:t>
            </a:r>
            <a:endParaRPr lang="it-IT" b="1" dirty="0">
              <a:solidFill>
                <a:srgbClr val="0070C0"/>
              </a:solidFill>
            </a:endParaRPr>
          </a:p>
        </p:txBody>
      </p:sp>
      <p:sp>
        <p:nvSpPr>
          <p:cNvPr id="11" name="CasellaDiTesto 10"/>
          <p:cNvSpPr txBox="1"/>
          <p:nvPr/>
        </p:nvSpPr>
        <p:spPr>
          <a:xfrm>
            <a:off x="3275856" y="4365104"/>
            <a:ext cx="5760640" cy="369332"/>
          </a:xfrm>
          <a:prstGeom prst="rect">
            <a:avLst/>
          </a:prstGeom>
          <a:noFill/>
        </p:spPr>
        <p:txBody>
          <a:bodyPr wrap="square" rtlCol="0">
            <a:spAutoFit/>
          </a:bodyPr>
          <a:lstStyle/>
          <a:p>
            <a:r>
              <a:rPr lang="it-IT" b="1" dirty="0" smtClean="0">
                <a:solidFill>
                  <a:srgbClr val="0070C0"/>
                </a:solidFill>
              </a:rPr>
              <a:t>Come avverrà la contribuzione dei servizi idrici ? </a:t>
            </a:r>
            <a:endParaRPr lang="it-IT" b="1" dirty="0">
              <a:solidFill>
                <a:srgbClr val="0070C0"/>
              </a:solidFill>
            </a:endParaRPr>
          </a:p>
        </p:txBody>
      </p:sp>
      <p:sp>
        <p:nvSpPr>
          <p:cNvPr id="12" name="CasellaDiTesto 11"/>
          <p:cNvSpPr txBox="1"/>
          <p:nvPr/>
        </p:nvSpPr>
        <p:spPr>
          <a:xfrm>
            <a:off x="3275856" y="4941168"/>
            <a:ext cx="5760640" cy="369332"/>
          </a:xfrm>
          <a:prstGeom prst="rect">
            <a:avLst/>
          </a:prstGeom>
          <a:noFill/>
        </p:spPr>
        <p:txBody>
          <a:bodyPr wrap="square" rtlCol="0">
            <a:spAutoFit/>
          </a:bodyPr>
          <a:lstStyle/>
          <a:p>
            <a:r>
              <a:rPr lang="it-IT" b="1" dirty="0" smtClean="0">
                <a:solidFill>
                  <a:srgbClr val="0070C0"/>
                </a:solidFill>
              </a:rPr>
              <a:t>Quali sono i servizi idrici ? </a:t>
            </a:r>
            <a:endParaRPr lang="it-IT" b="1" dirty="0">
              <a:solidFill>
                <a:srgbClr val="0070C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strips(down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strips(downLeft)">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strips(downLeft)">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ChangeArrowheads="1"/>
          </p:cNvSpPr>
          <p:nvPr/>
        </p:nvSpPr>
        <p:spPr bwMode="auto">
          <a:xfrm>
            <a:off x="1066800" y="3048000"/>
            <a:ext cx="3124200" cy="609600"/>
          </a:xfrm>
          <a:prstGeom prst="rect">
            <a:avLst/>
          </a:prstGeom>
          <a:solidFill>
            <a:srgbClr val="FFFF00"/>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FF00"/>
            </a:extrusionClr>
          </a:sp3d>
        </p:spPr>
        <p:txBody>
          <a:bodyPr wrap="none" anchor="ctr">
            <a:flatTx/>
          </a:bodyPr>
          <a:lstStyle/>
          <a:p>
            <a:pPr algn="ctr"/>
            <a:r>
              <a:rPr lang="it-IT" sz="2400">
                <a:latin typeface="Comic Sans MS" pitchFamily="-106" charset="0"/>
                <a:ea typeface="Osaka" pitchFamily="-106" charset="-128"/>
              </a:rPr>
              <a:t>DISPONIBILITA’</a:t>
            </a:r>
          </a:p>
        </p:txBody>
      </p:sp>
      <p:sp>
        <p:nvSpPr>
          <p:cNvPr id="112643" name="Rectangle 3"/>
          <p:cNvSpPr>
            <a:spLocks noChangeArrowheads="1"/>
          </p:cNvSpPr>
          <p:nvPr/>
        </p:nvSpPr>
        <p:spPr bwMode="auto">
          <a:xfrm rot="21956">
            <a:off x="152400" y="230188"/>
            <a:ext cx="4268788" cy="531812"/>
          </a:xfrm>
          <a:prstGeom prst="rect">
            <a:avLst/>
          </a:prstGeom>
          <a:solidFill>
            <a:srgbClr val="FFFF00"/>
          </a:solidFill>
          <a:ln w="9525">
            <a:solidFill>
              <a:schemeClr val="tx1"/>
            </a:solidFill>
            <a:miter lim="800000"/>
            <a:headEnd/>
            <a:tailEnd/>
          </a:ln>
          <a:effectLst>
            <a:outerShdw blurRad="63500" dist="38099" dir="2700000" algn="ctr" rotWithShape="0">
              <a:schemeClr val="bg2">
                <a:alpha val="74998"/>
              </a:schemeClr>
            </a:outerShdw>
          </a:effectLst>
        </p:spPr>
        <p:txBody>
          <a:bodyPr wrap="none" anchor="ctr"/>
          <a:lstStyle/>
          <a:p>
            <a:pPr algn="ctr"/>
            <a:r>
              <a:rPr lang="it-IT" sz="2400">
                <a:solidFill>
                  <a:schemeClr val="bg1"/>
                </a:solidFill>
                <a:latin typeface="Comic Sans MS" pitchFamily="-106" charset="0"/>
                <a:ea typeface="Osaka" pitchFamily="-106" charset="-128"/>
              </a:rPr>
              <a:t>BILANCIO IDRICO</a:t>
            </a:r>
          </a:p>
        </p:txBody>
      </p:sp>
      <p:pic>
        <p:nvPicPr>
          <p:cNvPr id="55300" name="Picture 4" descr="piatto dx"/>
          <p:cNvPicPr>
            <a:picLocks noChangeAspect="1" noChangeArrowheads="1"/>
          </p:cNvPicPr>
          <p:nvPr/>
        </p:nvPicPr>
        <p:blipFill>
          <a:blip r:embed="rId3">
            <a:clrChange>
              <a:clrFrom>
                <a:srgbClr val="FFFFFF"/>
              </a:clrFrom>
              <a:clrTo>
                <a:srgbClr val="FFFFFF">
                  <a:alpha val="0"/>
                </a:srgbClr>
              </a:clrTo>
            </a:clrChange>
          </a:blip>
          <a:srcRect l="47716" r="19263" b="41368"/>
          <a:stretch>
            <a:fillRect/>
          </a:stretch>
        </p:blipFill>
        <p:spPr bwMode="auto">
          <a:xfrm>
            <a:off x="4760913" y="2667000"/>
            <a:ext cx="2743200" cy="2286000"/>
          </a:xfrm>
          <a:prstGeom prst="rect">
            <a:avLst/>
          </a:prstGeom>
          <a:noFill/>
          <a:ln w="9525">
            <a:noFill/>
            <a:miter lim="800000"/>
            <a:headEnd/>
            <a:tailEnd/>
          </a:ln>
        </p:spPr>
      </p:pic>
      <p:pic>
        <p:nvPicPr>
          <p:cNvPr id="55301" name="Picture 5" descr="piatto sx"/>
          <p:cNvPicPr>
            <a:picLocks noChangeAspect="1" noChangeArrowheads="1"/>
          </p:cNvPicPr>
          <p:nvPr/>
        </p:nvPicPr>
        <p:blipFill>
          <a:blip r:embed="rId4">
            <a:clrChange>
              <a:clrFrom>
                <a:srgbClr val="FFFFFF"/>
              </a:clrFrom>
              <a:clrTo>
                <a:srgbClr val="FFFFFF">
                  <a:alpha val="0"/>
                </a:srgbClr>
              </a:clrTo>
            </a:clrChange>
          </a:blip>
          <a:srcRect r="58704" b="45277"/>
          <a:stretch>
            <a:fillRect/>
          </a:stretch>
        </p:blipFill>
        <p:spPr bwMode="auto">
          <a:xfrm>
            <a:off x="809625" y="3048000"/>
            <a:ext cx="3430588" cy="2133600"/>
          </a:xfrm>
          <a:prstGeom prst="rect">
            <a:avLst/>
          </a:prstGeom>
          <a:noFill/>
          <a:ln w="9525">
            <a:noFill/>
            <a:miter lim="800000"/>
            <a:headEnd/>
            <a:tailEnd/>
          </a:ln>
        </p:spPr>
      </p:pic>
      <p:pic>
        <p:nvPicPr>
          <p:cNvPr id="55302" name="Picture 6" descr="bilancia sp"/>
          <p:cNvPicPr>
            <a:picLocks noChangeAspect="1" noChangeArrowheads="1"/>
          </p:cNvPicPr>
          <p:nvPr/>
        </p:nvPicPr>
        <p:blipFill>
          <a:blip r:embed="rId5">
            <a:clrChange>
              <a:clrFrom>
                <a:srgbClr val="FFFFFF"/>
              </a:clrFrom>
              <a:clrTo>
                <a:srgbClr val="FFFFFF">
                  <a:alpha val="0"/>
                </a:srgbClr>
              </a:clrTo>
            </a:clrChange>
          </a:blip>
          <a:srcRect t="38477"/>
          <a:stretch>
            <a:fillRect/>
          </a:stretch>
        </p:blipFill>
        <p:spPr bwMode="auto">
          <a:xfrm>
            <a:off x="798513" y="4419600"/>
            <a:ext cx="8307387" cy="2398713"/>
          </a:xfrm>
          <a:prstGeom prst="rect">
            <a:avLst/>
          </a:prstGeom>
          <a:noFill/>
          <a:ln w="9525">
            <a:noFill/>
            <a:miter lim="800000"/>
            <a:headEnd/>
            <a:tailEnd/>
          </a:ln>
        </p:spPr>
      </p:pic>
      <p:sp>
        <p:nvSpPr>
          <p:cNvPr id="55303" name="Rectangle 7"/>
          <p:cNvSpPr>
            <a:spLocks noChangeArrowheads="1"/>
          </p:cNvSpPr>
          <p:nvPr/>
        </p:nvSpPr>
        <p:spPr bwMode="auto">
          <a:xfrm rot="92139">
            <a:off x="4557713" y="2949575"/>
            <a:ext cx="3124200" cy="395288"/>
          </a:xfrm>
          <a:prstGeom prst="rect">
            <a:avLst/>
          </a:prstGeom>
          <a:solidFill>
            <a:srgbClr val="FFCC6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CC66"/>
            </a:extrusionClr>
          </a:sp3d>
        </p:spPr>
        <p:txBody>
          <a:bodyPr wrap="none" anchor="ctr">
            <a:flatTx/>
          </a:bodyPr>
          <a:lstStyle/>
          <a:p>
            <a:pPr algn="ctr"/>
            <a:r>
              <a:rPr lang="it-IT" sz="1400">
                <a:latin typeface="Comic Sans MS" pitchFamily="-106" charset="0"/>
                <a:ea typeface="Osaka" pitchFamily="-106" charset="-128"/>
              </a:rPr>
              <a:t>USI IDROPOTABILI</a:t>
            </a:r>
          </a:p>
        </p:txBody>
      </p:sp>
      <p:sp>
        <p:nvSpPr>
          <p:cNvPr id="55304" name="Rectangle 8"/>
          <p:cNvSpPr>
            <a:spLocks noChangeArrowheads="1"/>
          </p:cNvSpPr>
          <p:nvPr/>
        </p:nvSpPr>
        <p:spPr bwMode="auto">
          <a:xfrm rot="92139">
            <a:off x="4559300" y="2544763"/>
            <a:ext cx="3124200" cy="360362"/>
          </a:xfrm>
          <a:prstGeom prst="rect">
            <a:avLst/>
          </a:prstGeom>
          <a:solidFill>
            <a:srgbClr val="CCFF6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CCFF66"/>
            </a:extrusionClr>
          </a:sp3d>
        </p:spPr>
        <p:txBody>
          <a:bodyPr wrap="none" anchor="ctr">
            <a:flatTx/>
          </a:bodyPr>
          <a:lstStyle/>
          <a:p>
            <a:pPr algn="ctr"/>
            <a:r>
              <a:rPr lang="it-IT" sz="1400">
                <a:latin typeface="Comic Sans MS" pitchFamily="-106" charset="0"/>
                <a:ea typeface="Osaka" pitchFamily="-106" charset="-128"/>
              </a:rPr>
              <a:t>USI IRRIGUI</a:t>
            </a:r>
          </a:p>
        </p:txBody>
      </p:sp>
      <p:sp>
        <p:nvSpPr>
          <p:cNvPr id="55305" name="Rectangle 9"/>
          <p:cNvSpPr>
            <a:spLocks noChangeArrowheads="1"/>
          </p:cNvSpPr>
          <p:nvPr/>
        </p:nvSpPr>
        <p:spPr bwMode="auto">
          <a:xfrm rot="92139">
            <a:off x="4557713" y="2119313"/>
            <a:ext cx="3124200" cy="395287"/>
          </a:xfrm>
          <a:prstGeom prst="rect">
            <a:avLst/>
          </a:prstGeom>
          <a:solidFill>
            <a:srgbClr val="66FFCC"/>
          </a:solidFill>
          <a:ln w="9525">
            <a:miter lim="800000"/>
            <a:headEnd/>
            <a:tailEnd/>
          </a:ln>
          <a:scene3d>
            <a:camera prst="legacyPerspectiveTop"/>
            <a:lightRig rig="legacyFlat3" dir="b"/>
          </a:scene3d>
          <a:sp3d extrusionH="887400" prstMaterial="legacyMatte">
            <a:bevelT w="13500" h="13500" prst="angle"/>
            <a:bevelB w="13500" h="13500" prst="angle"/>
            <a:extrusionClr>
              <a:srgbClr val="66FFCC"/>
            </a:extrusionClr>
          </a:sp3d>
        </p:spPr>
        <p:txBody>
          <a:bodyPr wrap="none" anchor="ctr">
            <a:flatTx/>
          </a:bodyPr>
          <a:lstStyle/>
          <a:p>
            <a:pPr algn="ctr"/>
            <a:r>
              <a:rPr lang="it-IT" sz="1400">
                <a:latin typeface="Comic Sans MS" pitchFamily="-106" charset="0"/>
                <a:ea typeface="Osaka" pitchFamily="-106" charset="-128"/>
              </a:rPr>
              <a:t>USI IDROELETTRICI</a:t>
            </a:r>
          </a:p>
        </p:txBody>
      </p:sp>
      <p:sp>
        <p:nvSpPr>
          <p:cNvPr id="112650" name="Rectangle 10"/>
          <p:cNvSpPr>
            <a:spLocks noChangeArrowheads="1"/>
          </p:cNvSpPr>
          <p:nvPr/>
        </p:nvSpPr>
        <p:spPr bwMode="auto">
          <a:xfrm rot="92139">
            <a:off x="4557713" y="1685925"/>
            <a:ext cx="3124200" cy="395288"/>
          </a:xfrm>
          <a:prstGeom prst="rect">
            <a:avLst/>
          </a:prstGeom>
          <a:solidFill>
            <a:srgbClr val="66CCFF"/>
          </a:solidFill>
          <a:ln w="9525">
            <a:miter lim="800000"/>
            <a:headEnd/>
            <a:tailEnd/>
          </a:ln>
          <a:scene3d>
            <a:camera prst="legacyPerspectiveTop"/>
            <a:lightRig rig="legacyFlat3" dir="b"/>
          </a:scene3d>
          <a:sp3d extrusionH="887400" prstMaterial="legacyMatte">
            <a:bevelT w="13500" h="13500" prst="angle"/>
            <a:bevelB w="13500" h="13500" prst="angle"/>
            <a:extrusionClr>
              <a:srgbClr val="66CCFF"/>
            </a:extrusionClr>
          </a:sp3d>
        </p:spPr>
        <p:txBody>
          <a:bodyPr wrap="none" anchor="ctr">
            <a:flatTx/>
          </a:bodyPr>
          <a:lstStyle/>
          <a:p>
            <a:pPr algn="ctr"/>
            <a:r>
              <a:rPr lang="it-IT" sz="1400">
                <a:latin typeface="Comic Sans MS" pitchFamily="-106" charset="0"/>
                <a:ea typeface="Osaka" pitchFamily="-106" charset="-128"/>
              </a:rPr>
              <a:t>USI INDUSTRIALI</a:t>
            </a:r>
          </a:p>
        </p:txBody>
      </p:sp>
    </p:spTree>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12650"/>
                                        </p:tgtEl>
                                        <p:attrNameLst>
                                          <p:attrName>style.visibility</p:attrName>
                                        </p:attrNameLst>
                                      </p:cBhvr>
                                      <p:to>
                                        <p:strVal val="visible"/>
                                      </p:to>
                                    </p:set>
                                    <p:anim calcmode="lin" valueType="num">
                                      <p:cBhvr additive="base">
                                        <p:cTn id="7" dur="500" fill="hold"/>
                                        <p:tgtEl>
                                          <p:spTgt spid="112650"/>
                                        </p:tgtEl>
                                        <p:attrNameLst>
                                          <p:attrName>ppt_x</p:attrName>
                                        </p:attrNameLst>
                                      </p:cBhvr>
                                      <p:tavLst>
                                        <p:tav tm="0">
                                          <p:val>
                                            <p:strVal val="#ppt_x"/>
                                          </p:val>
                                        </p:tav>
                                        <p:tav tm="100000">
                                          <p:val>
                                            <p:strVal val="#ppt_x"/>
                                          </p:val>
                                        </p:tav>
                                      </p:tavLst>
                                    </p:anim>
                                    <p:anim calcmode="lin" valueType="num">
                                      <p:cBhvr additive="base">
                                        <p:cTn id="8" dur="500" fill="hold"/>
                                        <p:tgtEl>
                                          <p:spTgt spid="11265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50" grpId="0" animBg="1"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ChangeArrowheads="1"/>
          </p:cNvSpPr>
          <p:nvPr/>
        </p:nvSpPr>
        <p:spPr bwMode="auto">
          <a:xfrm>
            <a:off x="1066800" y="2971800"/>
            <a:ext cx="3124200" cy="609600"/>
          </a:xfrm>
          <a:prstGeom prst="rect">
            <a:avLst/>
          </a:prstGeom>
          <a:solidFill>
            <a:srgbClr val="FFFF00"/>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FF00"/>
            </a:extrusionClr>
          </a:sp3d>
        </p:spPr>
        <p:txBody>
          <a:bodyPr wrap="none" anchor="ctr">
            <a:flatTx/>
          </a:bodyPr>
          <a:lstStyle/>
          <a:p>
            <a:pPr algn="ctr"/>
            <a:r>
              <a:rPr lang="it-IT" sz="2400">
                <a:latin typeface="Comic Sans MS" pitchFamily="-106" charset="0"/>
                <a:ea typeface="Osaka" pitchFamily="-106" charset="-128"/>
              </a:rPr>
              <a:t>DISPONIBILITA’</a:t>
            </a:r>
          </a:p>
        </p:txBody>
      </p:sp>
      <p:sp>
        <p:nvSpPr>
          <p:cNvPr id="114691" name="Rectangle 3"/>
          <p:cNvSpPr>
            <a:spLocks noChangeArrowheads="1"/>
          </p:cNvSpPr>
          <p:nvPr/>
        </p:nvSpPr>
        <p:spPr bwMode="auto">
          <a:xfrm rot="21956">
            <a:off x="152400" y="230188"/>
            <a:ext cx="4268788" cy="531812"/>
          </a:xfrm>
          <a:prstGeom prst="rect">
            <a:avLst/>
          </a:prstGeom>
          <a:solidFill>
            <a:srgbClr val="FFFF00"/>
          </a:solidFill>
          <a:ln w="9525">
            <a:solidFill>
              <a:schemeClr val="tx1"/>
            </a:solidFill>
            <a:miter lim="800000"/>
            <a:headEnd/>
            <a:tailEnd/>
          </a:ln>
          <a:effectLst>
            <a:outerShdw blurRad="63500" dist="38099" dir="2700000" algn="ctr" rotWithShape="0">
              <a:schemeClr val="bg2">
                <a:alpha val="74998"/>
              </a:schemeClr>
            </a:outerShdw>
          </a:effectLst>
        </p:spPr>
        <p:txBody>
          <a:bodyPr wrap="none" anchor="ctr"/>
          <a:lstStyle/>
          <a:p>
            <a:pPr algn="ctr"/>
            <a:r>
              <a:rPr lang="it-IT" sz="2400">
                <a:solidFill>
                  <a:schemeClr val="bg1"/>
                </a:solidFill>
                <a:latin typeface="Comic Sans MS" pitchFamily="-106" charset="0"/>
                <a:ea typeface="Osaka" pitchFamily="-106" charset="-128"/>
              </a:rPr>
              <a:t>BILANCIO IDRICO</a:t>
            </a:r>
          </a:p>
        </p:txBody>
      </p:sp>
      <p:pic>
        <p:nvPicPr>
          <p:cNvPr id="57348" name="Picture 4" descr="piatto dx"/>
          <p:cNvPicPr>
            <a:picLocks noChangeAspect="1" noChangeArrowheads="1"/>
          </p:cNvPicPr>
          <p:nvPr/>
        </p:nvPicPr>
        <p:blipFill>
          <a:blip r:embed="rId3">
            <a:clrChange>
              <a:clrFrom>
                <a:srgbClr val="FFFFFF"/>
              </a:clrFrom>
              <a:clrTo>
                <a:srgbClr val="FFFFFF">
                  <a:alpha val="0"/>
                </a:srgbClr>
              </a:clrTo>
            </a:clrChange>
          </a:blip>
          <a:srcRect l="47716" r="19263" b="41368"/>
          <a:stretch>
            <a:fillRect/>
          </a:stretch>
        </p:blipFill>
        <p:spPr bwMode="auto">
          <a:xfrm>
            <a:off x="4760913" y="2743200"/>
            <a:ext cx="2743200" cy="2286000"/>
          </a:xfrm>
          <a:prstGeom prst="rect">
            <a:avLst/>
          </a:prstGeom>
          <a:noFill/>
          <a:ln w="9525">
            <a:noFill/>
            <a:miter lim="800000"/>
            <a:headEnd/>
            <a:tailEnd/>
          </a:ln>
        </p:spPr>
      </p:pic>
      <p:pic>
        <p:nvPicPr>
          <p:cNvPr id="57349" name="Picture 5" descr="piatto sx"/>
          <p:cNvPicPr>
            <a:picLocks noChangeAspect="1" noChangeArrowheads="1"/>
          </p:cNvPicPr>
          <p:nvPr/>
        </p:nvPicPr>
        <p:blipFill>
          <a:blip r:embed="rId4">
            <a:clrChange>
              <a:clrFrom>
                <a:srgbClr val="FFFFFF"/>
              </a:clrFrom>
              <a:clrTo>
                <a:srgbClr val="FFFFFF">
                  <a:alpha val="0"/>
                </a:srgbClr>
              </a:clrTo>
            </a:clrChange>
          </a:blip>
          <a:srcRect r="58704" b="45277"/>
          <a:stretch>
            <a:fillRect/>
          </a:stretch>
        </p:blipFill>
        <p:spPr bwMode="auto">
          <a:xfrm>
            <a:off x="809625" y="2971800"/>
            <a:ext cx="3430588" cy="2133600"/>
          </a:xfrm>
          <a:prstGeom prst="rect">
            <a:avLst/>
          </a:prstGeom>
          <a:noFill/>
          <a:ln w="9525">
            <a:noFill/>
            <a:miter lim="800000"/>
            <a:headEnd/>
            <a:tailEnd/>
          </a:ln>
        </p:spPr>
      </p:pic>
      <p:pic>
        <p:nvPicPr>
          <p:cNvPr id="57350" name="Picture 6" descr="bilancia sp"/>
          <p:cNvPicPr>
            <a:picLocks noChangeAspect="1" noChangeArrowheads="1"/>
          </p:cNvPicPr>
          <p:nvPr/>
        </p:nvPicPr>
        <p:blipFill>
          <a:blip r:embed="rId5">
            <a:clrChange>
              <a:clrFrom>
                <a:srgbClr val="FFFFFF"/>
              </a:clrFrom>
              <a:clrTo>
                <a:srgbClr val="FFFFFF">
                  <a:alpha val="0"/>
                </a:srgbClr>
              </a:clrTo>
            </a:clrChange>
          </a:blip>
          <a:srcRect t="38477"/>
          <a:stretch>
            <a:fillRect/>
          </a:stretch>
        </p:blipFill>
        <p:spPr bwMode="auto">
          <a:xfrm>
            <a:off x="798513" y="4419600"/>
            <a:ext cx="8307387" cy="2398713"/>
          </a:xfrm>
          <a:prstGeom prst="rect">
            <a:avLst/>
          </a:prstGeom>
          <a:noFill/>
          <a:ln w="9525">
            <a:noFill/>
            <a:miter lim="800000"/>
            <a:headEnd/>
            <a:tailEnd/>
          </a:ln>
        </p:spPr>
      </p:pic>
      <p:sp>
        <p:nvSpPr>
          <p:cNvPr id="57351" name="Rectangle 7"/>
          <p:cNvSpPr>
            <a:spLocks noChangeArrowheads="1"/>
          </p:cNvSpPr>
          <p:nvPr/>
        </p:nvSpPr>
        <p:spPr bwMode="auto">
          <a:xfrm rot="92139">
            <a:off x="4557713" y="3025775"/>
            <a:ext cx="3124200" cy="395288"/>
          </a:xfrm>
          <a:prstGeom prst="rect">
            <a:avLst/>
          </a:prstGeom>
          <a:solidFill>
            <a:srgbClr val="FFCC6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CC66"/>
            </a:extrusionClr>
          </a:sp3d>
        </p:spPr>
        <p:txBody>
          <a:bodyPr wrap="none" anchor="ctr">
            <a:flatTx/>
          </a:bodyPr>
          <a:lstStyle/>
          <a:p>
            <a:pPr algn="ctr"/>
            <a:r>
              <a:rPr lang="it-IT" sz="1400">
                <a:latin typeface="Comic Sans MS" pitchFamily="-106" charset="0"/>
                <a:ea typeface="Osaka" pitchFamily="-106" charset="-128"/>
              </a:rPr>
              <a:t>USI IDROPOTABILI</a:t>
            </a:r>
          </a:p>
        </p:txBody>
      </p:sp>
      <p:sp>
        <p:nvSpPr>
          <p:cNvPr id="57352" name="Rectangle 8"/>
          <p:cNvSpPr>
            <a:spLocks noChangeArrowheads="1"/>
          </p:cNvSpPr>
          <p:nvPr/>
        </p:nvSpPr>
        <p:spPr bwMode="auto">
          <a:xfrm rot="92139">
            <a:off x="4559300" y="2620963"/>
            <a:ext cx="3124200" cy="360362"/>
          </a:xfrm>
          <a:prstGeom prst="rect">
            <a:avLst/>
          </a:prstGeom>
          <a:solidFill>
            <a:srgbClr val="CCFF6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CCFF66"/>
            </a:extrusionClr>
          </a:sp3d>
        </p:spPr>
        <p:txBody>
          <a:bodyPr wrap="none" anchor="ctr">
            <a:flatTx/>
          </a:bodyPr>
          <a:lstStyle/>
          <a:p>
            <a:pPr algn="ctr"/>
            <a:r>
              <a:rPr lang="it-IT" sz="1400">
                <a:latin typeface="Comic Sans MS" pitchFamily="-106" charset="0"/>
                <a:ea typeface="Osaka" pitchFamily="-106" charset="-128"/>
              </a:rPr>
              <a:t>USI IRRIGUI</a:t>
            </a:r>
          </a:p>
        </p:txBody>
      </p:sp>
      <p:sp>
        <p:nvSpPr>
          <p:cNvPr id="57353" name="Rectangle 9"/>
          <p:cNvSpPr>
            <a:spLocks noChangeArrowheads="1"/>
          </p:cNvSpPr>
          <p:nvPr/>
        </p:nvSpPr>
        <p:spPr bwMode="auto">
          <a:xfrm rot="92139">
            <a:off x="4557713" y="2195513"/>
            <a:ext cx="3124200" cy="395287"/>
          </a:xfrm>
          <a:prstGeom prst="rect">
            <a:avLst/>
          </a:prstGeom>
          <a:solidFill>
            <a:srgbClr val="66FFCC"/>
          </a:solidFill>
          <a:ln w="9525">
            <a:miter lim="800000"/>
            <a:headEnd/>
            <a:tailEnd/>
          </a:ln>
          <a:scene3d>
            <a:camera prst="legacyPerspectiveTop"/>
            <a:lightRig rig="legacyFlat3" dir="b"/>
          </a:scene3d>
          <a:sp3d extrusionH="887400" prstMaterial="legacyMatte">
            <a:bevelT w="13500" h="13500" prst="angle"/>
            <a:bevelB w="13500" h="13500" prst="angle"/>
            <a:extrusionClr>
              <a:srgbClr val="66FFCC"/>
            </a:extrusionClr>
          </a:sp3d>
        </p:spPr>
        <p:txBody>
          <a:bodyPr wrap="none" anchor="ctr">
            <a:flatTx/>
          </a:bodyPr>
          <a:lstStyle/>
          <a:p>
            <a:pPr algn="ctr"/>
            <a:r>
              <a:rPr lang="it-IT" sz="1400">
                <a:latin typeface="Comic Sans MS" pitchFamily="-106" charset="0"/>
                <a:ea typeface="Osaka" pitchFamily="-106" charset="-128"/>
              </a:rPr>
              <a:t>USI IDROELETTRICI</a:t>
            </a:r>
          </a:p>
        </p:txBody>
      </p:sp>
      <p:sp>
        <p:nvSpPr>
          <p:cNvPr id="57354" name="Rectangle 10"/>
          <p:cNvSpPr>
            <a:spLocks noChangeArrowheads="1"/>
          </p:cNvSpPr>
          <p:nvPr/>
        </p:nvSpPr>
        <p:spPr bwMode="auto">
          <a:xfrm rot="92139">
            <a:off x="4557713" y="1762125"/>
            <a:ext cx="3124200" cy="395288"/>
          </a:xfrm>
          <a:prstGeom prst="rect">
            <a:avLst/>
          </a:prstGeom>
          <a:solidFill>
            <a:srgbClr val="66CCFF"/>
          </a:solidFill>
          <a:ln w="9525">
            <a:miter lim="800000"/>
            <a:headEnd/>
            <a:tailEnd/>
          </a:ln>
          <a:scene3d>
            <a:camera prst="legacyPerspectiveTop"/>
            <a:lightRig rig="legacyFlat3" dir="b"/>
          </a:scene3d>
          <a:sp3d extrusionH="887400" prstMaterial="legacyMatte">
            <a:bevelT w="13500" h="13500" prst="angle"/>
            <a:bevelB w="13500" h="13500" prst="angle"/>
            <a:extrusionClr>
              <a:srgbClr val="66CCFF"/>
            </a:extrusionClr>
          </a:sp3d>
        </p:spPr>
        <p:txBody>
          <a:bodyPr wrap="none" anchor="ctr">
            <a:flatTx/>
          </a:bodyPr>
          <a:lstStyle/>
          <a:p>
            <a:pPr algn="ctr"/>
            <a:r>
              <a:rPr lang="it-IT" sz="1400">
                <a:latin typeface="Comic Sans MS" pitchFamily="-106" charset="0"/>
                <a:ea typeface="Osaka" pitchFamily="-106" charset="-128"/>
              </a:rPr>
              <a:t>USI INDUSTRIALI</a:t>
            </a:r>
          </a:p>
        </p:txBody>
      </p:sp>
    </p:spTree>
  </p:cSld>
  <p:clrMapOvr>
    <a:masterClrMapping/>
  </p:clrMapOvr>
  <p:transition advClick="0" advTm="100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ChangeArrowheads="1"/>
          </p:cNvSpPr>
          <p:nvPr/>
        </p:nvSpPr>
        <p:spPr bwMode="auto">
          <a:xfrm>
            <a:off x="1066800" y="2971800"/>
            <a:ext cx="3124200" cy="609600"/>
          </a:xfrm>
          <a:prstGeom prst="rect">
            <a:avLst/>
          </a:prstGeom>
          <a:solidFill>
            <a:srgbClr val="FFFF00"/>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FF00"/>
            </a:extrusionClr>
          </a:sp3d>
        </p:spPr>
        <p:txBody>
          <a:bodyPr wrap="none" anchor="ctr">
            <a:flatTx/>
          </a:bodyPr>
          <a:lstStyle/>
          <a:p>
            <a:pPr algn="ctr"/>
            <a:r>
              <a:rPr lang="it-IT" sz="2400">
                <a:latin typeface="Comic Sans MS" pitchFamily="-106" charset="0"/>
                <a:ea typeface="Osaka" pitchFamily="-106" charset="-128"/>
              </a:rPr>
              <a:t>DISPONIBILITA’</a:t>
            </a:r>
          </a:p>
        </p:txBody>
      </p:sp>
      <p:sp>
        <p:nvSpPr>
          <p:cNvPr id="116739" name="Rectangle 3"/>
          <p:cNvSpPr>
            <a:spLocks noChangeArrowheads="1"/>
          </p:cNvSpPr>
          <p:nvPr/>
        </p:nvSpPr>
        <p:spPr bwMode="auto">
          <a:xfrm rot="21956">
            <a:off x="152400" y="230188"/>
            <a:ext cx="4268788" cy="531812"/>
          </a:xfrm>
          <a:prstGeom prst="rect">
            <a:avLst/>
          </a:prstGeom>
          <a:solidFill>
            <a:srgbClr val="FFFF00"/>
          </a:solidFill>
          <a:ln w="9525">
            <a:solidFill>
              <a:schemeClr val="tx1"/>
            </a:solidFill>
            <a:miter lim="800000"/>
            <a:headEnd/>
            <a:tailEnd/>
          </a:ln>
          <a:effectLst>
            <a:outerShdw blurRad="63500" dist="38099" dir="2700000" algn="ctr" rotWithShape="0">
              <a:schemeClr val="bg2">
                <a:alpha val="74998"/>
              </a:schemeClr>
            </a:outerShdw>
          </a:effectLst>
        </p:spPr>
        <p:txBody>
          <a:bodyPr wrap="none" anchor="ctr"/>
          <a:lstStyle/>
          <a:p>
            <a:pPr algn="ctr"/>
            <a:r>
              <a:rPr lang="it-IT" sz="2400">
                <a:solidFill>
                  <a:schemeClr val="bg1"/>
                </a:solidFill>
                <a:latin typeface="Comic Sans MS" pitchFamily="-106" charset="0"/>
                <a:ea typeface="Osaka" pitchFamily="-106" charset="-128"/>
              </a:rPr>
              <a:t>BILANCIO IDRICO</a:t>
            </a:r>
          </a:p>
        </p:txBody>
      </p:sp>
      <p:pic>
        <p:nvPicPr>
          <p:cNvPr id="59396" name="Picture 4" descr="piatto dx"/>
          <p:cNvPicPr>
            <a:picLocks noChangeAspect="1" noChangeArrowheads="1"/>
          </p:cNvPicPr>
          <p:nvPr/>
        </p:nvPicPr>
        <p:blipFill>
          <a:blip r:embed="rId3">
            <a:clrChange>
              <a:clrFrom>
                <a:srgbClr val="FFFFFF"/>
              </a:clrFrom>
              <a:clrTo>
                <a:srgbClr val="FFFFFF">
                  <a:alpha val="0"/>
                </a:srgbClr>
              </a:clrTo>
            </a:clrChange>
          </a:blip>
          <a:srcRect l="47716" r="19263" b="41368"/>
          <a:stretch>
            <a:fillRect/>
          </a:stretch>
        </p:blipFill>
        <p:spPr bwMode="auto">
          <a:xfrm>
            <a:off x="4760913" y="2743200"/>
            <a:ext cx="2743200" cy="2286000"/>
          </a:xfrm>
          <a:prstGeom prst="rect">
            <a:avLst/>
          </a:prstGeom>
          <a:noFill/>
          <a:ln w="9525">
            <a:noFill/>
            <a:miter lim="800000"/>
            <a:headEnd/>
            <a:tailEnd/>
          </a:ln>
        </p:spPr>
      </p:pic>
      <p:pic>
        <p:nvPicPr>
          <p:cNvPr id="59397" name="Picture 5" descr="piatto sx"/>
          <p:cNvPicPr>
            <a:picLocks noChangeAspect="1" noChangeArrowheads="1"/>
          </p:cNvPicPr>
          <p:nvPr/>
        </p:nvPicPr>
        <p:blipFill>
          <a:blip r:embed="rId4">
            <a:clrChange>
              <a:clrFrom>
                <a:srgbClr val="FFFFFF"/>
              </a:clrFrom>
              <a:clrTo>
                <a:srgbClr val="FFFFFF">
                  <a:alpha val="0"/>
                </a:srgbClr>
              </a:clrTo>
            </a:clrChange>
          </a:blip>
          <a:srcRect r="58704" b="45277"/>
          <a:stretch>
            <a:fillRect/>
          </a:stretch>
        </p:blipFill>
        <p:spPr bwMode="auto">
          <a:xfrm>
            <a:off x="809625" y="2971800"/>
            <a:ext cx="3430588" cy="2133600"/>
          </a:xfrm>
          <a:prstGeom prst="rect">
            <a:avLst/>
          </a:prstGeom>
          <a:noFill/>
          <a:ln w="9525">
            <a:noFill/>
            <a:miter lim="800000"/>
            <a:headEnd/>
            <a:tailEnd/>
          </a:ln>
        </p:spPr>
      </p:pic>
      <p:pic>
        <p:nvPicPr>
          <p:cNvPr id="59398" name="Picture 6" descr="bilancia sp"/>
          <p:cNvPicPr>
            <a:picLocks noChangeAspect="1" noChangeArrowheads="1"/>
          </p:cNvPicPr>
          <p:nvPr/>
        </p:nvPicPr>
        <p:blipFill>
          <a:blip r:embed="rId5">
            <a:clrChange>
              <a:clrFrom>
                <a:srgbClr val="FFFFFF"/>
              </a:clrFrom>
              <a:clrTo>
                <a:srgbClr val="FFFFFF">
                  <a:alpha val="0"/>
                </a:srgbClr>
              </a:clrTo>
            </a:clrChange>
          </a:blip>
          <a:srcRect t="38477"/>
          <a:stretch>
            <a:fillRect/>
          </a:stretch>
        </p:blipFill>
        <p:spPr bwMode="auto">
          <a:xfrm>
            <a:off x="798513" y="4419600"/>
            <a:ext cx="8307387" cy="2398713"/>
          </a:xfrm>
          <a:prstGeom prst="rect">
            <a:avLst/>
          </a:prstGeom>
          <a:noFill/>
          <a:ln w="9525">
            <a:noFill/>
            <a:miter lim="800000"/>
            <a:headEnd/>
            <a:tailEnd/>
          </a:ln>
        </p:spPr>
      </p:pic>
      <p:sp>
        <p:nvSpPr>
          <p:cNvPr id="59399" name="Rectangle 7"/>
          <p:cNvSpPr>
            <a:spLocks noChangeArrowheads="1"/>
          </p:cNvSpPr>
          <p:nvPr/>
        </p:nvSpPr>
        <p:spPr bwMode="auto">
          <a:xfrm rot="92139">
            <a:off x="4557713" y="3025775"/>
            <a:ext cx="3124200" cy="395288"/>
          </a:xfrm>
          <a:prstGeom prst="rect">
            <a:avLst/>
          </a:prstGeom>
          <a:solidFill>
            <a:srgbClr val="FFCC6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CC66"/>
            </a:extrusionClr>
          </a:sp3d>
        </p:spPr>
        <p:txBody>
          <a:bodyPr wrap="none" anchor="ctr">
            <a:flatTx/>
          </a:bodyPr>
          <a:lstStyle/>
          <a:p>
            <a:pPr algn="ctr"/>
            <a:r>
              <a:rPr lang="it-IT" sz="1400">
                <a:latin typeface="Comic Sans MS" pitchFamily="-106" charset="0"/>
                <a:ea typeface="Osaka" pitchFamily="-106" charset="-128"/>
              </a:rPr>
              <a:t>USI IDROPOTABILI</a:t>
            </a:r>
          </a:p>
        </p:txBody>
      </p:sp>
      <p:sp>
        <p:nvSpPr>
          <p:cNvPr id="59400" name="Rectangle 8"/>
          <p:cNvSpPr>
            <a:spLocks noChangeArrowheads="1"/>
          </p:cNvSpPr>
          <p:nvPr/>
        </p:nvSpPr>
        <p:spPr bwMode="auto">
          <a:xfrm rot="92139">
            <a:off x="4559300" y="2620963"/>
            <a:ext cx="3124200" cy="360362"/>
          </a:xfrm>
          <a:prstGeom prst="rect">
            <a:avLst/>
          </a:prstGeom>
          <a:solidFill>
            <a:srgbClr val="CCFF6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CCFF66"/>
            </a:extrusionClr>
          </a:sp3d>
        </p:spPr>
        <p:txBody>
          <a:bodyPr wrap="none" anchor="ctr">
            <a:flatTx/>
          </a:bodyPr>
          <a:lstStyle/>
          <a:p>
            <a:pPr algn="ctr"/>
            <a:r>
              <a:rPr lang="it-IT" sz="1400">
                <a:latin typeface="Comic Sans MS" pitchFamily="-106" charset="0"/>
                <a:ea typeface="Osaka" pitchFamily="-106" charset="-128"/>
              </a:rPr>
              <a:t>USI IRRIGUI</a:t>
            </a:r>
          </a:p>
        </p:txBody>
      </p:sp>
      <p:sp>
        <p:nvSpPr>
          <p:cNvPr id="59401" name="Rectangle 9"/>
          <p:cNvSpPr>
            <a:spLocks noChangeArrowheads="1"/>
          </p:cNvSpPr>
          <p:nvPr/>
        </p:nvSpPr>
        <p:spPr bwMode="auto">
          <a:xfrm rot="92139">
            <a:off x="4557713" y="2195513"/>
            <a:ext cx="3124200" cy="395287"/>
          </a:xfrm>
          <a:prstGeom prst="rect">
            <a:avLst/>
          </a:prstGeom>
          <a:solidFill>
            <a:srgbClr val="66FFCC"/>
          </a:solidFill>
          <a:ln w="9525">
            <a:miter lim="800000"/>
            <a:headEnd/>
            <a:tailEnd/>
          </a:ln>
          <a:scene3d>
            <a:camera prst="legacyPerspectiveTop"/>
            <a:lightRig rig="legacyFlat3" dir="b"/>
          </a:scene3d>
          <a:sp3d extrusionH="887400" prstMaterial="legacyMatte">
            <a:bevelT w="13500" h="13500" prst="angle"/>
            <a:bevelB w="13500" h="13500" prst="angle"/>
            <a:extrusionClr>
              <a:srgbClr val="66FFCC"/>
            </a:extrusionClr>
          </a:sp3d>
        </p:spPr>
        <p:txBody>
          <a:bodyPr wrap="none" anchor="ctr">
            <a:flatTx/>
          </a:bodyPr>
          <a:lstStyle/>
          <a:p>
            <a:pPr algn="ctr"/>
            <a:r>
              <a:rPr lang="it-IT" sz="1400">
                <a:latin typeface="Comic Sans MS" pitchFamily="-106" charset="0"/>
                <a:ea typeface="Osaka" pitchFamily="-106" charset="-128"/>
              </a:rPr>
              <a:t>USI IDROELETTRICI</a:t>
            </a:r>
          </a:p>
        </p:txBody>
      </p:sp>
      <p:sp>
        <p:nvSpPr>
          <p:cNvPr id="59402" name="Rectangle 10"/>
          <p:cNvSpPr>
            <a:spLocks noChangeArrowheads="1"/>
          </p:cNvSpPr>
          <p:nvPr/>
        </p:nvSpPr>
        <p:spPr bwMode="auto">
          <a:xfrm rot="92139">
            <a:off x="4557713" y="1747838"/>
            <a:ext cx="3124200" cy="395287"/>
          </a:xfrm>
          <a:prstGeom prst="rect">
            <a:avLst/>
          </a:prstGeom>
          <a:solidFill>
            <a:srgbClr val="66CCFF"/>
          </a:solidFill>
          <a:ln w="9525">
            <a:miter lim="800000"/>
            <a:headEnd/>
            <a:tailEnd/>
          </a:ln>
          <a:scene3d>
            <a:camera prst="legacyPerspectiveTop"/>
            <a:lightRig rig="legacyFlat3" dir="b"/>
          </a:scene3d>
          <a:sp3d extrusionH="887400" prstMaterial="legacyMatte">
            <a:bevelT w="13500" h="13500" prst="angle"/>
            <a:bevelB w="13500" h="13500" prst="angle"/>
            <a:extrusionClr>
              <a:srgbClr val="66CCFF"/>
            </a:extrusionClr>
          </a:sp3d>
        </p:spPr>
        <p:txBody>
          <a:bodyPr wrap="none" anchor="ctr">
            <a:flatTx/>
          </a:bodyPr>
          <a:lstStyle/>
          <a:p>
            <a:pPr algn="ctr"/>
            <a:r>
              <a:rPr lang="it-IT" sz="1400">
                <a:latin typeface="Comic Sans MS" pitchFamily="-106" charset="0"/>
                <a:ea typeface="Osaka" pitchFamily="-106" charset="-128"/>
              </a:rPr>
              <a:t>USI INDUSTRIALI</a:t>
            </a:r>
          </a:p>
        </p:txBody>
      </p:sp>
      <p:sp>
        <p:nvSpPr>
          <p:cNvPr id="116747" name="Rectangle 11"/>
          <p:cNvSpPr>
            <a:spLocks noChangeArrowheads="1"/>
          </p:cNvSpPr>
          <p:nvPr/>
        </p:nvSpPr>
        <p:spPr bwMode="auto">
          <a:xfrm rot="92139">
            <a:off x="4557713" y="1330325"/>
            <a:ext cx="3124200" cy="395288"/>
          </a:xfrm>
          <a:prstGeom prst="rect">
            <a:avLst/>
          </a:prstGeom>
          <a:solidFill>
            <a:srgbClr val="CC66FF"/>
          </a:solidFill>
          <a:ln w="9525">
            <a:miter lim="800000"/>
            <a:headEnd/>
            <a:tailEnd/>
          </a:ln>
          <a:scene3d>
            <a:camera prst="legacyPerspectiveTop"/>
            <a:lightRig rig="legacyFlat3" dir="b"/>
          </a:scene3d>
          <a:sp3d extrusionH="887400" prstMaterial="legacyMatte">
            <a:bevelT w="13500" h="13500" prst="angle"/>
            <a:bevelB w="13500" h="13500" prst="angle"/>
            <a:extrusionClr>
              <a:srgbClr val="CC66FF"/>
            </a:extrusionClr>
          </a:sp3d>
        </p:spPr>
        <p:txBody>
          <a:bodyPr wrap="none" anchor="ctr">
            <a:flatTx/>
          </a:bodyPr>
          <a:lstStyle/>
          <a:p>
            <a:pPr algn="ctr"/>
            <a:r>
              <a:rPr lang="it-IT" sz="1400">
                <a:latin typeface="Comic Sans MS" pitchFamily="-106" charset="0"/>
                <a:ea typeface="Osaka" pitchFamily="-106" charset="-128"/>
              </a:rPr>
              <a:t>TUTELA ASPETTI QUALITATIVI</a:t>
            </a:r>
          </a:p>
        </p:txBody>
      </p:sp>
    </p:spTree>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16747"/>
                                        </p:tgtEl>
                                        <p:attrNameLst>
                                          <p:attrName>style.visibility</p:attrName>
                                        </p:attrNameLst>
                                      </p:cBhvr>
                                      <p:to>
                                        <p:strVal val="visible"/>
                                      </p:to>
                                    </p:set>
                                    <p:anim calcmode="lin" valueType="num">
                                      <p:cBhvr additive="base">
                                        <p:cTn id="7" dur="500" fill="hold"/>
                                        <p:tgtEl>
                                          <p:spTgt spid="116747"/>
                                        </p:tgtEl>
                                        <p:attrNameLst>
                                          <p:attrName>ppt_x</p:attrName>
                                        </p:attrNameLst>
                                      </p:cBhvr>
                                      <p:tavLst>
                                        <p:tav tm="0">
                                          <p:val>
                                            <p:strVal val="#ppt_x"/>
                                          </p:val>
                                        </p:tav>
                                        <p:tav tm="100000">
                                          <p:val>
                                            <p:strVal val="#ppt_x"/>
                                          </p:val>
                                        </p:tav>
                                      </p:tavLst>
                                    </p:anim>
                                    <p:anim calcmode="lin" valueType="num">
                                      <p:cBhvr additive="base">
                                        <p:cTn id="8" dur="500" fill="hold"/>
                                        <p:tgtEl>
                                          <p:spTgt spid="11674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47" grpId="0" animBg="1"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ChangeArrowheads="1"/>
          </p:cNvSpPr>
          <p:nvPr/>
        </p:nvSpPr>
        <p:spPr bwMode="auto">
          <a:xfrm>
            <a:off x="1066800" y="2895600"/>
            <a:ext cx="3124200" cy="609600"/>
          </a:xfrm>
          <a:prstGeom prst="rect">
            <a:avLst/>
          </a:prstGeom>
          <a:solidFill>
            <a:srgbClr val="FFFF00"/>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FF00"/>
            </a:extrusionClr>
          </a:sp3d>
        </p:spPr>
        <p:txBody>
          <a:bodyPr wrap="none" anchor="ctr">
            <a:flatTx/>
          </a:bodyPr>
          <a:lstStyle/>
          <a:p>
            <a:pPr algn="ctr"/>
            <a:r>
              <a:rPr lang="it-IT" sz="2400">
                <a:latin typeface="Comic Sans MS" pitchFamily="-106" charset="0"/>
                <a:ea typeface="Osaka" pitchFamily="-106" charset="-128"/>
              </a:rPr>
              <a:t>DISPONIBILITA’</a:t>
            </a:r>
          </a:p>
        </p:txBody>
      </p:sp>
      <p:sp>
        <p:nvSpPr>
          <p:cNvPr id="118787" name="Rectangle 3"/>
          <p:cNvSpPr>
            <a:spLocks noChangeArrowheads="1"/>
          </p:cNvSpPr>
          <p:nvPr/>
        </p:nvSpPr>
        <p:spPr bwMode="auto">
          <a:xfrm rot="21956">
            <a:off x="152400" y="230188"/>
            <a:ext cx="4268788" cy="531812"/>
          </a:xfrm>
          <a:prstGeom prst="rect">
            <a:avLst/>
          </a:prstGeom>
          <a:solidFill>
            <a:srgbClr val="FFFF00"/>
          </a:solidFill>
          <a:ln w="9525">
            <a:solidFill>
              <a:schemeClr val="tx1"/>
            </a:solidFill>
            <a:miter lim="800000"/>
            <a:headEnd/>
            <a:tailEnd/>
          </a:ln>
          <a:effectLst>
            <a:outerShdw blurRad="63500" dist="38099" dir="2700000" algn="ctr" rotWithShape="0">
              <a:schemeClr val="bg2">
                <a:alpha val="74998"/>
              </a:schemeClr>
            </a:outerShdw>
          </a:effectLst>
        </p:spPr>
        <p:txBody>
          <a:bodyPr wrap="none" anchor="ctr"/>
          <a:lstStyle/>
          <a:p>
            <a:pPr algn="ctr"/>
            <a:r>
              <a:rPr lang="it-IT" sz="2400">
                <a:solidFill>
                  <a:schemeClr val="bg1"/>
                </a:solidFill>
                <a:latin typeface="Comic Sans MS" pitchFamily="-106" charset="0"/>
                <a:ea typeface="Osaka" pitchFamily="-106" charset="-128"/>
              </a:rPr>
              <a:t>BILANCIO IDRICO</a:t>
            </a:r>
          </a:p>
        </p:txBody>
      </p:sp>
      <p:pic>
        <p:nvPicPr>
          <p:cNvPr id="61444" name="Picture 4" descr="piatto dx"/>
          <p:cNvPicPr>
            <a:picLocks noChangeAspect="1" noChangeArrowheads="1"/>
          </p:cNvPicPr>
          <p:nvPr/>
        </p:nvPicPr>
        <p:blipFill>
          <a:blip r:embed="rId3">
            <a:clrChange>
              <a:clrFrom>
                <a:srgbClr val="FFFFFF"/>
              </a:clrFrom>
              <a:clrTo>
                <a:srgbClr val="FFFFFF">
                  <a:alpha val="0"/>
                </a:srgbClr>
              </a:clrTo>
            </a:clrChange>
          </a:blip>
          <a:srcRect l="47716" r="19263" b="41368"/>
          <a:stretch>
            <a:fillRect/>
          </a:stretch>
        </p:blipFill>
        <p:spPr bwMode="auto">
          <a:xfrm>
            <a:off x="4760913" y="2819400"/>
            <a:ext cx="2743200" cy="2286000"/>
          </a:xfrm>
          <a:prstGeom prst="rect">
            <a:avLst/>
          </a:prstGeom>
          <a:noFill/>
          <a:ln w="9525">
            <a:noFill/>
            <a:miter lim="800000"/>
            <a:headEnd/>
            <a:tailEnd/>
          </a:ln>
        </p:spPr>
      </p:pic>
      <p:pic>
        <p:nvPicPr>
          <p:cNvPr id="61445" name="Picture 5" descr="piatto sx"/>
          <p:cNvPicPr>
            <a:picLocks noChangeAspect="1" noChangeArrowheads="1"/>
          </p:cNvPicPr>
          <p:nvPr/>
        </p:nvPicPr>
        <p:blipFill>
          <a:blip r:embed="rId4">
            <a:clrChange>
              <a:clrFrom>
                <a:srgbClr val="FFFFFF"/>
              </a:clrFrom>
              <a:clrTo>
                <a:srgbClr val="FFFFFF">
                  <a:alpha val="0"/>
                </a:srgbClr>
              </a:clrTo>
            </a:clrChange>
          </a:blip>
          <a:srcRect r="58704" b="45277"/>
          <a:stretch>
            <a:fillRect/>
          </a:stretch>
        </p:blipFill>
        <p:spPr bwMode="auto">
          <a:xfrm>
            <a:off x="809625" y="2895600"/>
            <a:ext cx="3430588" cy="2133600"/>
          </a:xfrm>
          <a:prstGeom prst="rect">
            <a:avLst/>
          </a:prstGeom>
          <a:noFill/>
          <a:ln w="9525">
            <a:noFill/>
            <a:miter lim="800000"/>
            <a:headEnd/>
            <a:tailEnd/>
          </a:ln>
        </p:spPr>
      </p:pic>
      <p:pic>
        <p:nvPicPr>
          <p:cNvPr id="61446" name="Picture 6" descr="bilancia sp"/>
          <p:cNvPicPr>
            <a:picLocks noChangeAspect="1" noChangeArrowheads="1"/>
          </p:cNvPicPr>
          <p:nvPr/>
        </p:nvPicPr>
        <p:blipFill>
          <a:blip r:embed="rId5">
            <a:clrChange>
              <a:clrFrom>
                <a:srgbClr val="FFFFFF"/>
              </a:clrFrom>
              <a:clrTo>
                <a:srgbClr val="FFFFFF">
                  <a:alpha val="0"/>
                </a:srgbClr>
              </a:clrTo>
            </a:clrChange>
          </a:blip>
          <a:srcRect t="38477"/>
          <a:stretch>
            <a:fillRect/>
          </a:stretch>
        </p:blipFill>
        <p:spPr bwMode="auto">
          <a:xfrm>
            <a:off x="798513" y="4419600"/>
            <a:ext cx="8307387" cy="2398713"/>
          </a:xfrm>
          <a:prstGeom prst="rect">
            <a:avLst/>
          </a:prstGeom>
          <a:noFill/>
          <a:ln w="9525">
            <a:noFill/>
            <a:miter lim="800000"/>
            <a:headEnd/>
            <a:tailEnd/>
          </a:ln>
        </p:spPr>
      </p:pic>
      <p:sp>
        <p:nvSpPr>
          <p:cNvPr id="61447" name="Rectangle 7"/>
          <p:cNvSpPr>
            <a:spLocks noChangeArrowheads="1"/>
          </p:cNvSpPr>
          <p:nvPr/>
        </p:nvSpPr>
        <p:spPr bwMode="auto">
          <a:xfrm rot="92139">
            <a:off x="4557713" y="3101975"/>
            <a:ext cx="3124200" cy="395288"/>
          </a:xfrm>
          <a:prstGeom prst="rect">
            <a:avLst/>
          </a:prstGeom>
          <a:solidFill>
            <a:srgbClr val="FFCC6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CC66"/>
            </a:extrusionClr>
          </a:sp3d>
        </p:spPr>
        <p:txBody>
          <a:bodyPr wrap="none" anchor="ctr">
            <a:flatTx/>
          </a:bodyPr>
          <a:lstStyle/>
          <a:p>
            <a:pPr algn="ctr"/>
            <a:r>
              <a:rPr lang="it-IT" sz="1400">
                <a:latin typeface="Comic Sans MS" pitchFamily="-106" charset="0"/>
                <a:ea typeface="Osaka" pitchFamily="-106" charset="-128"/>
              </a:rPr>
              <a:t>USI IDROPOTABILI</a:t>
            </a:r>
          </a:p>
        </p:txBody>
      </p:sp>
      <p:sp>
        <p:nvSpPr>
          <p:cNvPr id="61448" name="Rectangle 8"/>
          <p:cNvSpPr>
            <a:spLocks noChangeArrowheads="1"/>
          </p:cNvSpPr>
          <p:nvPr/>
        </p:nvSpPr>
        <p:spPr bwMode="auto">
          <a:xfrm rot="92139">
            <a:off x="4559300" y="2697163"/>
            <a:ext cx="3124200" cy="360362"/>
          </a:xfrm>
          <a:prstGeom prst="rect">
            <a:avLst/>
          </a:prstGeom>
          <a:solidFill>
            <a:srgbClr val="CCFF6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CCFF66"/>
            </a:extrusionClr>
          </a:sp3d>
        </p:spPr>
        <p:txBody>
          <a:bodyPr wrap="none" anchor="ctr">
            <a:flatTx/>
          </a:bodyPr>
          <a:lstStyle/>
          <a:p>
            <a:pPr algn="ctr"/>
            <a:r>
              <a:rPr lang="it-IT" sz="1400">
                <a:latin typeface="Comic Sans MS" pitchFamily="-106" charset="0"/>
                <a:ea typeface="Osaka" pitchFamily="-106" charset="-128"/>
              </a:rPr>
              <a:t>USI IRRIGUI</a:t>
            </a:r>
          </a:p>
        </p:txBody>
      </p:sp>
      <p:sp>
        <p:nvSpPr>
          <p:cNvPr id="61449" name="Rectangle 9"/>
          <p:cNvSpPr>
            <a:spLocks noChangeArrowheads="1"/>
          </p:cNvSpPr>
          <p:nvPr/>
        </p:nvSpPr>
        <p:spPr bwMode="auto">
          <a:xfrm rot="92139">
            <a:off x="4557713" y="2271713"/>
            <a:ext cx="3124200" cy="395287"/>
          </a:xfrm>
          <a:prstGeom prst="rect">
            <a:avLst/>
          </a:prstGeom>
          <a:solidFill>
            <a:srgbClr val="66FFCC"/>
          </a:solidFill>
          <a:ln w="9525">
            <a:miter lim="800000"/>
            <a:headEnd/>
            <a:tailEnd/>
          </a:ln>
          <a:scene3d>
            <a:camera prst="legacyPerspectiveTop"/>
            <a:lightRig rig="legacyFlat3" dir="b"/>
          </a:scene3d>
          <a:sp3d extrusionH="887400" prstMaterial="legacyMatte">
            <a:bevelT w="13500" h="13500" prst="angle"/>
            <a:bevelB w="13500" h="13500" prst="angle"/>
            <a:extrusionClr>
              <a:srgbClr val="66FFCC"/>
            </a:extrusionClr>
          </a:sp3d>
        </p:spPr>
        <p:txBody>
          <a:bodyPr wrap="none" anchor="ctr">
            <a:flatTx/>
          </a:bodyPr>
          <a:lstStyle/>
          <a:p>
            <a:pPr algn="ctr"/>
            <a:r>
              <a:rPr lang="it-IT" sz="1400">
                <a:latin typeface="Comic Sans MS" pitchFamily="-106" charset="0"/>
                <a:ea typeface="Osaka" pitchFamily="-106" charset="-128"/>
              </a:rPr>
              <a:t>USI IDROELETTRICI</a:t>
            </a:r>
          </a:p>
        </p:txBody>
      </p:sp>
      <p:sp>
        <p:nvSpPr>
          <p:cNvPr id="61450" name="Rectangle 10"/>
          <p:cNvSpPr>
            <a:spLocks noChangeArrowheads="1"/>
          </p:cNvSpPr>
          <p:nvPr/>
        </p:nvSpPr>
        <p:spPr bwMode="auto">
          <a:xfrm rot="92139">
            <a:off x="4557713" y="1838325"/>
            <a:ext cx="3124200" cy="395288"/>
          </a:xfrm>
          <a:prstGeom prst="rect">
            <a:avLst/>
          </a:prstGeom>
          <a:solidFill>
            <a:srgbClr val="66CCFF"/>
          </a:solidFill>
          <a:ln w="9525">
            <a:miter lim="800000"/>
            <a:headEnd/>
            <a:tailEnd/>
          </a:ln>
          <a:scene3d>
            <a:camera prst="legacyPerspectiveTop"/>
            <a:lightRig rig="legacyFlat3" dir="b"/>
          </a:scene3d>
          <a:sp3d extrusionH="887400" prstMaterial="legacyMatte">
            <a:bevelT w="13500" h="13500" prst="angle"/>
            <a:bevelB w="13500" h="13500" prst="angle"/>
            <a:extrusionClr>
              <a:srgbClr val="66CCFF"/>
            </a:extrusionClr>
          </a:sp3d>
        </p:spPr>
        <p:txBody>
          <a:bodyPr wrap="none" anchor="ctr">
            <a:flatTx/>
          </a:bodyPr>
          <a:lstStyle/>
          <a:p>
            <a:pPr algn="ctr"/>
            <a:r>
              <a:rPr lang="it-IT" sz="1400">
                <a:latin typeface="Comic Sans MS" pitchFamily="-106" charset="0"/>
                <a:ea typeface="Osaka" pitchFamily="-106" charset="-128"/>
              </a:rPr>
              <a:t>USI INDUSTRIALI</a:t>
            </a:r>
          </a:p>
        </p:txBody>
      </p:sp>
      <p:sp>
        <p:nvSpPr>
          <p:cNvPr id="61451" name="Rectangle 11"/>
          <p:cNvSpPr>
            <a:spLocks noChangeArrowheads="1"/>
          </p:cNvSpPr>
          <p:nvPr/>
        </p:nvSpPr>
        <p:spPr bwMode="auto">
          <a:xfrm rot="92139">
            <a:off x="4557713" y="1420813"/>
            <a:ext cx="3124200" cy="395287"/>
          </a:xfrm>
          <a:prstGeom prst="rect">
            <a:avLst/>
          </a:prstGeom>
          <a:solidFill>
            <a:srgbClr val="CC66FF"/>
          </a:solidFill>
          <a:ln w="9525">
            <a:miter lim="800000"/>
            <a:headEnd/>
            <a:tailEnd/>
          </a:ln>
          <a:scene3d>
            <a:camera prst="legacyPerspectiveTop"/>
            <a:lightRig rig="legacyFlat3" dir="b"/>
          </a:scene3d>
          <a:sp3d extrusionH="887400" prstMaterial="legacyMatte">
            <a:bevelT w="13500" h="13500" prst="angle"/>
            <a:bevelB w="13500" h="13500" prst="angle"/>
            <a:extrusionClr>
              <a:srgbClr val="CC66FF"/>
            </a:extrusionClr>
          </a:sp3d>
        </p:spPr>
        <p:txBody>
          <a:bodyPr wrap="none" anchor="ctr">
            <a:flatTx/>
          </a:bodyPr>
          <a:lstStyle/>
          <a:p>
            <a:pPr algn="ctr"/>
            <a:r>
              <a:rPr lang="it-IT" sz="1400">
                <a:latin typeface="Comic Sans MS" pitchFamily="-106" charset="0"/>
                <a:ea typeface="Osaka" pitchFamily="-106" charset="-128"/>
              </a:rPr>
              <a:t>TUTELA ASPETTI QUALITATIVI</a:t>
            </a:r>
          </a:p>
        </p:txBody>
      </p:sp>
    </p:spTree>
  </p:cSld>
  <p:clrMapOvr>
    <a:masterClrMapping/>
  </p:clrMapOvr>
  <p:transition advClick="0" advTm="100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ChangeArrowheads="1"/>
          </p:cNvSpPr>
          <p:nvPr/>
        </p:nvSpPr>
        <p:spPr bwMode="auto">
          <a:xfrm>
            <a:off x="1066800" y="2895600"/>
            <a:ext cx="3124200" cy="609600"/>
          </a:xfrm>
          <a:prstGeom prst="rect">
            <a:avLst/>
          </a:prstGeom>
          <a:solidFill>
            <a:srgbClr val="FFFF00"/>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FF00"/>
            </a:extrusionClr>
          </a:sp3d>
        </p:spPr>
        <p:txBody>
          <a:bodyPr wrap="none" anchor="ctr">
            <a:flatTx/>
          </a:bodyPr>
          <a:lstStyle/>
          <a:p>
            <a:pPr algn="ctr"/>
            <a:r>
              <a:rPr lang="it-IT" sz="2400">
                <a:latin typeface="Comic Sans MS" pitchFamily="-106" charset="0"/>
                <a:ea typeface="Osaka" pitchFamily="-106" charset="-128"/>
              </a:rPr>
              <a:t>DISPONIBILITA’</a:t>
            </a:r>
          </a:p>
        </p:txBody>
      </p:sp>
      <p:sp>
        <p:nvSpPr>
          <p:cNvPr id="120835" name="Rectangle 3"/>
          <p:cNvSpPr>
            <a:spLocks noChangeArrowheads="1"/>
          </p:cNvSpPr>
          <p:nvPr/>
        </p:nvSpPr>
        <p:spPr bwMode="auto">
          <a:xfrm rot="21956">
            <a:off x="152400" y="230188"/>
            <a:ext cx="4268788" cy="531812"/>
          </a:xfrm>
          <a:prstGeom prst="rect">
            <a:avLst/>
          </a:prstGeom>
          <a:solidFill>
            <a:srgbClr val="FFFF00"/>
          </a:solidFill>
          <a:ln w="9525">
            <a:solidFill>
              <a:schemeClr val="tx1"/>
            </a:solidFill>
            <a:miter lim="800000"/>
            <a:headEnd/>
            <a:tailEnd/>
          </a:ln>
          <a:effectLst>
            <a:outerShdw blurRad="63500" dist="38099" dir="2700000" algn="ctr" rotWithShape="0">
              <a:schemeClr val="bg2">
                <a:alpha val="74998"/>
              </a:schemeClr>
            </a:outerShdw>
          </a:effectLst>
        </p:spPr>
        <p:txBody>
          <a:bodyPr wrap="none" anchor="ctr"/>
          <a:lstStyle/>
          <a:p>
            <a:pPr algn="ctr"/>
            <a:r>
              <a:rPr lang="it-IT" sz="2400">
                <a:solidFill>
                  <a:schemeClr val="bg1"/>
                </a:solidFill>
                <a:latin typeface="Comic Sans MS" pitchFamily="-106" charset="0"/>
                <a:ea typeface="Osaka" pitchFamily="-106" charset="-128"/>
              </a:rPr>
              <a:t>BILANCIO IDRICO</a:t>
            </a:r>
          </a:p>
        </p:txBody>
      </p:sp>
      <p:pic>
        <p:nvPicPr>
          <p:cNvPr id="63492" name="Picture 4" descr="piatto dx"/>
          <p:cNvPicPr>
            <a:picLocks noChangeAspect="1" noChangeArrowheads="1"/>
          </p:cNvPicPr>
          <p:nvPr/>
        </p:nvPicPr>
        <p:blipFill>
          <a:blip r:embed="rId3">
            <a:clrChange>
              <a:clrFrom>
                <a:srgbClr val="FFFFFF"/>
              </a:clrFrom>
              <a:clrTo>
                <a:srgbClr val="FFFFFF">
                  <a:alpha val="0"/>
                </a:srgbClr>
              </a:clrTo>
            </a:clrChange>
          </a:blip>
          <a:srcRect l="47716" r="19263" b="41368"/>
          <a:stretch>
            <a:fillRect/>
          </a:stretch>
        </p:blipFill>
        <p:spPr bwMode="auto">
          <a:xfrm>
            <a:off x="4760913" y="2819400"/>
            <a:ext cx="2743200" cy="2286000"/>
          </a:xfrm>
          <a:prstGeom prst="rect">
            <a:avLst/>
          </a:prstGeom>
          <a:noFill/>
          <a:ln w="9525">
            <a:noFill/>
            <a:miter lim="800000"/>
            <a:headEnd/>
            <a:tailEnd/>
          </a:ln>
        </p:spPr>
      </p:pic>
      <p:pic>
        <p:nvPicPr>
          <p:cNvPr id="63493" name="Picture 5" descr="piatto sx"/>
          <p:cNvPicPr>
            <a:picLocks noChangeAspect="1" noChangeArrowheads="1"/>
          </p:cNvPicPr>
          <p:nvPr/>
        </p:nvPicPr>
        <p:blipFill>
          <a:blip r:embed="rId4">
            <a:clrChange>
              <a:clrFrom>
                <a:srgbClr val="FFFFFF"/>
              </a:clrFrom>
              <a:clrTo>
                <a:srgbClr val="FFFFFF">
                  <a:alpha val="0"/>
                </a:srgbClr>
              </a:clrTo>
            </a:clrChange>
          </a:blip>
          <a:srcRect r="58704" b="45277"/>
          <a:stretch>
            <a:fillRect/>
          </a:stretch>
        </p:blipFill>
        <p:spPr bwMode="auto">
          <a:xfrm>
            <a:off x="809625" y="2895600"/>
            <a:ext cx="3430588" cy="2133600"/>
          </a:xfrm>
          <a:prstGeom prst="rect">
            <a:avLst/>
          </a:prstGeom>
          <a:noFill/>
          <a:ln w="9525">
            <a:noFill/>
            <a:miter lim="800000"/>
            <a:headEnd/>
            <a:tailEnd/>
          </a:ln>
        </p:spPr>
      </p:pic>
      <p:pic>
        <p:nvPicPr>
          <p:cNvPr id="63494" name="Picture 6" descr="bilancia sp"/>
          <p:cNvPicPr>
            <a:picLocks noChangeAspect="1" noChangeArrowheads="1"/>
          </p:cNvPicPr>
          <p:nvPr/>
        </p:nvPicPr>
        <p:blipFill>
          <a:blip r:embed="rId5">
            <a:clrChange>
              <a:clrFrom>
                <a:srgbClr val="FFFFFF"/>
              </a:clrFrom>
              <a:clrTo>
                <a:srgbClr val="FFFFFF">
                  <a:alpha val="0"/>
                </a:srgbClr>
              </a:clrTo>
            </a:clrChange>
          </a:blip>
          <a:srcRect t="38477"/>
          <a:stretch>
            <a:fillRect/>
          </a:stretch>
        </p:blipFill>
        <p:spPr bwMode="auto">
          <a:xfrm>
            <a:off x="798513" y="4419600"/>
            <a:ext cx="8307387" cy="2398713"/>
          </a:xfrm>
          <a:prstGeom prst="rect">
            <a:avLst/>
          </a:prstGeom>
          <a:noFill/>
          <a:ln w="9525">
            <a:noFill/>
            <a:miter lim="800000"/>
            <a:headEnd/>
            <a:tailEnd/>
          </a:ln>
        </p:spPr>
      </p:pic>
      <p:sp>
        <p:nvSpPr>
          <p:cNvPr id="63495" name="Rectangle 7"/>
          <p:cNvSpPr>
            <a:spLocks noChangeArrowheads="1"/>
          </p:cNvSpPr>
          <p:nvPr/>
        </p:nvSpPr>
        <p:spPr bwMode="auto">
          <a:xfrm rot="92139">
            <a:off x="4557713" y="3101975"/>
            <a:ext cx="3124200" cy="395288"/>
          </a:xfrm>
          <a:prstGeom prst="rect">
            <a:avLst/>
          </a:prstGeom>
          <a:solidFill>
            <a:srgbClr val="FFCC6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CC66"/>
            </a:extrusionClr>
          </a:sp3d>
        </p:spPr>
        <p:txBody>
          <a:bodyPr wrap="none" anchor="ctr">
            <a:flatTx/>
          </a:bodyPr>
          <a:lstStyle/>
          <a:p>
            <a:pPr algn="ctr"/>
            <a:r>
              <a:rPr lang="it-IT" sz="1400">
                <a:latin typeface="Comic Sans MS" pitchFamily="-106" charset="0"/>
                <a:ea typeface="Osaka" pitchFamily="-106" charset="-128"/>
              </a:rPr>
              <a:t>USI IDROPOTABILI</a:t>
            </a:r>
          </a:p>
        </p:txBody>
      </p:sp>
      <p:sp>
        <p:nvSpPr>
          <p:cNvPr id="63496" name="Rectangle 8"/>
          <p:cNvSpPr>
            <a:spLocks noChangeArrowheads="1"/>
          </p:cNvSpPr>
          <p:nvPr/>
        </p:nvSpPr>
        <p:spPr bwMode="auto">
          <a:xfrm rot="92139">
            <a:off x="4559300" y="2697163"/>
            <a:ext cx="3124200" cy="360362"/>
          </a:xfrm>
          <a:prstGeom prst="rect">
            <a:avLst/>
          </a:prstGeom>
          <a:solidFill>
            <a:srgbClr val="CCFF6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CCFF66"/>
            </a:extrusionClr>
          </a:sp3d>
        </p:spPr>
        <p:txBody>
          <a:bodyPr wrap="none" anchor="ctr">
            <a:flatTx/>
          </a:bodyPr>
          <a:lstStyle/>
          <a:p>
            <a:pPr algn="ctr"/>
            <a:r>
              <a:rPr lang="it-IT" sz="1400">
                <a:latin typeface="Comic Sans MS" pitchFamily="-106" charset="0"/>
                <a:ea typeface="Osaka" pitchFamily="-106" charset="-128"/>
              </a:rPr>
              <a:t>USI IRRIGUI</a:t>
            </a:r>
          </a:p>
        </p:txBody>
      </p:sp>
      <p:sp>
        <p:nvSpPr>
          <p:cNvPr id="63497" name="Rectangle 9"/>
          <p:cNvSpPr>
            <a:spLocks noChangeArrowheads="1"/>
          </p:cNvSpPr>
          <p:nvPr/>
        </p:nvSpPr>
        <p:spPr bwMode="auto">
          <a:xfrm rot="92139">
            <a:off x="4557713" y="2271713"/>
            <a:ext cx="3124200" cy="395287"/>
          </a:xfrm>
          <a:prstGeom prst="rect">
            <a:avLst/>
          </a:prstGeom>
          <a:solidFill>
            <a:srgbClr val="66FFCC"/>
          </a:solidFill>
          <a:ln w="9525">
            <a:miter lim="800000"/>
            <a:headEnd/>
            <a:tailEnd/>
          </a:ln>
          <a:scene3d>
            <a:camera prst="legacyPerspectiveTop"/>
            <a:lightRig rig="legacyFlat3" dir="b"/>
          </a:scene3d>
          <a:sp3d extrusionH="887400" prstMaterial="legacyMatte">
            <a:bevelT w="13500" h="13500" prst="angle"/>
            <a:bevelB w="13500" h="13500" prst="angle"/>
            <a:extrusionClr>
              <a:srgbClr val="66FFCC"/>
            </a:extrusionClr>
          </a:sp3d>
        </p:spPr>
        <p:txBody>
          <a:bodyPr wrap="none" anchor="ctr">
            <a:flatTx/>
          </a:bodyPr>
          <a:lstStyle/>
          <a:p>
            <a:pPr algn="ctr"/>
            <a:r>
              <a:rPr lang="it-IT" sz="1400">
                <a:latin typeface="Comic Sans MS" pitchFamily="-106" charset="0"/>
                <a:ea typeface="Osaka" pitchFamily="-106" charset="-128"/>
              </a:rPr>
              <a:t>USI IDROELETTRICI</a:t>
            </a:r>
          </a:p>
        </p:txBody>
      </p:sp>
      <p:sp>
        <p:nvSpPr>
          <p:cNvPr id="63498" name="Rectangle 10"/>
          <p:cNvSpPr>
            <a:spLocks noChangeArrowheads="1"/>
          </p:cNvSpPr>
          <p:nvPr/>
        </p:nvSpPr>
        <p:spPr bwMode="auto">
          <a:xfrm rot="92139">
            <a:off x="4557713" y="1824038"/>
            <a:ext cx="3124200" cy="395287"/>
          </a:xfrm>
          <a:prstGeom prst="rect">
            <a:avLst/>
          </a:prstGeom>
          <a:solidFill>
            <a:srgbClr val="66CCFF"/>
          </a:solidFill>
          <a:ln w="9525">
            <a:miter lim="800000"/>
            <a:headEnd/>
            <a:tailEnd/>
          </a:ln>
          <a:scene3d>
            <a:camera prst="legacyPerspectiveTop"/>
            <a:lightRig rig="legacyFlat3" dir="b"/>
          </a:scene3d>
          <a:sp3d extrusionH="887400" prstMaterial="legacyMatte">
            <a:bevelT w="13500" h="13500" prst="angle"/>
            <a:bevelB w="13500" h="13500" prst="angle"/>
            <a:extrusionClr>
              <a:srgbClr val="66CCFF"/>
            </a:extrusionClr>
          </a:sp3d>
        </p:spPr>
        <p:txBody>
          <a:bodyPr wrap="none" anchor="ctr">
            <a:flatTx/>
          </a:bodyPr>
          <a:lstStyle/>
          <a:p>
            <a:pPr algn="ctr"/>
            <a:r>
              <a:rPr lang="it-IT" sz="1400">
                <a:latin typeface="Comic Sans MS" pitchFamily="-106" charset="0"/>
                <a:ea typeface="Osaka" pitchFamily="-106" charset="-128"/>
              </a:rPr>
              <a:t>USI INDUSTRIALI</a:t>
            </a:r>
          </a:p>
        </p:txBody>
      </p:sp>
      <p:sp>
        <p:nvSpPr>
          <p:cNvPr id="63499" name="Rectangle 11"/>
          <p:cNvSpPr>
            <a:spLocks noChangeArrowheads="1"/>
          </p:cNvSpPr>
          <p:nvPr/>
        </p:nvSpPr>
        <p:spPr bwMode="auto">
          <a:xfrm rot="92139">
            <a:off x="4557713" y="1406525"/>
            <a:ext cx="3124200" cy="395288"/>
          </a:xfrm>
          <a:prstGeom prst="rect">
            <a:avLst/>
          </a:prstGeom>
          <a:solidFill>
            <a:srgbClr val="CC66FF"/>
          </a:solidFill>
          <a:ln w="9525">
            <a:miter lim="800000"/>
            <a:headEnd/>
            <a:tailEnd/>
          </a:ln>
          <a:scene3d>
            <a:camera prst="legacyPerspectiveTop"/>
            <a:lightRig rig="legacyFlat3" dir="b"/>
          </a:scene3d>
          <a:sp3d extrusionH="887400" prstMaterial="legacyMatte">
            <a:bevelT w="13500" h="13500" prst="angle"/>
            <a:bevelB w="13500" h="13500" prst="angle"/>
            <a:extrusionClr>
              <a:srgbClr val="CC66FF"/>
            </a:extrusionClr>
          </a:sp3d>
        </p:spPr>
        <p:txBody>
          <a:bodyPr wrap="none" anchor="ctr">
            <a:flatTx/>
          </a:bodyPr>
          <a:lstStyle/>
          <a:p>
            <a:pPr algn="ctr"/>
            <a:r>
              <a:rPr lang="it-IT" sz="1400">
                <a:latin typeface="Comic Sans MS" pitchFamily="-106" charset="0"/>
                <a:ea typeface="Osaka" pitchFamily="-106" charset="-128"/>
              </a:rPr>
              <a:t>TUTELA ASPETTI QUALITATIVI</a:t>
            </a:r>
          </a:p>
        </p:txBody>
      </p:sp>
      <p:sp>
        <p:nvSpPr>
          <p:cNvPr id="120844" name="Rectangle 12"/>
          <p:cNvSpPr>
            <a:spLocks noChangeArrowheads="1"/>
          </p:cNvSpPr>
          <p:nvPr/>
        </p:nvSpPr>
        <p:spPr bwMode="auto">
          <a:xfrm rot="92139">
            <a:off x="4556125" y="1098550"/>
            <a:ext cx="3124200" cy="290513"/>
          </a:xfrm>
          <a:prstGeom prst="rect">
            <a:avLst/>
          </a:prstGeom>
          <a:solidFill>
            <a:srgbClr val="FF6FCF"/>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6FCF"/>
            </a:extrusionClr>
          </a:sp3d>
        </p:spPr>
        <p:txBody>
          <a:bodyPr wrap="none" anchor="ctr">
            <a:flatTx/>
          </a:bodyPr>
          <a:lstStyle/>
          <a:p>
            <a:pPr algn="ctr"/>
            <a:r>
              <a:rPr lang="it-IT" sz="1400">
                <a:latin typeface="Comic Sans MS" pitchFamily="-106" charset="0"/>
                <a:ea typeface="Osaka" pitchFamily="-106" charset="-128"/>
              </a:rPr>
              <a:t>CUNEO SALINO</a:t>
            </a:r>
          </a:p>
        </p:txBody>
      </p:sp>
    </p:spTree>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20844"/>
                                        </p:tgtEl>
                                        <p:attrNameLst>
                                          <p:attrName>style.visibility</p:attrName>
                                        </p:attrNameLst>
                                      </p:cBhvr>
                                      <p:to>
                                        <p:strVal val="visible"/>
                                      </p:to>
                                    </p:set>
                                    <p:anim calcmode="lin" valueType="num">
                                      <p:cBhvr additive="base">
                                        <p:cTn id="7" dur="500" fill="hold"/>
                                        <p:tgtEl>
                                          <p:spTgt spid="120844"/>
                                        </p:tgtEl>
                                        <p:attrNameLst>
                                          <p:attrName>ppt_x</p:attrName>
                                        </p:attrNameLst>
                                      </p:cBhvr>
                                      <p:tavLst>
                                        <p:tav tm="0">
                                          <p:val>
                                            <p:strVal val="#ppt_x"/>
                                          </p:val>
                                        </p:tav>
                                        <p:tav tm="100000">
                                          <p:val>
                                            <p:strVal val="#ppt_x"/>
                                          </p:val>
                                        </p:tav>
                                      </p:tavLst>
                                    </p:anim>
                                    <p:anim calcmode="lin" valueType="num">
                                      <p:cBhvr additive="base">
                                        <p:cTn id="8" dur="500" fill="hold"/>
                                        <p:tgtEl>
                                          <p:spTgt spid="12084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44" grpId="0" animBg="1"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ChangeArrowheads="1"/>
          </p:cNvSpPr>
          <p:nvPr/>
        </p:nvSpPr>
        <p:spPr bwMode="auto">
          <a:xfrm>
            <a:off x="1066800" y="2819400"/>
            <a:ext cx="3124200" cy="609600"/>
          </a:xfrm>
          <a:prstGeom prst="rect">
            <a:avLst/>
          </a:prstGeom>
          <a:solidFill>
            <a:srgbClr val="FFFF00"/>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FF00"/>
            </a:extrusionClr>
          </a:sp3d>
        </p:spPr>
        <p:txBody>
          <a:bodyPr wrap="none" anchor="ctr">
            <a:flatTx/>
          </a:bodyPr>
          <a:lstStyle/>
          <a:p>
            <a:pPr algn="ctr"/>
            <a:r>
              <a:rPr lang="it-IT" sz="2400">
                <a:latin typeface="Comic Sans MS" pitchFamily="-106" charset="0"/>
                <a:ea typeface="Osaka" pitchFamily="-106" charset="-128"/>
              </a:rPr>
              <a:t>DISPONIBILITA’</a:t>
            </a:r>
          </a:p>
        </p:txBody>
      </p:sp>
      <p:sp>
        <p:nvSpPr>
          <p:cNvPr id="122883" name="Rectangle 3"/>
          <p:cNvSpPr>
            <a:spLocks noChangeArrowheads="1"/>
          </p:cNvSpPr>
          <p:nvPr/>
        </p:nvSpPr>
        <p:spPr bwMode="auto">
          <a:xfrm rot="21956">
            <a:off x="152400" y="230188"/>
            <a:ext cx="4268788" cy="531812"/>
          </a:xfrm>
          <a:prstGeom prst="rect">
            <a:avLst/>
          </a:prstGeom>
          <a:solidFill>
            <a:srgbClr val="FFFF00"/>
          </a:solidFill>
          <a:ln w="9525">
            <a:solidFill>
              <a:schemeClr val="tx1"/>
            </a:solidFill>
            <a:miter lim="800000"/>
            <a:headEnd/>
            <a:tailEnd/>
          </a:ln>
          <a:effectLst>
            <a:outerShdw blurRad="63500" dist="38099" dir="2700000" algn="ctr" rotWithShape="0">
              <a:schemeClr val="bg2">
                <a:alpha val="74998"/>
              </a:schemeClr>
            </a:outerShdw>
          </a:effectLst>
        </p:spPr>
        <p:txBody>
          <a:bodyPr wrap="none" anchor="ctr"/>
          <a:lstStyle/>
          <a:p>
            <a:pPr algn="ctr"/>
            <a:r>
              <a:rPr lang="it-IT" sz="2400">
                <a:solidFill>
                  <a:schemeClr val="bg1"/>
                </a:solidFill>
                <a:latin typeface="Comic Sans MS" pitchFamily="-106" charset="0"/>
                <a:ea typeface="Osaka" pitchFamily="-106" charset="-128"/>
              </a:rPr>
              <a:t>BILANCIO IDRICO</a:t>
            </a:r>
          </a:p>
        </p:txBody>
      </p:sp>
      <p:pic>
        <p:nvPicPr>
          <p:cNvPr id="65540" name="Picture 4" descr="piatto dx"/>
          <p:cNvPicPr>
            <a:picLocks noChangeAspect="1" noChangeArrowheads="1"/>
          </p:cNvPicPr>
          <p:nvPr/>
        </p:nvPicPr>
        <p:blipFill>
          <a:blip r:embed="rId3">
            <a:clrChange>
              <a:clrFrom>
                <a:srgbClr val="FFFFFF"/>
              </a:clrFrom>
              <a:clrTo>
                <a:srgbClr val="FFFFFF">
                  <a:alpha val="0"/>
                </a:srgbClr>
              </a:clrTo>
            </a:clrChange>
          </a:blip>
          <a:srcRect l="47716" r="19263" b="41368"/>
          <a:stretch>
            <a:fillRect/>
          </a:stretch>
        </p:blipFill>
        <p:spPr bwMode="auto">
          <a:xfrm>
            <a:off x="4760913" y="2895600"/>
            <a:ext cx="2743200" cy="2286000"/>
          </a:xfrm>
          <a:prstGeom prst="rect">
            <a:avLst/>
          </a:prstGeom>
          <a:noFill/>
          <a:ln w="9525">
            <a:noFill/>
            <a:miter lim="800000"/>
            <a:headEnd/>
            <a:tailEnd/>
          </a:ln>
        </p:spPr>
      </p:pic>
      <p:pic>
        <p:nvPicPr>
          <p:cNvPr id="65541" name="Picture 5" descr="piatto sx"/>
          <p:cNvPicPr>
            <a:picLocks noChangeAspect="1" noChangeArrowheads="1"/>
          </p:cNvPicPr>
          <p:nvPr/>
        </p:nvPicPr>
        <p:blipFill>
          <a:blip r:embed="rId4">
            <a:clrChange>
              <a:clrFrom>
                <a:srgbClr val="FFFFFF"/>
              </a:clrFrom>
              <a:clrTo>
                <a:srgbClr val="FFFFFF">
                  <a:alpha val="0"/>
                </a:srgbClr>
              </a:clrTo>
            </a:clrChange>
          </a:blip>
          <a:srcRect r="58704" b="45277"/>
          <a:stretch>
            <a:fillRect/>
          </a:stretch>
        </p:blipFill>
        <p:spPr bwMode="auto">
          <a:xfrm>
            <a:off x="809625" y="2819400"/>
            <a:ext cx="3430588" cy="2133600"/>
          </a:xfrm>
          <a:prstGeom prst="rect">
            <a:avLst/>
          </a:prstGeom>
          <a:noFill/>
          <a:ln w="9525">
            <a:noFill/>
            <a:miter lim="800000"/>
            <a:headEnd/>
            <a:tailEnd/>
          </a:ln>
        </p:spPr>
      </p:pic>
      <p:pic>
        <p:nvPicPr>
          <p:cNvPr id="65542" name="Picture 6" descr="bilancia sp"/>
          <p:cNvPicPr>
            <a:picLocks noChangeAspect="1" noChangeArrowheads="1"/>
          </p:cNvPicPr>
          <p:nvPr/>
        </p:nvPicPr>
        <p:blipFill>
          <a:blip r:embed="rId5">
            <a:clrChange>
              <a:clrFrom>
                <a:srgbClr val="FFFFFF"/>
              </a:clrFrom>
              <a:clrTo>
                <a:srgbClr val="FFFFFF">
                  <a:alpha val="0"/>
                </a:srgbClr>
              </a:clrTo>
            </a:clrChange>
          </a:blip>
          <a:srcRect t="38477"/>
          <a:stretch>
            <a:fillRect/>
          </a:stretch>
        </p:blipFill>
        <p:spPr bwMode="auto">
          <a:xfrm>
            <a:off x="798513" y="4419600"/>
            <a:ext cx="8307387" cy="2398713"/>
          </a:xfrm>
          <a:prstGeom prst="rect">
            <a:avLst/>
          </a:prstGeom>
          <a:noFill/>
          <a:ln w="9525">
            <a:noFill/>
            <a:miter lim="800000"/>
            <a:headEnd/>
            <a:tailEnd/>
          </a:ln>
        </p:spPr>
      </p:pic>
      <p:sp>
        <p:nvSpPr>
          <p:cNvPr id="65543" name="Rectangle 7"/>
          <p:cNvSpPr>
            <a:spLocks noChangeArrowheads="1"/>
          </p:cNvSpPr>
          <p:nvPr/>
        </p:nvSpPr>
        <p:spPr bwMode="auto">
          <a:xfrm rot="92139">
            <a:off x="4557713" y="3178175"/>
            <a:ext cx="3124200" cy="395288"/>
          </a:xfrm>
          <a:prstGeom prst="rect">
            <a:avLst/>
          </a:prstGeom>
          <a:solidFill>
            <a:srgbClr val="FFCC6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CC66"/>
            </a:extrusionClr>
          </a:sp3d>
        </p:spPr>
        <p:txBody>
          <a:bodyPr wrap="none" anchor="ctr">
            <a:flatTx/>
          </a:bodyPr>
          <a:lstStyle/>
          <a:p>
            <a:pPr algn="ctr"/>
            <a:r>
              <a:rPr lang="it-IT" sz="1400">
                <a:latin typeface="Comic Sans MS" pitchFamily="-106" charset="0"/>
                <a:ea typeface="Osaka" pitchFamily="-106" charset="-128"/>
              </a:rPr>
              <a:t>USI IDROPOTABILI</a:t>
            </a:r>
          </a:p>
        </p:txBody>
      </p:sp>
      <p:sp>
        <p:nvSpPr>
          <p:cNvPr id="65544" name="Rectangle 8"/>
          <p:cNvSpPr>
            <a:spLocks noChangeArrowheads="1"/>
          </p:cNvSpPr>
          <p:nvPr/>
        </p:nvSpPr>
        <p:spPr bwMode="auto">
          <a:xfrm rot="92139">
            <a:off x="4559300" y="2773363"/>
            <a:ext cx="3124200" cy="360362"/>
          </a:xfrm>
          <a:prstGeom prst="rect">
            <a:avLst/>
          </a:prstGeom>
          <a:solidFill>
            <a:srgbClr val="CCFF6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CCFF66"/>
            </a:extrusionClr>
          </a:sp3d>
        </p:spPr>
        <p:txBody>
          <a:bodyPr wrap="none" anchor="ctr">
            <a:flatTx/>
          </a:bodyPr>
          <a:lstStyle/>
          <a:p>
            <a:pPr algn="ctr"/>
            <a:r>
              <a:rPr lang="it-IT" sz="1400">
                <a:latin typeface="Comic Sans MS" pitchFamily="-106" charset="0"/>
                <a:ea typeface="Osaka" pitchFamily="-106" charset="-128"/>
              </a:rPr>
              <a:t>USI IRRIGUI</a:t>
            </a:r>
          </a:p>
        </p:txBody>
      </p:sp>
      <p:sp>
        <p:nvSpPr>
          <p:cNvPr id="65545" name="Rectangle 9"/>
          <p:cNvSpPr>
            <a:spLocks noChangeArrowheads="1"/>
          </p:cNvSpPr>
          <p:nvPr/>
        </p:nvSpPr>
        <p:spPr bwMode="auto">
          <a:xfrm rot="92139">
            <a:off x="4557713" y="2347913"/>
            <a:ext cx="3124200" cy="395287"/>
          </a:xfrm>
          <a:prstGeom prst="rect">
            <a:avLst/>
          </a:prstGeom>
          <a:solidFill>
            <a:srgbClr val="66FFCC"/>
          </a:solidFill>
          <a:ln w="9525">
            <a:miter lim="800000"/>
            <a:headEnd/>
            <a:tailEnd/>
          </a:ln>
          <a:scene3d>
            <a:camera prst="legacyPerspectiveTop"/>
            <a:lightRig rig="legacyFlat3" dir="b"/>
          </a:scene3d>
          <a:sp3d extrusionH="887400" prstMaterial="legacyMatte">
            <a:bevelT w="13500" h="13500" prst="angle"/>
            <a:bevelB w="13500" h="13500" prst="angle"/>
            <a:extrusionClr>
              <a:srgbClr val="66FFCC"/>
            </a:extrusionClr>
          </a:sp3d>
        </p:spPr>
        <p:txBody>
          <a:bodyPr wrap="none" anchor="ctr">
            <a:flatTx/>
          </a:bodyPr>
          <a:lstStyle/>
          <a:p>
            <a:pPr algn="ctr"/>
            <a:r>
              <a:rPr lang="it-IT" sz="1400">
                <a:latin typeface="Comic Sans MS" pitchFamily="-106" charset="0"/>
                <a:ea typeface="Osaka" pitchFamily="-106" charset="-128"/>
              </a:rPr>
              <a:t>USI IDROELETTRICI</a:t>
            </a:r>
          </a:p>
        </p:txBody>
      </p:sp>
      <p:sp>
        <p:nvSpPr>
          <p:cNvPr id="65546" name="Rectangle 10"/>
          <p:cNvSpPr>
            <a:spLocks noChangeArrowheads="1"/>
          </p:cNvSpPr>
          <p:nvPr/>
        </p:nvSpPr>
        <p:spPr bwMode="auto">
          <a:xfrm rot="92139">
            <a:off x="4557713" y="1914525"/>
            <a:ext cx="3124200" cy="395288"/>
          </a:xfrm>
          <a:prstGeom prst="rect">
            <a:avLst/>
          </a:prstGeom>
          <a:solidFill>
            <a:srgbClr val="66CCFF"/>
          </a:solidFill>
          <a:ln w="9525">
            <a:miter lim="800000"/>
            <a:headEnd/>
            <a:tailEnd/>
          </a:ln>
          <a:scene3d>
            <a:camera prst="legacyPerspectiveTop"/>
            <a:lightRig rig="legacyFlat3" dir="b"/>
          </a:scene3d>
          <a:sp3d extrusionH="887400" prstMaterial="legacyMatte">
            <a:bevelT w="13500" h="13500" prst="angle"/>
            <a:bevelB w="13500" h="13500" prst="angle"/>
            <a:extrusionClr>
              <a:srgbClr val="66CCFF"/>
            </a:extrusionClr>
          </a:sp3d>
        </p:spPr>
        <p:txBody>
          <a:bodyPr wrap="none" anchor="ctr">
            <a:flatTx/>
          </a:bodyPr>
          <a:lstStyle/>
          <a:p>
            <a:pPr algn="ctr"/>
            <a:r>
              <a:rPr lang="it-IT" sz="1400">
                <a:latin typeface="Comic Sans MS" pitchFamily="-106" charset="0"/>
                <a:ea typeface="Osaka" pitchFamily="-106" charset="-128"/>
              </a:rPr>
              <a:t>USI INDUSTRIALI</a:t>
            </a:r>
          </a:p>
        </p:txBody>
      </p:sp>
      <p:sp>
        <p:nvSpPr>
          <p:cNvPr id="65547" name="Rectangle 11"/>
          <p:cNvSpPr>
            <a:spLocks noChangeArrowheads="1"/>
          </p:cNvSpPr>
          <p:nvPr/>
        </p:nvSpPr>
        <p:spPr bwMode="auto">
          <a:xfrm rot="92139">
            <a:off x="4557713" y="1497013"/>
            <a:ext cx="3124200" cy="395287"/>
          </a:xfrm>
          <a:prstGeom prst="rect">
            <a:avLst/>
          </a:prstGeom>
          <a:solidFill>
            <a:srgbClr val="CC66FF"/>
          </a:solidFill>
          <a:ln w="9525">
            <a:miter lim="800000"/>
            <a:headEnd/>
            <a:tailEnd/>
          </a:ln>
          <a:scene3d>
            <a:camera prst="legacyPerspectiveTop"/>
            <a:lightRig rig="legacyFlat3" dir="b"/>
          </a:scene3d>
          <a:sp3d extrusionH="887400" prstMaterial="legacyMatte">
            <a:bevelT w="13500" h="13500" prst="angle"/>
            <a:bevelB w="13500" h="13500" prst="angle"/>
            <a:extrusionClr>
              <a:srgbClr val="CC66FF"/>
            </a:extrusionClr>
          </a:sp3d>
        </p:spPr>
        <p:txBody>
          <a:bodyPr wrap="none" anchor="ctr">
            <a:flatTx/>
          </a:bodyPr>
          <a:lstStyle/>
          <a:p>
            <a:pPr algn="ctr"/>
            <a:r>
              <a:rPr lang="it-IT" sz="1400">
                <a:latin typeface="Comic Sans MS" pitchFamily="-106" charset="0"/>
                <a:ea typeface="Osaka" pitchFamily="-106" charset="-128"/>
              </a:rPr>
              <a:t>TUTELA ASPETTI QUALITATIVI</a:t>
            </a:r>
          </a:p>
        </p:txBody>
      </p:sp>
      <p:sp>
        <p:nvSpPr>
          <p:cNvPr id="65548" name="Rectangle 12"/>
          <p:cNvSpPr>
            <a:spLocks noChangeArrowheads="1"/>
          </p:cNvSpPr>
          <p:nvPr/>
        </p:nvSpPr>
        <p:spPr bwMode="auto">
          <a:xfrm rot="92139">
            <a:off x="4556125" y="1189038"/>
            <a:ext cx="3124200" cy="290512"/>
          </a:xfrm>
          <a:prstGeom prst="rect">
            <a:avLst/>
          </a:prstGeom>
          <a:solidFill>
            <a:srgbClr val="FF6FCF"/>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6FCF"/>
            </a:extrusionClr>
          </a:sp3d>
        </p:spPr>
        <p:txBody>
          <a:bodyPr wrap="none" anchor="ctr">
            <a:flatTx/>
          </a:bodyPr>
          <a:lstStyle/>
          <a:p>
            <a:pPr algn="ctr"/>
            <a:r>
              <a:rPr lang="it-IT" sz="1400">
                <a:latin typeface="Comic Sans MS" pitchFamily="-106" charset="0"/>
                <a:ea typeface="Osaka" pitchFamily="-106" charset="-128"/>
              </a:rPr>
              <a:t>CUNEO SALINO</a:t>
            </a:r>
          </a:p>
        </p:txBody>
      </p:sp>
    </p:spTree>
  </p:cSld>
  <p:clrMapOvr>
    <a:masterClrMapping/>
  </p:clrMapOvr>
  <p:transition advClick="0" advTm="1000"/>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ChangeArrowheads="1"/>
          </p:cNvSpPr>
          <p:nvPr/>
        </p:nvSpPr>
        <p:spPr bwMode="auto">
          <a:xfrm>
            <a:off x="1066800" y="2819400"/>
            <a:ext cx="3124200" cy="609600"/>
          </a:xfrm>
          <a:prstGeom prst="rect">
            <a:avLst/>
          </a:prstGeom>
          <a:solidFill>
            <a:srgbClr val="FFFF00"/>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FF00"/>
            </a:extrusionClr>
          </a:sp3d>
        </p:spPr>
        <p:txBody>
          <a:bodyPr wrap="none" anchor="ctr">
            <a:flatTx/>
          </a:bodyPr>
          <a:lstStyle/>
          <a:p>
            <a:pPr algn="ctr"/>
            <a:r>
              <a:rPr lang="it-IT" sz="2400">
                <a:latin typeface="Comic Sans MS" pitchFamily="-106" charset="0"/>
                <a:ea typeface="Osaka" pitchFamily="-106" charset="-128"/>
              </a:rPr>
              <a:t>DISPONIBILITA’</a:t>
            </a:r>
          </a:p>
        </p:txBody>
      </p:sp>
      <p:sp>
        <p:nvSpPr>
          <p:cNvPr id="124931" name="Rectangle 3"/>
          <p:cNvSpPr>
            <a:spLocks noChangeArrowheads="1"/>
          </p:cNvSpPr>
          <p:nvPr/>
        </p:nvSpPr>
        <p:spPr bwMode="auto">
          <a:xfrm rot="21956">
            <a:off x="152400" y="230188"/>
            <a:ext cx="4268788" cy="531812"/>
          </a:xfrm>
          <a:prstGeom prst="rect">
            <a:avLst/>
          </a:prstGeom>
          <a:solidFill>
            <a:srgbClr val="FFFF00"/>
          </a:solidFill>
          <a:ln w="9525">
            <a:solidFill>
              <a:schemeClr val="tx1"/>
            </a:solidFill>
            <a:miter lim="800000"/>
            <a:headEnd/>
            <a:tailEnd/>
          </a:ln>
          <a:effectLst>
            <a:outerShdw blurRad="63500" dist="38099" dir="2700000" algn="ctr" rotWithShape="0">
              <a:schemeClr val="bg2">
                <a:alpha val="74998"/>
              </a:schemeClr>
            </a:outerShdw>
          </a:effectLst>
        </p:spPr>
        <p:txBody>
          <a:bodyPr wrap="none" anchor="ctr"/>
          <a:lstStyle/>
          <a:p>
            <a:pPr algn="ctr"/>
            <a:r>
              <a:rPr lang="it-IT" sz="2400">
                <a:solidFill>
                  <a:schemeClr val="bg1"/>
                </a:solidFill>
                <a:latin typeface="Comic Sans MS" pitchFamily="-106" charset="0"/>
                <a:ea typeface="Osaka" pitchFamily="-106" charset="-128"/>
              </a:rPr>
              <a:t>BILANCIO IDRICO</a:t>
            </a:r>
          </a:p>
        </p:txBody>
      </p:sp>
      <p:pic>
        <p:nvPicPr>
          <p:cNvPr id="67588" name="Picture 4" descr="piatto dx"/>
          <p:cNvPicPr>
            <a:picLocks noChangeAspect="1" noChangeArrowheads="1"/>
          </p:cNvPicPr>
          <p:nvPr/>
        </p:nvPicPr>
        <p:blipFill>
          <a:blip r:embed="rId3">
            <a:clrChange>
              <a:clrFrom>
                <a:srgbClr val="FFFFFF"/>
              </a:clrFrom>
              <a:clrTo>
                <a:srgbClr val="FFFFFF">
                  <a:alpha val="0"/>
                </a:srgbClr>
              </a:clrTo>
            </a:clrChange>
          </a:blip>
          <a:srcRect l="47716" r="19263" b="41368"/>
          <a:stretch>
            <a:fillRect/>
          </a:stretch>
        </p:blipFill>
        <p:spPr bwMode="auto">
          <a:xfrm>
            <a:off x="4760913" y="2895600"/>
            <a:ext cx="2743200" cy="2286000"/>
          </a:xfrm>
          <a:prstGeom prst="rect">
            <a:avLst/>
          </a:prstGeom>
          <a:noFill/>
          <a:ln w="9525">
            <a:noFill/>
            <a:miter lim="800000"/>
            <a:headEnd/>
            <a:tailEnd/>
          </a:ln>
        </p:spPr>
      </p:pic>
      <p:pic>
        <p:nvPicPr>
          <p:cNvPr id="67589" name="Picture 5" descr="piatto sx"/>
          <p:cNvPicPr>
            <a:picLocks noChangeAspect="1" noChangeArrowheads="1"/>
          </p:cNvPicPr>
          <p:nvPr/>
        </p:nvPicPr>
        <p:blipFill>
          <a:blip r:embed="rId4">
            <a:clrChange>
              <a:clrFrom>
                <a:srgbClr val="FFFFFF"/>
              </a:clrFrom>
              <a:clrTo>
                <a:srgbClr val="FFFFFF">
                  <a:alpha val="0"/>
                </a:srgbClr>
              </a:clrTo>
            </a:clrChange>
          </a:blip>
          <a:srcRect r="58704" b="45277"/>
          <a:stretch>
            <a:fillRect/>
          </a:stretch>
        </p:blipFill>
        <p:spPr bwMode="auto">
          <a:xfrm>
            <a:off x="809625" y="2819400"/>
            <a:ext cx="3430588" cy="2133600"/>
          </a:xfrm>
          <a:prstGeom prst="rect">
            <a:avLst/>
          </a:prstGeom>
          <a:noFill/>
          <a:ln w="9525">
            <a:noFill/>
            <a:miter lim="800000"/>
            <a:headEnd/>
            <a:tailEnd/>
          </a:ln>
        </p:spPr>
      </p:pic>
      <p:pic>
        <p:nvPicPr>
          <p:cNvPr id="67590" name="Picture 6" descr="bilancia sp"/>
          <p:cNvPicPr>
            <a:picLocks noChangeAspect="1" noChangeArrowheads="1"/>
          </p:cNvPicPr>
          <p:nvPr/>
        </p:nvPicPr>
        <p:blipFill>
          <a:blip r:embed="rId5">
            <a:clrChange>
              <a:clrFrom>
                <a:srgbClr val="FFFFFF"/>
              </a:clrFrom>
              <a:clrTo>
                <a:srgbClr val="FFFFFF">
                  <a:alpha val="0"/>
                </a:srgbClr>
              </a:clrTo>
            </a:clrChange>
          </a:blip>
          <a:srcRect t="38477"/>
          <a:stretch>
            <a:fillRect/>
          </a:stretch>
        </p:blipFill>
        <p:spPr bwMode="auto">
          <a:xfrm>
            <a:off x="798513" y="4419600"/>
            <a:ext cx="8307387" cy="2398713"/>
          </a:xfrm>
          <a:prstGeom prst="rect">
            <a:avLst/>
          </a:prstGeom>
          <a:noFill/>
          <a:ln w="9525">
            <a:noFill/>
            <a:miter lim="800000"/>
            <a:headEnd/>
            <a:tailEnd/>
          </a:ln>
        </p:spPr>
      </p:pic>
      <p:sp>
        <p:nvSpPr>
          <p:cNvPr id="67591" name="Rectangle 7"/>
          <p:cNvSpPr>
            <a:spLocks noChangeArrowheads="1"/>
          </p:cNvSpPr>
          <p:nvPr/>
        </p:nvSpPr>
        <p:spPr bwMode="auto">
          <a:xfrm rot="92139">
            <a:off x="4557713" y="3178175"/>
            <a:ext cx="3124200" cy="395288"/>
          </a:xfrm>
          <a:prstGeom prst="rect">
            <a:avLst/>
          </a:prstGeom>
          <a:solidFill>
            <a:srgbClr val="FFCC6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CC66"/>
            </a:extrusionClr>
          </a:sp3d>
        </p:spPr>
        <p:txBody>
          <a:bodyPr wrap="none" anchor="ctr">
            <a:flatTx/>
          </a:bodyPr>
          <a:lstStyle/>
          <a:p>
            <a:pPr algn="ctr"/>
            <a:r>
              <a:rPr lang="it-IT" sz="1400">
                <a:latin typeface="Comic Sans MS" pitchFamily="-106" charset="0"/>
                <a:ea typeface="Osaka" pitchFamily="-106" charset="-128"/>
              </a:rPr>
              <a:t>USI IDROPOTABILI</a:t>
            </a:r>
          </a:p>
        </p:txBody>
      </p:sp>
      <p:sp>
        <p:nvSpPr>
          <p:cNvPr id="67592" name="Rectangle 8"/>
          <p:cNvSpPr>
            <a:spLocks noChangeArrowheads="1"/>
          </p:cNvSpPr>
          <p:nvPr/>
        </p:nvSpPr>
        <p:spPr bwMode="auto">
          <a:xfrm rot="92139">
            <a:off x="4559300" y="2773363"/>
            <a:ext cx="3124200" cy="360362"/>
          </a:xfrm>
          <a:prstGeom prst="rect">
            <a:avLst/>
          </a:prstGeom>
          <a:solidFill>
            <a:srgbClr val="CCFF6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CCFF66"/>
            </a:extrusionClr>
          </a:sp3d>
        </p:spPr>
        <p:txBody>
          <a:bodyPr wrap="none" anchor="ctr">
            <a:flatTx/>
          </a:bodyPr>
          <a:lstStyle/>
          <a:p>
            <a:pPr algn="ctr"/>
            <a:r>
              <a:rPr lang="it-IT" sz="1400">
                <a:latin typeface="Comic Sans MS" pitchFamily="-106" charset="0"/>
                <a:ea typeface="Osaka" pitchFamily="-106" charset="-128"/>
              </a:rPr>
              <a:t>USI IRRIGUI</a:t>
            </a:r>
          </a:p>
        </p:txBody>
      </p:sp>
      <p:sp>
        <p:nvSpPr>
          <p:cNvPr id="67593" name="Rectangle 9"/>
          <p:cNvSpPr>
            <a:spLocks noChangeArrowheads="1"/>
          </p:cNvSpPr>
          <p:nvPr/>
        </p:nvSpPr>
        <p:spPr bwMode="auto">
          <a:xfrm rot="92139">
            <a:off x="4557713" y="2347913"/>
            <a:ext cx="3124200" cy="395287"/>
          </a:xfrm>
          <a:prstGeom prst="rect">
            <a:avLst/>
          </a:prstGeom>
          <a:solidFill>
            <a:srgbClr val="66FFCC"/>
          </a:solidFill>
          <a:ln w="9525">
            <a:miter lim="800000"/>
            <a:headEnd/>
            <a:tailEnd/>
          </a:ln>
          <a:scene3d>
            <a:camera prst="legacyPerspectiveTop"/>
            <a:lightRig rig="legacyFlat3" dir="b"/>
          </a:scene3d>
          <a:sp3d extrusionH="887400" prstMaterial="legacyMatte">
            <a:bevelT w="13500" h="13500" prst="angle"/>
            <a:bevelB w="13500" h="13500" prst="angle"/>
            <a:extrusionClr>
              <a:srgbClr val="66FFCC"/>
            </a:extrusionClr>
          </a:sp3d>
        </p:spPr>
        <p:txBody>
          <a:bodyPr wrap="none" anchor="ctr">
            <a:flatTx/>
          </a:bodyPr>
          <a:lstStyle/>
          <a:p>
            <a:pPr algn="ctr"/>
            <a:r>
              <a:rPr lang="it-IT" sz="1400">
                <a:latin typeface="Comic Sans MS" pitchFamily="-106" charset="0"/>
                <a:ea typeface="Osaka" pitchFamily="-106" charset="-128"/>
              </a:rPr>
              <a:t>USI IDROELETTRICI</a:t>
            </a:r>
          </a:p>
        </p:txBody>
      </p:sp>
      <p:sp>
        <p:nvSpPr>
          <p:cNvPr id="67594" name="Rectangle 10"/>
          <p:cNvSpPr>
            <a:spLocks noChangeArrowheads="1"/>
          </p:cNvSpPr>
          <p:nvPr/>
        </p:nvSpPr>
        <p:spPr bwMode="auto">
          <a:xfrm rot="92139">
            <a:off x="4557713" y="1914525"/>
            <a:ext cx="3124200" cy="395288"/>
          </a:xfrm>
          <a:prstGeom prst="rect">
            <a:avLst/>
          </a:prstGeom>
          <a:solidFill>
            <a:srgbClr val="66CCFF"/>
          </a:solidFill>
          <a:ln w="9525">
            <a:miter lim="800000"/>
            <a:headEnd/>
            <a:tailEnd/>
          </a:ln>
          <a:scene3d>
            <a:camera prst="legacyPerspectiveTop"/>
            <a:lightRig rig="legacyFlat3" dir="b"/>
          </a:scene3d>
          <a:sp3d extrusionH="887400" prstMaterial="legacyMatte">
            <a:bevelT w="13500" h="13500" prst="angle"/>
            <a:bevelB w="13500" h="13500" prst="angle"/>
            <a:extrusionClr>
              <a:srgbClr val="66CCFF"/>
            </a:extrusionClr>
          </a:sp3d>
        </p:spPr>
        <p:txBody>
          <a:bodyPr wrap="none" anchor="ctr">
            <a:flatTx/>
          </a:bodyPr>
          <a:lstStyle/>
          <a:p>
            <a:pPr algn="ctr"/>
            <a:r>
              <a:rPr lang="it-IT" sz="1400">
                <a:latin typeface="Comic Sans MS" pitchFamily="-106" charset="0"/>
                <a:ea typeface="Osaka" pitchFamily="-106" charset="-128"/>
              </a:rPr>
              <a:t>USI INDUSTRIALI</a:t>
            </a:r>
          </a:p>
        </p:txBody>
      </p:sp>
      <p:sp>
        <p:nvSpPr>
          <p:cNvPr id="67595" name="Rectangle 11"/>
          <p:cNvSpPr>
            <a:spLocks noChangeArrowheads="1"/>
          </p:cNvSpPr>
          <p:nvPr/>
        </p:nvSpPr>
        <p:spPr bwMode="auto">
          <a:xfrm rot="92139">
            <a:off x="4557713" y="1497013"/>
            <a:ext cx="3124200" cy="395287"/>
          </a:xfrm>
          <a:prstGeom prst="rect">
            <a:avLst/>
          </a:prstGeom>
          <a:solidFill>
            <a:srgbClr val="CC66FF"/>
          </a:solidFill>
          <a:ln w="9525">
            <a:miter lim="800000"/>
            <a:headEnd/>
            <a:tailEnd/>
          </a:ln>
          <a:scene3d>
            <a:camera prst="legacyPerspectiveTop"/>
            <a:lightRig rig="legacyFlat3" dir="b"/>
          </a:scene3d>
          <a:sp3d extrusionH="887400" prstMaterial="legacyMatte">
            <a:bevelT w="13500" h="13500" prst="angle"/>
            <a:bevelB w="13500" h="13500" prst="angle"/>
            <a:extrusionClr>
              <a:srgbClr val="CC66FF"/>
            </a:extrusionClr>
          </a:sp3d>
        </p:spPr>
        <p:txBody>
          <a:bodyPr wrap="none" anchor="ctr">
            <a:flatTx/>
          </a:bodyPr>
          <a:lstStyle/>
          <a:p>
            <a:pPr algn="ctr"/>
            <a:r>
              <a:rPr lang="it-IT" sz="1400">
                <a:latin typeface="Comic Sans MS" pitchFamily="-106" charset="0"/>
                <a:ea typeface="Osaka" pitchFamily="-106" charset="-128"/>
              </a:rPr>
              <a:t>TUTELA ASPETTI QUALITATIVI</a:t>
            </a:r>
          </a:p>
        </p:txBody>
      </p:sp>
      <p:sp>
        <p:nvSpPr>
          <p:cNvPr id="67596" name="Rectangle 12"/>
          <p:cNvSpPr>
            <a:spLocks noChangeArrowheads="1"/>
          </p:cNvSpPr>
          <p:nvPr/>
        </p:nvSpPr>
        <p:spPr bwMode="auto">
          <a:xfrm rot="92139">
            <a:off x="4556125" y="1189038"/>
            <a:ext cx="3124200" cy="290512"/>
          </a:xfrm>
          <a:prstGeom prst="rect">
            <a:avLst/>
          </a:prstGeom>
          <a:solidFill>
            <a:srgbClr val="FF6FCF"/>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6FCF"/>
            </a:extrusionClr>
          </a:sp3d>
        </p:spPr>
        <p:txBody>
          <a:bodyPr wrap="none" anchor="ctr">
            <a:flatTx/>
          </a:bodyPr>
          <a:lstStyle/>
          <a:p>
            <a:pPr algn="ctr"/>
            <a:r>
              <a:rPr lang="it-IT" sz="1400">
                <a:latin typeface="Comic Sans MS" pitchFamily="-106" charset="0"/>
                <a:ea typeface="Osaka" pitchFamily="-106" charset="-128"/>
              </a:rPr>
              <a:t>CUNEO SALINO</a:t>
            </a:r>
          </a:p>
        </p:txBody>
      </p:sp>
      <p:sp>
        <p:nvSpPr>
          <p:cNvPr id="124941" name="Rectangle 13"/>
          <p:cNvSpPr>
            <a:spLocks noChangeArrowheads="1"/>
          </p:cNvSpPr>
          <p:nvPr/>
        </p:nvSpPr>
        <p:spPr bwMode="auto">
          <a:xfrm rot="92139">
            <a:off x="4537075" y="836613"/>
            <a:ext cx="3124200" cy="304800"/>
          </a:xfrm>
          <a:prstGeom prst="rect">
            <a:avLst/>
          </a:prstGeom>
          <a:solidFill>
            <a:srgbClr val="B2AF9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B2AF96"/>
            </a:extrusionClr>
          </a:sp3d>
        </p:spPr>
        <p:txBody>
          <a:bodyPr wrap="none" anchor="ctr">
            <a:flatTx/>
          </a:bodyPr>
          <a:lstStyle/>
          <a:p>
            <a:pPr algn="ctr"/>
            <a:r>
              <a:rPr lang="it-IT" sz="1400">
                <a:latin typeface="Comic Sans MS" pitchFamily="-106" charset="0"/>
                <a:ea typeface="Osaka" pitchFamily="-106" charset="-128"/>
              </a:rPr>
              <a:t>DEFLUSSO MINIMO VITALE</a:t>
            </a:r>
          </a:p>
        </p:txBody>
      </p:sp>
    </p:spTree>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24941"/>
                                        </p:tgtEl>
                                        <p:attrNameLst>
                                          <p:attrName>style.visibility</p:attrName>
                                        </p:attrNameLst>
                                      </p:cBhvr>
                                      <p:to>
                                        <p:strVal val="visible"/>
                                      </p:to>
                                    </p:set>
                                    <p:anim calcmode="lin" valueType="num">
                                      <p:cBhvr additive="base">
                                        <p:cTn id="7" dur="500" fill="hold"/>
                                        <p:tgtEl>
                                          <p:spTgt spid="124941"/>
                                        </p:tgtEl>
                                        <p:attrNameLst>
                                          <p:attrName>ppt_x</p:attrName>
                                        </p:attrNameLst>
                                      </p:cBhvr>
                                      <p:tavLst>
                                        <p:tav tm="0">
                                          <p:val>
                                            <p:strVal val="#ppt_x"/>
                                          </p:val>
                                        </p:tav>
                                        <p:tav tm="100000">
                                          <p:val>
                                            <p:strVal val="#ppt_x"/>
                                          </p:val>
                                        </p:tav>
                                      </p:tavLst>
                                    </p:anim>
                                    <p:anim calcmode="lin" valueType="num">
                                      <p:cBhvr additive="base">
                                        <p:cTn id="8" dur="500" fill="hold"/>
                                        <p:tgtEl>
                                          <p:spTgt spid="12494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41" grpId="0" animBg="1"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ChangeArrowheads="1"/>
          </p:cNvSpPr>
          <p:nvPr/>
        </p:nvSpPr>
        <p:spPr bwMode="auto">
          <a:xfrm>
            <a:off x="1066800" y="2743200"/>
            <a:ext cx="3124200" cy="609600"/>
          </a:xfrm>
          <a:prstGeom prst="rect">
            <a:avLst/>
          </a:prstGeom>
          <a:solidFill>
            <a:srgbClr val="FFFF00"/>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FF00"/>
            </a:extrusionClr>
          </a:sp3d>
        </p:spPr>
        <p:txBody>
          <a:bodyPr wrap="none" anchor="ctr">
            <a:flatTx/>
          </a:bodyPr>
          <a:lstStyle/>
          <a:p>
            <a:pPr algn="ctr"/>
            <a:r>
              <a:rPr lang="it-IT" sz="2400">
                <a:latin typeface="Comic Sans MS" pitchFamily="-106" charset="0"/>
                <a:ea typeface="Osaka" pitchFamily="-106" charset="-128"/>
              </a:rPr>
              <a:t>DISPONIBILITA’</a:t>
            </a:r>
          </a:p>
        </p:txBody>
      </p:sp>
      <p:sp>
        <p:nvSpPr>
          <p:cNvPr id="126979" name="Rectangle 3"/>
          <p:cNvSpPr>
            <a:spLocks noChangeArrowheads="1"/>
          </p:cNvSpPr>
          <p:nvPr/>
        </p:nvSpPr>
        <p:spPr bwMode="auto">
          <a:xfrm rot="21956">
            <a:off x="152400" y="230188"/>
            <a:ext cx="4268788" cy="531812"/>
          </a:xfrm>
          <a:prstGeom prst="rect">
            <a:avLst/>
          </a:prstGeom>
          <a:solidFill>
            <a:srgbClr val="FFFF00"/>
          </a:solidFill>
          <a:ln w="9525">
            <a:solidFill>
              <a:schemeClr val="tx1"/>
            </a:solidFill>
            <a:miter lim="800000"/>
            <a:headEnd/>
            <a:tailEnd/>
          </a:ln>
          <a:effectLst>
            <a:outerShdw blurRad="63500" dist="38099" dir="2700000" algn="ctr" rotWithShape="0">
              <a:schemeClr val="bg2">
                <a:alpha val="74998"/>
              </a:schemeClr>
            </a:outerShdw>
          </a:effectLst>
        </p:spPr>
        <p:txBody>
          <a:bodyPr wrap="none" anchor="ctr"/>
          <a:lstStyle/>
          <a:p>
            <a:pPr algn="ctr"/>
            <a:r>
              <a:rPr lang="it-IT" sz="2400">
                <a:solidFill>
                  <a:schemeClr val="bg1"/>
                </a:solidFill>
                <a:latin typeface="Comic Sans MS" pitchFamily="-106" charset="0"/>
                <a:ea typeface="Osaka" pitchFamily="-106" charset="-128"/>
              </a:rPr>
              <a:t>BILANCIO IDRICO</a:t>
            </a:r>
          </a:p>
        </p:txBody>
      </p:sp>
      <p:pic>
        <p:nvPicPr>
          <p:cNvPr id="69636" name="Picture 4" descr="piatto dx"/>
          <p:cNvPicPr>
            <a:picLocks noChangeAspect="1" noChangeArrowheads="1"/>
          </p:cNvPicPr>
          <p:nvPr/>
        </p:nvPicPr>
        <p:blipFill>
          <a:blip r:embed="rId3">
            <a:clrChange>
              <a:clrFrom>
                <a:srgbClr val="FFFFFF"/>
              </a:clrFrom>
              <a:clrTo>
                <a:srgbClr val="FFFFFF">
                  <a:alpha val="0"/>
                </a:srgbClr>
              </a:clrTo>
            </a:clrChange>
          </a:blip>
          <a:srcRect l="47716" r="19263" b="41368"/>
          <a:stretch>
            <a:fillRect/>
          </a:stretch>
        </p:blipFill>
        <p:spPr bwMode="auto">
          <a:xfrm>
            <a:off x="4760913" y="2971800"/>
            <a:ext cx="2743200" cy="2286000"/>
          </a:xfrm>
          <a:prstGeom prst="rect">
            <a:avLst/>
          </a:prstGeom>
          <a:noFill/>
          <a:ln w="9525">
            <a:noFill/>
            <a:miter lim="800000"/>
            <a:headEnd/>
            <a:tailEnd/>
          </a:ln>
        </p:spPr>
      </p:pic>
      <p:pic>
        <p:nvPicPr>
          <p:cNvPr id="69637" name="Picture 5" descr="piatto sx"/>
          <p:cNvPicPr>
            <a:picLocks noChangeAspect="1" noChangeArrowheads="1"/>
          </p:cNvPicPr>
          <p:nvPr/>
        </p:nvPicPr>
        <p:blipFill>
          <a:blip r:embed="rId4">
            <a:clrChange>
              <a:clrFrom>
                <a:srgbClr val="FFFFFF"/>
              </a:clrFrom>
              <a:clrTo>
                <a:srgbClr val="FFFFFF">
                  <a:alpha val="0"/>
                </a:srgbClr>
              </a:clrTo>
            </a:clrChange>
          </a:blip>
          <a:srcRect r="58704" b="45277"/>
          <a:stretch>
            <a:fillRect/>
          </a:stretch>
        </p:blipFill>
        <p:spPr bwMode="auto">
          <a:xfrm>
            <a:off x="809625" y="2743200"/>
            <a:ext cx="3430588" cy="2133600"/>
          </a:xfrm>
          <a:prstGeom prst="rect">
            <a:avLst/>
          </a:prstGeom>
          <a:noFill/>
          <a:ln w="9525">
            <a:noFill/>
            <a:miter lim="800000"/>
            <a:headEnd/>
            <a:tailEnd/>
          </a:ln>
        </p:spPr>
      </p:pic>
      <p:pic>
        <p:nvPicPr>
          <p:cNvPr id="69638" name="Picture 6" descr="bilancia sp"/>
          <p:cNvPicPr>
            <a:picLocks noChangeAspect="1" noChangeArrowheads="1"/>
          </p:cNvPicPr>
          <p:nvPr/>
        </p:nvPicPr>
        <p:blipFill>
          <a:blip r:embed="rId5">
            <a:clrChange>
              <a:clrFrom>
                <a:srgbClr val="FFFFFF"/>
              </a:clrFrom>
              <a:clrTo>
                <a:srgbClr val="FFFFFF">
                  <a:alpha val="0"/>
                </a:srgbClr>
              </a:clrTo>
            </a:clrChange>
          </a:blip>
          <a:srcRect t="38477"/>
          <a:stretch>
            <a:fillRect/>
          </a:stretch>
        </p:blipFill>
        <p:spPr bwMode="auto">
          <a:xfrm>
            <a:off x="798513" y="4419600"/>
            <a:ext cx="8307387" cy="2398713"/>
          </a:xfrm>
          <a:prstGeom prst="rect">
            <a:avLst/>
          </a:prstGeom>
          <a:noFill/>
          <a:ln w="9525">
            <a:noFill/>
            <a:miter lim="800000"/>
            <a:headEnd/>
            <a:tailEnd/>
          </a:ln>
        </p:spPr>
      </p:pic>
      <p:sp>
        <p:nvSpPr>
          <p:cNvPr id="69639" name="Rectangle 7"/>
          <p:cNvSpPr>
            <a:spLocks noChangeArrowheads="1"/>
          </p:cNvSpPr>
          <p:nvPr/>
        </p:nvSpPr>
        <p:spPr bwMode="auto">
          <a:xfrm rot="92139">
            <a:off x="4557713" y="3254375"/>
            <a:ext cx="3124200" cy="395288"/>
          </a:xfrm>
          <a:prstGeom prst="rect">
            <a:avLst/>
          </a:prstGeom>
          <a:solidFill>
            <a:srgbClr val="FFCC6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CC66"/>
            </a:extrusionClr>
          </a:sp3d>
        </p:spPr>
        <p:txBody>
          <a:bodyPr wrap="none" anchor="ctr">
            <a:flatTx/>
          </a:bodyPr>
          <a:lstStyle/>
          <a:p>
            <a:pPr algn="ctr"/>
            <a:r>
              <a:rPr lang="it-IT" sz="1400">
                <a:latin typeface="Comic Sans MS" pitchFamily="-106" charset="0"/>
                <a:ea typeface="Osaka" pitchFamily="-106" charset="-128"/>
              </a:rPr>
              <a:t>USI IDROPOTABILI</a:t>
            </a:r>
          </a:p>
        </p:txBody>
      </p:sp>
      <p:sp>
        <p:nvSpPr>
          <p:cNvPr id="69640" name="Rectangle 8"/>
          <p:cNvSpPr>
            <a:spLocks noChangeArrowheads="1"/>
          </p:cNvSpPr>
          <p:nvPr/>
        </p:nvSpPr>
        <p:spPr bwMode="auto">
          <a:xfrm rot="92139">
            <a:off x="4559300" y="2849563"/>
            <a:ext cx="3124200" cy="360362"/>
          </a:xfrm>
          <a:prstGeom prst="rect">
            <a:avLst/>
          </a:prstGeom>
          <a:solidFill>
            <a:srgbClr val="CCFF6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CCFF66"/>
            </a:extrusionClr>
          </a:sp3d>
        </p:spPr>
        <p:txBody>
          <a:bodyPr wrap="none" anchor="ctr">
            <a:flatTx/>
          </a:bodyPr>
          <a:lstStyle/>
          <a:p>
            <a:pPr algn="ctr"/>
            <a:r>
              <a:rPr lang="it-IT" sz="1400">
                <a:latin typeface="Comic Sans MS" pitchFamily="-106" charset="0"/>
                <a:ea typeface="Osaka" pitchFamily="-106" charset="-128"/>
              </a:rPr>
              <a:t>USI IRRIGUI</a:t>
            </a:r>
          </a:p>
        </p:txBody>
      </p:sp>
      <p:sp>
        <p:nvSpPr>
          <p:cNvPr id="69641" name="Rectangle 9"/>
          <p:cNvSpPr>
            <a:spLocks noChangeArrowheads="1"/>
          </p:cNvSpPr>
          <p:nvPr/>
        </p:nvSpPr>
        <p:spPr bwMode="auto">
          <a:xfrm rot="92139">
            <a:off x="4557713" y="2424113"/>
            <a:ext cx="3124200" cy="395287"/>
          </a:xfrm>
          <a:prstGeom prst="rect">
            <a:avLst/>
          </a:prstGeom>
          <a:solidFill>
            <a:srgbClr val="66FFCC"/>
          </a:solidFill>
          <a:ln w="9525">
            <a:miter lim="800000"/>
            <a:headEnd/>
            <a:tailEnd/>
          </a:ln>
          <a:scene3d>
            <a:camera prst="legacyPerspectiveTop"/>
            <a:lightRig rig="legacyFlat3" dir="b"/>
          </a:scene3d>
          <a:sp3d extrusionH="887400" prstMaterial="legacyMatte">
            <a:bevelT w="13500" h="13500" prst="angle"/>
            <a:bevelB w="13500" h="13500" prst="angle"/>
            <a:extrusionClr>
              <a:srgbClr val="66FFCC"/>
            </a:extrusionClr>
          </a:sp3d>
        </p:spPr>
        <p:txBody>
          <a:bodyPr wrap="none" anchor="ctr">
            <a:flatTx/>
          </a:bodyPr>
          <a:lstStyle/>
          <a:p>
            <a:pPr algn="ctr"/>
            <a:r>
              <a:rPr lang="it-IT" sz="1400">
                <a:latin typeface="Comic Sans MS" pitchFamily="-106" charset="0"/>
                <a:ea typeface="Osaka" pitchFamily="-106" charset="-128"/>
              </a:rPr>
              <a:t>USI IDROELETTRICI</a:t>
            </a:r>
          </a:p>
        </p:txBody>
      </p:sp>
      <p:sp>
        <p:nvSpPr>
          <p:cNvPr id="69642" name="Rectangle 10"/>
          <p:cNvSpPr>
            <a:spLocks noChangeArrowheads="1"/>
          </p:cNvSpPr>
          <p:nvPr/>
        </p:nvSpPr>
        <p:spPr bwMode="auto">
          <a:xfrm rot="92139">
            <a:off x="4557713" y="1990725"/>
            <a:ext cx="3124200" cy="395288"/>
          </a:xfrm>
          <a:prstGeom prst="rect">
            <a:avLst/>
          </a:prstGeom>
          <a:solidFill>
            <a:srgbClr val="66CCFF"/>
          </a:solidFill>
          <a:ln w="9525">
            <a:miter lim="800000"/>
            <a:headEnd/>
            <a:tailEnd/>
          </a:ln>
          <a:scene3d>
            <a:camera prst="legacyPerspectiveTop"/>
            <a:lightRig rig="legacyFlat3" dir="b"/>
          </a:scene3d>
          <a:sp3d extrusionH="887400" prstMaterial="legacyMatte">
            <a:bevelT w="13500" h="13500" prst="angle"/>
            <a:bevelB w="13500" h="13500" prst="angle"/>
            <a:extrusionClr>
              <a:srgbClr val="66CCFF"/>
            </a:extrusionClr>
          </a:sp3d>
        </p:spPr>
        <p:txBody>
          <a:bodyPr wrap="none" anchor="ctr">
            <a:flatTx/>
          </a:bodyPr>
          <a:lstStyle/>
          <a:p>
            <a:pPr algn="ctr"/>
            <a:r>
              <a:rPr lang="it-IT" sz="1400">
                <a:latin typeface="Comic Sans MS" pitchFamily="-106" charset="0"/>
                <a:ea typeface="Osaka" pitchFamily="-106" charset="-128"/>
              </a:rPr>
              <a:t>USI INDUSTRIALI</a:t>
            </a:r>
          </a:p>
        </p:txBody>
      </p:sp>
      <p:sp>
        <p:nvSpPr>
          <p:cNvPr id="69643" name="Rectangle 11"/>
          <p:cNvSpPr>
            <a:spLocks noChangeArrowheads="1"/>
          </p:cNvSpPr>
          <p:nvPr/>
        </p:nvSpPr>
        <p:spPr bwMode="auto">
          <a:xfrm rot="92139">
            <a:off x="4557713" y="1573213"/>
            <a:ext cx="3124200" cy="395287"/>
          </a:xfrm>
          <a:prstGeom prst="rect">
            <a:avLst/>
          </a:prstGeom>
          <a:solidFill>
            <a:srgbClr val="CC66FF"/>
          </a:solidFill>
          <a:ln w="9525">
            <a:miter lim="800000"/>
            <a:headEnd/>
            <a:tailEnd/>
          </a:ln>
          <a:scene3d>
            <a:camera prst="legacyPerspectiveTop"/>
            <a:lightRig rig="legacyFlat3" dir="b"/>
          </a:scene3d>
          <a:sp3d extrusionH="887400" prstMaterial="legacyMatte">
            <a:bevelT w="13500" h="13500" prst="angle"/>
            <a:bevelB w="13500" h="13500" prst="angle"/>
            <a:extrusionClr>
              <a:srgbClr val="CC66FF"/>
            </a:extrusionClr>
          </a:sp3d>
        </p:spPr>
        <p:txBody>
          <a:bodyPr wrap="none" anchor="ctr">
            <a:flatTx/>
          </a:bodyPr>
          <a:lstStyle/>
          <a:p>
            <a:pPr algn="ctr"/>
            <a:r>
              <a:rPr lang="it-IT" sz="1400">
                <a:latin typeface="Comic Sans MS" pitchFamily="-106" charset="0"/>
                <a:ea typeface="Osaka" pitchFamily="-106" charset="-128"/>
              </a:rPr>
              <a:t>TUTELA ASPETTI QUALITATIVI</a:t>
            </a:r>
          </a:p>
        </p:txBody>
      </p:sp>
      <p:sp>
        <p:nvSpPr>
          <p:cNvPr id="69644" name="Rectangle 12"/>
          <p:cNvSpPr>
            <a:spLocks noChangeArrowheads="1"/>
          </p:cNvSpPr>
          <p:nvPr/>
        </p:nvSpPr>
        <p:spPr bwMode="auto">
          <a:xfrm rot="92139">
            <a:off x="4556125" y="1265238"/>
            <a:ext cx="3124200" cy="290512"/>
          </a:xfrm>
          <a:prstGeom prst="rect">
            <a:avLst/>
          </a:prstGeom>
          <a:solidFill>
            <a:srgbClr val="FF6FCF"/>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6FCF"/>
            </a:extrusionClr>
          </a:sp3d>
        </p:spPr>
        <p:txBody>
          <a:bodyPr wrap="none" anchor="ctr">
            <a:flatTx/>
          </a:bodyPr>
          <a:lstStyle/>
          <a:p>
            <a:pPr algn="ctr"/>
            <a:r>
              <a:rPr lang="it-IT" sz="1400">
                <a:latin typeface="Comic Sans MS" pitchFamily="-106" charset="0"/>
                <a:ea typeface="Osaka" pitchFamily="-106" charset="-128"/>
              </a:rPr>
              <a:t>CUNEO SALINO</a:t>
            </a:r>
          </a:p>
        </p:txBody>
      </p:sp>
      <p:sp>
        <p:nvSpPr>
          <p:cNvPr id="69645" name="Rectangle 13"/>
          <p:cNvSpPr>
            <a:spLocks noChangeArrowheads="1"/>
          </p:cNvSpPr>
          <p:nvPr/>
        </p:nvSpPr>
        <p:spPr bwMode="auto">
          <a:xfrm rot="92139">
            <a:off x="4537075" y="912813"/>
            <a:ext cx="3124200" cy="304800"/>
          </a:xfrm>
          <a:prstGeom prst="rect">
            <a:avLst/>
          </a:prstGeom>
          <a:solidFill>
            <a:srgbClr val="B2AF9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B2AF96"/>
            </a:extrusionClr>
          </a:sp3d>
        </p:spPr>
        <p:txBody>
          <a:bodyPr wrap="none" anchor="ctr">
            <a:flatTx/>
          </a:bodyPr>
          <a:lstStyle/>
          <a:p>
            <a:pPr algn="ctr"/>
            <a:r>
              <a:rPr lang="it-IT" sz="1400">
                <a:latin typeface="Comic Sans MS" pitchFamily="-106" charset="0"/>
                <a:ea typeface="Osaka" pitchFamily="-106" charset="-128"/>
              </a:rPr>
              <a:t>DEFLUSSO MINIMO VITALE</a:t>
            </a:r>
          </a:p>
        </p:txBody>
      </p:sp>
    </p:spTree>
  </p:cSld>
  <p:clrMapOvr>
    <a:masterClrMapping/>
  </p:clrMapOvr>
  <p:transition advClick="0" advTm="1000"/>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ChangeArrowheads="1"/>
          </p:cNvSpPr>
          <p:nvPr/>
        </p:nvSpPr>
        <p:spPr bwMode="auto">
          <a:xfrm>
            <a:off x="1066800" y="2743200"/>
            <a:ext cx="3124200" cy="609600"/>
          </a:xfrm>
          <a:prstGeom prst="rect">
            <a:avLst/>
          </a:prstGeom>
          <a:solidFill>
            <a:srgbClr val="FFFF00"/>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FF00"/>
            </a:extrusionClr>
          </a:sp3d>
        </p:spPr>
        <p:txBody>
          <a:bodyPr wrap="none" anchor="ctr">
            <a:flatTx/>
          </a:bodyPr>
          <a:lstStyle/>
          <a:p>
            <a:pPr algn="ctr"/>
            <a:r>
              <a:rPr lang="it-IT" sz="2400">
                <a:latin typeface="Comic Sans MS" pitchFamily="-106" charset="0"/>
                <a:ea typeface="Osaka" pitchFamily="-106" charset="-128"/>
              </a:rPr>
              <a:t>DISPONIBILITA’</a:t>
            </a:r>
          </a:p>
        </p:txBody>
      </p:sp>
      <p:sp>
        <p:nvSpPr>
          <p:cNvPr id="129027" name="Rectangle 3"/>
          <p:cNvSpPr>
            <a:spLocks noChangeArrowheads="1"/>
          </p:cNvSpPr>
          <p:nvPr/>
        </p:nvSpPr>
        <p:spPr bwMode="auto">
          <a:xfrm rot="21956">
            <a:off x="152400" y="230188"/>
            <a:ext cx="4268788" cy="531812"/>
          </a:xfrm>
          <a:prstGeom prst="rect">
            <a:avLst/>
          </a:prstGeom>
          <a:solidFill>
            <a:srgbClr val="FFFF00"/>
          </a:solidFill>
          <a:ln w="9525">
            <a:solidFill>
              <a:schemeClr val="tx1"/>
            </a:solidFill>
            <a:miter lim="800000"/>
            <a:headEnd/>
            <a:tailEnd/>
          </a:ln>
          <a:effectLst>
            <a:outerShdw blurRad="63500" dist="38099" dir="2700000" algn="ctr" rotWithShape="0">
              <a:schemeClr val="bg2">
                <a:alpha val="74998"/>
              </a:schemeClr>
            </a:outerShdw>
          </a:effectLst>
        </p:spPr>
        <p:txBody>
          <a:bodyPr wrap="none" anchor="ctr"/>
          <a:lstStyle/>
          <a:p>
            <a:pPr algn="ctr"/>
            <a:r>
              <a:rPr lang="it-IT" sz="2400">
                <a:solidFill>
                  <a:schemeClr val="bg1"/>
                </a:solidFill>
                <a:latin typeface="Comic Sans MS" pitchFamily="-106" charset="0"/>
                <a:ea typeface="Osaka" pitchFamily="-106" charset="-128"/>
              </a:rPr>
              <a:t>BILANCIO IDRICO</a:t>
            </a:r>
          </a:p>
        </p:txBody>
      </p:sp>
      <p:pic>
        <p:nvPicPr>
          <p:cNvPr id="71684" name="Picture 4" descr="piatto dx"/>
          <p:cNvPicPr>
            <a:picLocks noChangeAspect="1" noChangeArrowheads="1"/>
          </p:cNvPicPr>
          <p:nvPr/>
        </p:nvPicPr>
        <p:blipFill>
          <a:blip r:embed="rId3">
            <a:clrChange>
              <a:clrFrom>
                <a:srgbClr val="FFFFFF"/>
              </a:clrFrom>
              <a:clrTo>
                <a:srgbClr val="FFFFFF">
                  <a:alpha val="0"/>
                </a:srgbClr>
              </a:clrTo>
            </a:clrChange>
          </a:blip>
          <a:srcRect l="47716" r="19263" b="41368"/>
          <a:stretch>
            <a:fillRect/>
          </a:stretch>
        </p:blipFill>
        <p:spPr bwMode="auto">
          <a:xfrm>
            <a:off x="4760913" y="3048000"/>
            <a:ext cx="2743200" cy="2286000"/>
          </a:xfrm>
          <a:prstGeom prst="rect">
            <a:avLst/>
          </a:prstGeom>
          <a:noFill/>
          <a:ln w="9525">
            <a:noFill/>
            <a:miter lim="800000"/>
            <a:headEnd/>
            <a:tailEnd/>
          </a:ln>
        </p:spPr>
      </p:pic>
      <p:pic>
        <p:nvPicPr>
          <p:cNvPr id="71685" name="Picture 5" descr="piatto sx"/>
          <p:cNvPicPr>
            <a:picLocks noChangeAspect="1" noChangeArrowheads="1"/>
          </p:cNvPicPr>
          <p:nvPr/>
        </p:nvPicPr>
        <p:blipFill>
          <a:blip r:embed="rId4">
            <a:clrChange>
              <a:clrFrom>
                <a:srgbClr val="FFFFFF"/>
              </a:clrFrom>
              <a:clrTo>
                <a:srgbClr val="FFFFFF">
                  <a:alpha val="0"/>
                </a:srgbClr>
              </a:clrTo>
            </a:clrChange>
          </a:blip>
          <a:srcRect r="58704" b="45277"/>
          <a:stretch>
            <a:fillRect/>
          </a:stretch>
        </p:blipFill>
        <p:spPr bwMode="auto">
          <a:xfrm>
            <a:off x="809625" y="2743200"/>
            <a:ext cx="3430588" cy="2133600"/>
          </a:xfrm>
          <a:prstGeom prst="rect">
            <a:avLst/>
          </a:prstGeom>
          <a:noFill/>
          <a:ln w="9525">
            <a:noFill/>
            <a:miter lim="800000"/>
            <a:headEnd/>
            <a:tailEnd/>
          </a:ln>
        </p:spPr>
      </p:pic>
      <p:pic>
        <p:nvPicPr>
          <p:cNvPr id="71686" name="Picture 6" descr="bilancia sp"/>
          <p:cNvPicPr>
            <a:picLocks noChangeAspect="1" noChangeArrowheads="1"/>
          </p:cNvPicPr>
          <p:nvPr/>
        </p:nvPicPr>
        <p:blipFill>
          <a:blip r:embed="rId5">
            <a:clrChange>
              <a:clrFrom>
                <a:srgbClr val="FFFFFF"/>
              </a:clrFrom>
              <a:clrTo>
                <a:srgbClr val="FFFFFF">
                  <a:alpha val="0"/>
                </a:srgbClr>
              </a:clrTo>
            </a:clrChange>
          </a:blip>
          <a:srcRect t="38477"/>
          <a:stretch>
            <a:fillRect/>
          </a:stretch>
        </p:blipFill>
        <p:spPr bwMode="auto">
          <a:xfrm>
            <a:off x="798513" y="4419600"/>
            <a:ext cx="8307387" cy="2398713"/>
          </a:xfrm>
          <a:prstGeom prst="rect">
            <a:avLst/>
          </a:prstGeom>
          <a:noFill/>
          <a:ln w="9525">
            <a:noFill/>
            <a:miter lim="800000"/>
            <a:headEnd/>
            <a:tailEnd/>
          </a:ln>
        </p:spPr>
      </p:pic>
      <p:sp>
        <p:nvSpPr>
          <p:cNvPr id="71687" name="Rectangle 7"/>
          <p:cNvSpPr>
            <a:spLocks noChangeArrowheads="1"/>
          </p:cNvSpPr>
          <p:nvPr/>
        </p:nvSpPr>
        <p:spPr bwMode="auto">
          <a:xfrm rot="92139">
            <a:off x="4557713" y="3330575"/>
            <a:ext cx="3124200" cy="395288"/>
          </a:xfrm>
          <a:prstGeom prst="rect">
            <a:avLst/>
          </a:prstGeom>
          <a:solidFill>
            <a:srgbClr val="FFCC6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CC66"/>
            </a:extrusionClr>
          </a:sp3d>
        </p:spPr>
        <p:txBody>
          <a:bodyPr wrap="none" anchor="ctr">
            <a:flatTx/>
          </a:bodyPr>
          <a:lstStyle/>
          <a:p>
            <a:pPr algn="ctr"/>
            <a:r>
              <a:rPr lang="it-IT" sz="1400">
                <a:latin typeface="Comic Sans MS" pitchFamily="-106" charset="0"/>
                <a:ea typeface="Osaka" pitchFamily="-106" charset="-128"/>
              </a:rPr>
              <a:t>USI IDROPOTABILI</a:t>
            </a:r>
          </a:p>
        </p:txBody>
      </p:sp>
      <p:sp>
        <p:nvSpPr>
          <p:cNvPr id="71688" name="Rectangle 8"/>
          <p:cNvSpPr>
            <a:spLocks noChangeArrowheads="1"/>
          </p:cNvSpPr>
          <p:nvPr/>
        </p:nvSpPr>
        <p:spPr bwMode="auto">
          <a:xfrm rot="92139">
            <a:off x="4559300" y="2925763"/>
            <a:ext cx="3124200" cy="360362"/>
          </a:xfrm>
          <a:prstGeom prst="rect">
            <a:avLst/>
          </a:prstGeom>
          <a:solidFill>
            <a:srgbClr val="CCFF6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CCFF66"/>
            </a:extrusionClr>
          </a:sp3d>
        </p:spPr>
        <p:txBody>
          <a:bodyPr wrap="none" anchor="ctr">
            <a:flatTx/>
          </a:bodyPr>
          <a:lstStyle/>
          <a:p>
            <a:pPr algn="ctr"/>
            <a:r>
              <a:rPr lang="it-IT" sz="1400">
                <a:latin typeface="Comic Sans MS" pitchFamily="-106" charset="0"/>
                <a:ea typeface="Osaka" pitchFamily="-106" charset="-128"/>
              </a:rPr>
              <a:t>USI IRRIGUI</a:t>
            </a:r>
          </a:p>
        </p:txBody>
      </p:sp>
      <p:sp>
        <p:nvSpPr>
          <p:cNvPr id="71689" name="Rectangle 9"/>
          <p:cNvSpPr>
            <a:spLocks noChangeArrowheads="1"/>
          </p:cNvSpPr>
          <p:nvPr/>
        </p:nvSpPr>
        <p:spPr bwMode="auto">
          <a:xfrm rot="92139">
            <a:off x="4557713" y="2500313"/>
            <a:ext cx="3124200" cy="395287"/>
          </a:xfrm>
          <a:prstGeom prst="rect">
            <a:avLst/>
          </a:prstGeom>
          <a:solidFill>
            <a:srgbClr val="66FFCC"/>
          </a:solidFill>
          <a:ln w="9525">
            <a:miter lim="800000"/>
            <a:headEnd/>
            <a:tailEnd/>
          </a:ln>
          <a:scene3d>
            <a:camera prst="legacyPerspectiveTop"/>
            <a:lightRig rig="legacyFlat3" dir="b"/>
          </a:scene3d>
          <a:sp3d extrusionH="887400" prstMaterial="legacyMatte">
            <a:bevelT w="13500" h="13500" prst="angle"/>
            <a:bevelB w="13500" h="13500" prst="angle"/>
            <a:extrusionClr>
              <a:srgbClr val="66FFCC"/>
            </a:extrusionClr>
          </a:sp3d>
        </p:spPr>
        <p:txBody>
          <a:bodyPr wrap="none" anchor="ctr">
            <a:flatTx/>
          </a:bodyPr>
          <a:lstStyle/>
          <a:p>
            <a:pPr algn="ctr"/>
            <a:r>
              <a:rPr lang="it-IT" sz="1400">
                <a:latin typeface="Comic Sans MS" pitchFamily="-106" charset="0"/>
                <a:ea typeface="Osaka" pitchFamily="-106" charset="-128"/>
              </a:rPr>
              <a:t>USI IDROELETTRICI</a:t>
            </a:r>
          </a:p>
        </p:txBody>
      </p:sp>
      <p:sp>
        <p:nvSpPr>
          <p:cNvPr id="71690" name="Rectangle 10"/>
          <p:cNvSpPr>
            <a:spLocks noChangeArrowheads="1"/>
          </p:cNvSpPr>
          <p:nvPr/>
        </p:nvSpPr>
        <p:spPr bwMode="auto">
          <a:xfrm rot="92139">
            <a:off x="4557713" y="2066925"/>
            <a:ext cx="3124200" cy="395288"/>
          </a:xfrm>
          <a:prstGeom prst="rect">
            <a:avLst/>
          </a:prstGeom>
          <a:solidFill>
            <a:srgbClr val="66CCFF"/>
          </a:solidFill>
          <a:ln w="9525">
            <a:miter lim="800000"/>
            <a:headEnd/>
            <a:tailEnd/>
          </a:ln>
          <a:scene3d>
            <a:camera prst="legacyPerspectiveTop"/>
            <a:lightRig rig="legacyFlat3" dir="b"/>
          </a:scene3d>
          <a:sp3d extrusionH="887400" prstMaterial="legacyMatte">
            <a:bevelT w="13500" h="13500" prst="angle"/>
            <a:bevelB w="13500" h="13500" prst="angle"/>
            <a:extrusionClr>
              <a:srgbClr val="66CCFF"/>
            </a:extrusionClr>
          </a:sp3d>
        </p:spPr>
        <p:txBody>
          <a:bodyPr wrap="none" anchor="ctr">
            <a:flatTx/>
          </a:bodyPr>
          <a:lstStyle/>
          <a:p>
            <a:pPr algn="ctr"/>
            <a:r>
              <a:rPr lang="it-IT" sz="1400">
                <a:latin typeface="Comic Sans MS" pitchFamily="-106" charset="0"/>
                <a:ea typeface="Osaka" pitchFamily="-106" charset="-128"/>
              </a:rPr>
              <a:t>USI INDUSTRIALI</a:t>
            </a:r>
          </a:p>
        </p:txBody>
      </p:sp>
      <p:sp>
        <p:nvSpPr>
          <p:cNvPr id="71691" name="Rectangle 11"/>
          <p:cNvSpPr>
            <a:spLocks noChangeArrowheads="1"/>
          </p:cNvSpPr>
          <p:nvPr/>
        </p:nvSpPr>
        <p:spPr bwMode="auto">
          <a:xfrm rot="92139">
            <a:off x="4557713" y="1649413"/>
            <a:ext cx="3124200" cy="395287"/>
          </a:xfrm>
          <a:prstGeom prst="rect">
            <a:avLst/>
          </a:prstGeom>
          <a:solidFill>
            <a:srgbClr val="CC66FF"/>
          </a:solidFill>
          <a:ln w="9525">
            <a:miter lim="800000"/>
            <a:headEnd/>
            <a:tailEnd/>
          </a:ln>
          <a:scene3d>
            <a:camera prst="legacyPerspectiveTop"/>
            <a:lightRig rig="legacyFlat3" dir="b"/>
          </a:scene3d>
          <a:sp3d extrusionH="887400" prstMaterial="legacyMatte">
            <a:bevelT w="13500" h="13500" prst="angle"/>
            <a:bevelB w="13500" h="13500" prst="angle"/>
            <a:extrusionClr>
              <a:srgbClr val="CC66FF"/>
            </a:extrusionClr>
          </a:sp3d>
        </p:spPr>
        <p:txBody>
          <a:bodyPr wrap="none" anchor="ctr">
            <a:flatTx/>
          </a:bodyPr>
          <a:lstStyle/>
          <a:p>
            <a:pPr algn="ctr"/>
            <a:r>
              <a:rPr lang="it-IT" sz="1400">
                <a:latin typeface="Comic Sans MS" pitchFamily="-106" charset="0"/>
                <a:ea typeface="Osaka" pitchFamily="-106" charset="-128"/>
              </a:rPr>
              <a:t>TUTELA ASPETTI QUALITATIVI</a:t>
            </a:r>
          </a:p>
        </p:txBody>
      </p:sp>
      <p:sp>
        <p:nvSpPr>
          <p:cNvPr id="71692" name="Rectangle 12"/>
          <p:cNvSpPr>
            <a:spLocks noChangeArrowheads="1"/>
          </p:cNvSpPr>
          <p:nvPr/>
        </p:nvSpPr>
        <p:spPr bwMode="auto">
          <a:xfrm rot="92139">
            <a:off x="4556125" y="1341438"/>
            <a:ext cx="3124200" cy="290512"/>
          </a:xfrm>
          <a:prstGeom prst="rect">
            <a:avLst/>
          </a:prstGeom>
          <a:solidFill>
            <a:srgbClr val="FF6FCF"/>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6FCF"/>
            </a:extrusionClr>
          </a:sp3d>
        </p:spPr>
        <p:txBody>
          <a:bodyPr wrap="none" anchor="ctr">
            <a:flatTx/>
          </a:bodyPr>
          <a:lstStyle/>
          <a:p>
            <a:pPr algn="ctr"/>
            <a:r>
              <a:rPr lang="it-IT" sz="1400">
                <a:latin typeface="Comic Sans MS" pitchFamily="-106" charset="0"/>
                <a:ea typeface="Osaka" pitchFamily="-106" charset="-128"/>
              </a:rPr>
              <a:t>CUNEO SALINO</a:t>
            </a:r>
          </a:p>
        </p:txBody>
      </p:sp>
      <p:sp>
        <p:nvSpPr>
          <p:cNvPr id="71693" name="Rectangle 13"/>
          <p:cNvSpPr>
            <a:spLocks noChangeArrowheads="1"/>
          </p:cNvSpPr>
          <p:nvPr/>
        </p:nvSpPr>
        <p:spPr bwMode="auto">
          <a:xfrm rot="92139">
            <a:off x="4537075" y="989013"/>
            <a:ext cx="3124200" cy="304800"/>
          </a:xfrm>
          <a:prstGeom prst="rect">
            <a:avLst/>
          </a:prstGeom>
          <a:solidFill>
            <a:srgbClr val="B2AF9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B2AF96"/>
            </a:extrusionClr>
          </a:sp3d>
        </p:spPr>
        <p:txBody>
          <a:bodyPr wrap="none" anchor="ctr">
            <a:flatTx/>
          </a:bodyPr>
          <a:lstStyle/>
          <a:p>
            <a:pPr algn="ctr"/>
            <a:r>
              <a:rPr lang="it-IT" sz="1400">
                <a:latin typeface="Comic Sans MS" pitchFamily="-106" charset="0"/>
                <a:ea typeface="Osaka" pitchFamily="-106" charset="-128"/>
              </a:rPr>
              <a:t>DEFLUSSO MINIMO VITALE</a:t>
            </a:r>
          </a:p>
        </p:txBody>
      </p:sp>
      <p:sp>
        <p:nvSpPr>
          <p:cNvPr id="129038" name="Rectangle 14"/>
          <p:cNvSpPr>
            <a:spLocks noChangeArrowheads="1"/>
          </p:cNvSpPr>
          <p:nvPr/>
        </p:nvSpPr>
        <p:spPr bwMode="auto">
          <a:xfrm rot="92139">
            <a:off x="4525963" y="609600"/>
            <a:ext cx="3124200" cy="342900"/>
          </a:xfrm>
          <a:prstGeom prst="rect">
            <a:avLst/>
          </a:prstGeom>
          <a:solidFill>
            <a:srgbClr val="00FF00"/>
          </a:solidFill>
          <a:ln w="9525">
            <a:miter lim="800000"/>
            <a:headEnd/>
            <a:tailEnd/>
          </a:ln>
          <a:scene3d>
            <a:camera prst="legacyPerspectiveTop"/>
            <a:lightRig rig="legacyFlat3" dir="b"/>
          </a:scene3d>
          <a:sp3d extrusionH="887400" prstMaterial="legacyMatte">
            <a:bevelT w="13500" h="13500" prst="angle"/>
            <a:bevelB w="13500" h="13500" prst="angle"/>
            <a:extrusionClr>
              <a:srgbClr val="00FF00"/>
            </a:extrusionClr>
          </a:sp3d>
        </p:spPr>
        <p:txBody>
          <a:bodyPr wrap="none" anchor="ctr">
            <a:flatTx/>
          </a:bodyPr>
          <a:lstStyle/>
          <a:p>
            <a:pPr algn="ctr"/>
            <a:r>
              <a:rPr lang="it-IT" sz="1400">
                <a:latin typeface="Comic Sans MS" pitchFamily="-106" charset="0"/>
                <a:ea typeface="Osaka" pitchFamily="-106" charset="-128"/>
              </a:rPr>
              <a:t>LITORALI</a:t>
            </a:r>
          </a:p>
        </p:txBody>
      </p:sp>
    </p:spTree>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29038"/>
                                        </p:tgtEl>
                                        <p:attrNameLst>
                                          <p:attrName>style.visibility</p:attrName>
                                        </p:attrNameLst>
                                      </p:cBhvr>
                                      <p:to>
                                        <p:strVal val="visible"/>
                                      </p:to>
                                    </p:set>
                                    <p:anim calcmode="lin" valueType="num">
                                      <p:cBhvr additive="base">
                                        <p:cTn id="7" dur="500" fill="hold"/>
                                        <p:tgtEl>
                                          <p:spTgt spid="129038"/>
                                        </p:tgtEl>
                                        <p:attrNameLst>
                                          <p:attrName>ppt_x</p:attrName>
                                        </p:attrNameLst>
                                      </p:cBhvr>
                                      <p:tavLst>
                                        <p:tav tm="0">
                                          <p:val>
                                            <p:strVal val="#ppt_x"/>
                                          </p:val>
                                        </p:tav>
                                        <p:tav tm="100000">
                                          <p:val>
                                            <p:strVal val="#ppt_x"/>
                                          </p:val>
                                        </p:tav>
                                      </p:tavLst>
                                    </p:anim>
                                    <p:anim calcmode="lin" valueType="num">
                                      <p:cBhvr additive="base">
                                        <p:cTn id="8" dur="500" fill="hold"/>
                                        <p:tgtEl>
                                          <p:spTgt spid="12903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38" grpId="0" animBg="1"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ChangeArrowheads="1"/>
          </p:cNvSpPr>
          <p:nvPr/>
        </p:nvSpPr>
        <p:spPr bwMode="auto">
          <a:xfrm>
            <a:off x="1066800" y="2438400"/>
            <a:ext cx="3124200" cy="609600"/>
          </a:xfrm>
          <a:prstGeom prst="rect">
            <a:avLst/>
          </a:prstGeom>
          <a:solidFill>
            <a:srgbClr val="FFFF00"/>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FF00"/>
            </a:extrusionClr>
          </a:sp3d>
        </p:spPr>
        <p:txBody>
          <a:bodyPr wrap="none" anchor="ctr">
            <a:flatTx/>
          </a:bodyPr>
          <a:lstStyle/>
          <a:p>
            <a:pPr algn="ctr"/>
            <a:r>
              <a:rPr lang="it-IT" sz="2400">
                <a:latin typeface="Comic Sans MS" pitchFamily="-106" charset="0"/>
                <a:ea typeface="Osaka" pitchFamily="-106" charset="-128"/>
              </a:rPr>
              <a:t>DISPONIBILITA’</a:t>
            </a:r>
          </a:p>
        </p:txBody>
      </p:sp>
      <p:sp>
        <p:nvSpPr>
          <p:cNvPr id="131075" name="Rectangle 3"/>
          <p:cNvSpPr>
            <a:spLocks noChangeArrowheads="1"/>
          </p:cNvSpPr>
          <p:nvPr/>
        </p:nvSpPr>
        <p:spPr bwMode="auto">
          <a:xfrm rot="21956">
            <a:off x="152400" y="230188"/>
            <a:ext cx="4268788" cy="531812"/>
          </a:xfrm>
          <a:prstGeom prst="rect">
            <a:avLst/>
          </a:prstGeom>
          <a:solidFill>
            <a:srgbClr val="FFFF00"/>
          </a:solidFill>
          <a:ln w="9525">
            <a:solidFill>
              <a:schemeClr val="tx1"/>
            </a:solidFill>
            <a:miter lim="800000"/>
            <a:headEnd/>
            <a:tailEnd/>
          </a:ln>
          <a:effectLst>
            <a:outerShdw blurRad="63500" dist="38099" dir="2700000" algn="ctr" rotWithShape="0">
              <a:schemeClr val="bg2">
                <a:alpha val="74998"/>
              </a:schemeClr>
            </a:outerShdw>
          </a:effectLst>
        </p:spPr>
        <p:txBody>
          <a:bodyPr wrap="none" anchor="ctr"/>
          <a:lstStyle/>
          <a:p>
            <a:pPr algn="ctr"/>
            <a:r>
              <a:rPr lang="it-IT" sz="2400">
                <a:solidFill>
                  <a:schemeClr val="bg1"/>
                </a:solidFill>
                <a:latin typeface="Comic Sans MS" pitchFamily="-106" charset="0"/>
                <a:ea typeface="Osaka" pitchFamily="-106" charset="-128"/>
              </a:rPr>
              <a:t>BILANCIO IDRICO</a:t>
            </a:r>
          </a:p>
        </p:txBody>
      </p:sp>
      <p:pic>
        <p:nvPicPr>
          <p:cNvPr id="73732" name="Picture 4" descr="piatto dx"/>
          <p:cNvPicPr>
            <a:picLocks noChangeAspect="1" noChangeArrowheads="1"/>
          </p:cNvPicPr>
          <p:nvPr/>
        </p:nvPicPr>
        <p:blipFill>
          <a:blip r:embed="rId3">
            <a:clrChange>
              <a:clrFrom>
                <a:srgbClr val="FFFFFF"/>
              </a:clrFrom>
              <a:clrTo>
                <a:srgbClr val="FFFFFF">
                  <a:alpha val="0"/>
                </a:srgbClr>
              </a:clrTo>
            </a:clrChange>
          </a:blip>
          <a:srcRect l="47716" r="19263" b="41368"/>
          <a:stretch>
            <a:fillRect/>
          </a:stretch>
        </p:blipFill>
        <p:spPr bwMode="auto">
          <a:xfrm>
            <a:off x="4760913" y="3114675"/>
            <a:ext cx="2743200" cy="2286000"/>
          </a:xfrm>
          <a:prstGeom prst="rect">
            <a:avLst/>
          </a:prstGeom>
          <a:noFill/>
          <a:ln w="9525">
            <a:noFill/>
            <a:miter lim="800000"/>
            <a:headEnd/>
            <a:tailEnd/>
          </a:ln>
        </p:spPr>
      </p:pic>
      <p:pic>
        <p:nvPicPr>
          <p:cNvPr id="73733" name="Picture 5" descr="piatto sx"/>
          <p:cNvPicPr>
            <a:picLocks noChangeAspect="1" noChangeArrowheads="1"/>
          </p:cNvPicPr>
          <p:nvPr/>
        </p:nvPicPr>
        <p:blipFill>
          <a:blip r:embed="rId4">
            <a:clrChange>
              <a:clrFrom>
                <a:srgbClr val="FFFFFF"/>
              </a:clrFrom>
              <a:clrTo>
                <a:srgbClr val="FFFFFF">
                  <a:alpha val="0"/>
                </a:srgbClr>
              </a:clrTo>
            </a:clrChange>
          </a:blip>
          <a:srcRect r="58704" b="45277"/>
          <a:stretch>
            <a:fillRect/>
          </a:stretch>
        </p:blipFill>
        <p:spPr bwMode="auto">
          <a:xfrm>
            <a:off x="809625" y="2438400"/>
            <a:ext cx="3430588" cy="2133600"/>
          </a:xfrm>
          <a:prstGeom prst="rect">
            <a:avLst/>
          </a:prstGeom>
          <a:noFill/>
          <a:ln w="9525">
            <a:noFill/>
            <a:miter lim="800000"/>
            <a:headEnd/>
            <a:tailEnd/>
          </a:ln>
        </p:spPr>
      </p:pic>
      <p:pic>
        <p:nvPicPr>
          <p:cNvPr id="73734" name="Picture 6" descr="bilancia sp"/>
          <p:cNvPicPr>
            <a:picLocks noChangeAspect="1" noChangeArrowheads="1"/>
          </p:cNvPicPr>
          <p:nvPr/>
        </p:nvPicPr>
        <p:blipFill>
          <a:blip r:embed="rId5">
            <a:clrChange>
              <a:clrFrom>
                <a:srgbClr val="FFFFFF"/>
              </a:clrFrom>
              <a:clrTo>
                <a:srgbClr val="FFFFFF">
                  <a:alpha val="0"/>
                </a:srgbClr>
              </a:clrTo>
            </a:clrChange>
          </a:blip>
          <a:srcRect t="38477"/>
          <a:stretch>
            <a:fillRect/>
          </a:stretch>
        </p:blipFill>
        <p:spPr bwMode="auto">
          <a:xfrm>
            <a:off x="798513" y="4419600"/>
            <a:ext cx="8307387" cy="2398713"/>
          </a:xfrm>
          <a:prstGeom prst="rect">
            <a:avLst/>
          </a:prstGeom>
          <a:noFill/>
          <a:ln w="9525">
            <a:noFill/>
            <a:miter lim="800000"/>
            <a:headEnd/>
            <a:tailEnd/>
          </a:ln>
        </p:spPr>
      </p:pic>
      <p:sp>
        <p:nvSpPr>
          <p:cNvPr id="73735" name="Rectangle 7"/>
          <p:cNvSpPr>
            <a:spLocks noChangeArrowheads="1"/>
          </p:cNvSpPr>
          <p:nvPr/>
        </p:nvSpPr>
        <p:spPr bwMode="auto">
          <a:xfrm rot="92139">
            <a:off x="4557713" y="3397250"/>
            <a:ext cx="3124200" cy="395288"/>
          </a:xfrm>
          <a:prstGeom prst="rect">
            <a:avLst/>
          </a:prstGeom>
          <a:solidFill>
            <a:srgbClr val="FFCC6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CC66"/>
            </a:extrusionClr>
          </a:sp3d>
        </p:spPr>
        <p:txBody>
          <a:bodyPr wrap="none" anchor="ctr">
            <a:flatTx/>
          </a:bodyPr>
          <a:lstStyle/>
          <a:p>
            <a:pPr algn="ctr"/>
            <a:r>
              <a:rPr lang="it-IT" sz="1400">
                <a:latin typeface="Comic Sans MS" pitchFamily="-106" charset="0"/>
                <a:ea typeface="Osaka" pitchFamily="-106" charset="-128"/>
              </a:rPr>
              <a:t>USI IDROPOTABILI</a:t>
            </a:r>
          </a:p>
        </p:txBody>
      </p:sp>
      <p:sp>
        <p:nvSpPr>
          <p:cNvPr id="73736" name="Rectangle 8"/>
          <p:cNvSpPr>
            <a:spLocks noChangeArrowheads="1"/>
          </p:cNvSpPr>
          <p:nvPr/>
        </p:nvSpPr>
        <p:spPr bwMode="auto">
          <a:xfrm rot="92139">
            <a:off x="4559300" y="2992438"/>
            <a:ext cx="3124200" cy="360362"/>
          </a:xfrm>
          <a:prstGeom prst="rect">
            <a:avLst/>
          </a:prstGeom>
          <a:solidFill>
            <a:srgbClr val="CCFF6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CCFF66"/>
            </a:extrusionClr>
          </a:sp3d>
        </p:spPr>
        <p:txBody>
          <a:bodyPr wrap="none" anchor="ctr">
            <a:flatTx/>
          </a:bodyPr>
          <a:lstStyle/>
          <a:p>
            <a:pPr algn="ctr"/>
            <a:r>
              <a:rPr lang="it-IT" sz="1400">
                <a:latin typeface="Comic Sans MS" pitchFamily="-106" charset="0"/>
                <a:ea typeface="Osaka" pitchFamily="-106" charset="-128"/>
              </a:rPr>
              <a:t>USI IRRIGUI</a:t>
            </a:r>
          </a:p>
        </p:txBody>
      </p:sp>
      <p:sp>
        <p:nvSpPr>
          <p:cNvPr id="73737" name="Rectangle 9"/>
          <p:cNvSpPr>
            <a:spLocks noChangeArrowheads="1"/>
          </p:cNvSpPr>
          <p:nvPr/>
        </p:nvSpPr>
        <p:spPr bwMode="auto">
          <a:xfrm rot="92139">
            <a:off x="4557713" y="2566988"/>
            <a:ext cx="3124200" cy="395287"/>
          </a:xfrm>
          <a:prstGeom prst="rect">
            <a:avLst/>
          </a:prstGeom>
          <a:solidFill>
            <a:srgbClr val="66FFCC"/>
          </a:solidFill>
          <a:ln w="9525">
            <a:miter lim="800000"/>
            <a:headEnd/>
            <a:tailEnd/>
          </a:ln>
          <a:scene3d>
            <a:camera prst="legacyPerspectiveTop"/>
            <a:lightRig rig="legacyFlat3" dir="b"/>
          </a:scene3d>
          <a:sp3d extrusionH="887400" prstMaterial="legacyMatte">
            <a:bevelT w="13500" h="13500" prst="angle"/>
            <a:bevelB w="13500" h="13500" prst="angle"/>
            <a:extrusionClr>
              <a:srgbClr val="66FFCC"/>
            </a:extrusionClr>
          </a:sp3d>
        </p:spPr>
        <p:txBody>
          <a:bodyPr wrap="none" anchor="ctr">
            <a:flatTx/>
          </a:bodyPr>
          <a:lstStyle/>
          <a:p>
            <a:pPr algn="ctr"/>
            <a:r>
              <a:rPr lang="it-IT" sz="1400">
                <a:latin typeface="Comic Sans MS" pitchFamily="-106" charset="0"/>
                <a:ea typeface="Osaka" pitchFamily="-106" charset="-128"/>
              </a:rPr>
              <a:t>USI IDROELETTRICI</a:t>
            </a:r>
          </a:p>
        </p:txBody>
      </p:sp>
      <p:sp>
        <p:nvSpPr>
          <p:cNvPr id="73738" name="Rectangle 10"/>
          <p:cNvSpPr>
            <a:spLocks noChangeArrowheads="1"/>
          </p:cNvSpPr>
          <p:nvPr/>
        </p:nvSpPr>
        <p:spPr bwMode="auto">
          <a:xfrm rot="92139">
            <a:off x="4557713" y="2133600"/>
            <a:ext cx="3124200" cy="395288"/>
          </a:xfrm>
          <a:prstGeom prst="rect">
            <a:avLst/>
          </a:prstGeom>
          <a:solidFill>
            <a:srgbClr val="66CCFF"/>
          </a:solidFill>
          <a:ln w="9525">
            <a:miter lim="800000"/>
            <a:headEnd/>
            <a:tailEnd/>
          </a:ln>
          <a:scene3d>
            <a:camera prst="legacyPerspectiveTop"/>
            <a:lightRig rig="legacyFlat3" dir="b"/>
          </a:scene3d>
          <a:sp3d extrusionH="887400" prstMaterial="legacyMatte">
            <a:bevelT w="13500" h="13500" prst="angle"/>
            <a:bevelB w="13500" h="13500" prst="angle"/>
            <a:extrusionClr>
              <a:srgbClr val="66CCFF"/>
            </a:extrusionClr>
          </a:sp3d>
        </p:spPr>
        <p:txBody>
          <a:bodyPr wrap="none" anchor="ctr">
            <a:flatTx/>
          </a:bodyPr>
          <a:lstStyle/>
          <a:p>
            <a:pPr algn="ctr"/>
            <a:r>
              <a:rPr lang="it-IT" sz="1400">
                <a:latin typeface="Comic Sans MS" pitchFamily="-106" charset="0"/>
                <a:ea typeface="Osaka" pitchFamily="-106" charset="-128"/>
              </a:rPr>
              <a:t>USI INDUSTRIALI</a:t>
            </a:r>
          </a:p>
        </p:txBody>
      </p:sp>
      <p:sp>
        <p:nvSpPr>
          <p:cNvPr id="73739" name="Rectangle 11"/>
          <p:cNvSpPr>
            <a:spLocks noChangeArrowheads="1"/>
          </p:cNvSpPr>
          <p:nvPr/>
        </p:nvSpPr>
        <p:spPr bwMode="auto">
          <a:xfrm rot="92139">
            <a:off x="4557713" y="1725613"/>
            <a:ext cx="3124200" cy="395287"/>
          </a:xfrm>
          <a:prstGeom prst="rect">
            <a:avLst/>
          </a:prstGeom>
          <a:solidFill>
            <a:srgbClr val="CC66FF"/>
          </a:solidFill>
          <a:ln w="9525">
            <a:miter lim="800000"/>
            <a:headEnd/>
            <a:tailEnd/>
          </a:ln>
          <a:scene3d>
            <a:camera prst="legacyPerspectiveTop"/>
            <a:lightRig rig="legacyFlat3" dir="b"/>
          </a:scene3d>
          <a:sp3d extrusionH="887400" prstMaterial="legacyMatte">
            <a:bevelT w="13500" h="13500" prst="angle"/>
            <a:bevelB w="13500" h="13500" prst="angle"/>
            <a:extrusionClr>
              <a:srgbClr val="CC66FF"/>
            </a:extrusionClr>
          </a:sp3d>
        </p:spPr>
        <p:txBody>
          <a:bodyPr wrap="none" anchor="ctr">
            <a:flatTx/>
          </a:bodyPr>
          <a:lstStyle/>
          <a:p>
            <a:pPr algn="ctr"/>
            <a:r>
              <a:rPr lang="it-IT" sz="1400">
                <a:latin typeface="Comic Sans MS" pitchFamily="-106" charset="0"/>
                <a:ea typeface="Osaka" pitchFamily="-106" charset="-128"/>
              </a:rPr>
              <a:t>TUTELA ASPETTI QUALITATIVI</a:t>
            </a:r>
          </a:p>
        </p:txBody>
      </p:sp>
      <p:sp>
        <p:nvSpPr>
          <p:cNvPr id="73740" name="Rectangle 12"/>
          <p:cNvSpPr>
            <a:spLocks noChangeArrowheads="1"/>
          </p:cNvSpPr>
          <p:nvPr/>
        </p:nvSpPr>
        <p:spPr bwMode="auto">
          <a:xfrm rot="92139">
            <a:off x="4556125" y="1417638"/>
            <a:ext cx="3124200" cy="290512"/>
          </a:xfrm>
          <a:prstGeom prst="rect">
            <a:avLst/>
          </a:prstGeom>
          <a:solidFill>
            <a:srgbClr val="FF6FCF"/>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6FCF"/>
            </a:extrusionClr>
          </a:sp3d>
        </p:spPr>
        <p:txBody>
          <a:bodyPr wrap="none" anchor="ctr">
            <a:flatTx/>
          </a:bodyPr>
          <a:lstStyle/>
          <a:p>
            <a:pPr algn="ctr"/>
            <a:r>
              <a:rPr lang="it-IT" sz="1400">
                <a:latin typeface="Comic Sans MS" pitchFamily="-106" charset="0"/>
                <a:ea typeface="Osaka" pitchFamily="-106" charset="-128"/>
              </a:rPr>
              <a:t>CUNEO SALINO</a:t>
            </a:r>
          </a:p>
        </p:txBody>
      </p:sp>
      <p:sp>
        <p:nvSpPr>
          <p:cNvPr id="73741" name="Rectangle 13"/>
          <p:cNvSpPr>
            <a:spLocks noChangeArrowheads="1"/>
          </p:cNvSpPr>
          <p:nvPr/>
        </p:nvSpPr>
        <p:spPr bwMode="auto">
          <a:xfrm rot="92139">
            <a:off x="4537075" y="1065213"/>
            <a:ext cx="3124200" cy="304800"/>
          </a:xfrm>
          <a:prstGeom prst="rect">
            <a:avLst/>
          </a:prstGeom>
          <a:solidFill>
            <a:srgbClr val="B2AF9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B2AF96"/>
            </a:extrusionClr>
          </a:sp3d>
        </p:spPr>
        <p:txBody>
          <a:bodyPr wrap="none" anchor="ctr">
            <a:flatTx/>
          </a:bodyPr>
          <a:lstStyle/>
          <a:p>
            <a:pPr algn="ctr"/>
            <a:r>
              <a:rPr lang="it-IT" sz="1400">
                <a:latin typeface="Comic Sans MS" pitchFamily="-106" charset="0"/>
                <a:ea typeface="Osaka" pitchFamily="-106" charset="-128"/>
              </a:rPr>
              <a:t>DEFLUSSO MINIMO VITALE</a:t>
            </a:r>
          </a:p>
        </p:txBody>
      </p:sp>
      <p:sp>
        <p:nvSpPr>
          <p:cNvPr id="73742" name="Rectangle 14"/>
          <p:cNvSpPr>
            <a:spLocks noChangeArrowheads="1"/>
          </p:cNvSpPr>
          <p:nvPr/>
        </p:nvSpPr>
        <p:spPr bwMode="auto">
          <a:xfrm rot="92139">
            <a:off x="4525963" y="685800"/>
            <a:ext cx="3124200" cy="342900"/>
          </a:xfrm>
          <a:prstGeom prst="rect">
            <a:avLst/>
          </a:prstGeom>
          <a:solidFill>
            <a:srgbClr val="00FF00"/>
          </a:solidFill>
          <a:ln w="9525">
            <a:miter lim="800000"/>
            <a:headEnd/>
            <a:tailEnd/>
          </a:ln>
          <a:scene3d>
            <a:camera prst="legacyPerspectiveTop"/>
            <a:lightRig rig="legacyFlat3" dir="b"/>
          </a:scene3d>
          <a:sp3d extrusionH="887400" prstMaterial="legacyMatte">
            <a:bevelT w="13500" h="13500" prst="angle"/>
            <a:bevelB w="13500" h="13500" prst="angle"/>
            <a:extrusionClr>
              <a:srgbClr val="00FF00"/>
            </a:extrusionClr>
          </a:sp3d>
        </p:spPr>
        <p:txBody>
          <a:bodyPr wrap="none" anchor="ctr">
            <a:flatTx/>
          </a:bodyPr>
          <a:lstStyle/>
          <a:p>
            <a:pPr algn="ctr"/>
            <a:r>
              <a:rPr lang="it-IT" sz="1400">
                <a:latin typeface="Comic Sans MS" pitchFamily="-106" charset="0"/>
                <a:ea typeface="Osaka" pitchFamily="-106" charset="-128"/>
              </a:rPr>
              <a:t>LITORALI</a:t>
            </a:r>
          </a:p>
        </p:txBody>
      </p:sp>
    </p:spTree>
  </p:cSld>
  <p:clrMapOvr>
    <a:masterClrMapping/>
  </p:clrMapOvr>
  <p:transition advClick="0" advTm="100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descr="40994.jpg"/>
          <p:cNvPicPr>
            <a:picLocks noChangeAspect="1"/>
          </p:cNvPicPr>
          <p:nvPr/>
        </p:nvPicPr>
        <p:blipFill>
          <a:blip r:embed="rId2"/>
          <a:stretch>
            <a:fillRect/>
          </a:stretch>
        </p:blipFill>
        <p:spPr>
          <a:xfrm>
            <a:off x="107504" y="116632"/>
            <a:ext cx="4392488" cy="32943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2" descr="foto17"/>
          <p:cNvPicPr>
            <a:picLocks noChangeAspect="1" noChangeArrowheads="1"/>
          </p:cNvPicPr>
          <p:nvPr/>
        </p:nvPicPr>
        <p:blipFill>
          <a:blip r:embed="rId3"/>
          <a:srcRect/>
          <a:stretch>
            <a:fillRect/>
          </a:stretch>
        </p:blipFill>
        <p:spPr bwMode="auto">
          <a:xfrm>
            <a:off x="107504" y="3501008"/>
            <a:ext cx="4348438" cy="32129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3124" name="Picture 4" descr="http://www.lacarbonarablog.it/wp-content/uploads/2010/11/unarea-del-Consorzio-Bonifica-Burana.jpg"/>
          <p:cNvPicPr>
            <a:picLocks noChangeAspect="1" noChangeArrowheads="1"/>
          </p:cNvPicPr>
          <p:nvPr/>
        </p:nvPicPr>
        <p:blipFill>
          <a:blip r:embed="rId4"/>
          <a:srcRect/>
          <a:stretch>
            <a:fillRect/>
          </a:stretch>
        </p:blipFill>
        <p:spPr bwMode="auto">
          <a:xfrm>
            <a:off x="4644008" y="3501008"/>
            <a:ext cx="4392488" cy="32585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3130" name="Picture 10" descr="http://www.ntambiente.eu/ambiente-al-primo-posto/depuratore.jpg"/>
          <p:cNvPicPr>
            <a:picLocks noChangeAspect="1" noChangeArrowheads="1"/>
          </p:cNvPicPr>
          <p:nvPr/>
        </p:nvPicPr>
        <p:blipFill>
          <a:blip r:embed="rId5"/>
          <a:srcRect/>
          <a:stretch>
            <a:fillRect/>
          </a:stretch>
        </p:blipFill>
        <p:spPr bwMode="auto">
          <a:xfrm>
            <a:off x="4322525" y="116632"/>
            <a:ext cx="4666474" cy="30963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3128" name="Picture 8" descr="http://1.bp.blogspot.com/_-0_-WJpKbiQ/SypMShkebyI/AAAAAAAAAQ8/y2K6EfZkN4A/s400/Fiume.jpg"/>
          <p:cNvPicPr>
            <a:picLocks noChangeAspect="1" noChangeArrowheads="1"/>
          </p:cNvPicPr>
          <p:nvPr/>
        </p:nvPicPr>
        <p:blipFill>
          <a:blip r:embed="rId6"/>
          <a:srcRect/>
          <a:stretch>
            <a:fillRect/>
          </a:stretch>
        </p:blipFill>
        <p:spPr bwMode="auto">
          <a:xfrm>
            <a:off x="4067944" y="2132856"/>
            <a:ext cx="4632196" cy="34857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3126" name="Picture 6" descr="http://www.verdi.ferrara.it/sito/wp-content/wp-upload/spiaggia.jpg"/>
          <p:cNvPicPr>
            <a:picLocks noChangeAspect="1" noChangeArrowheads="1"/>
          </p:cNvPicPr>
          <p:nvPr/>
        </p:nvPicPr>
        <p:blipFill>
          <a:blip r:embed="rId7"/>
          <a:srcRect/>
          <a:stretch>
            <a:fillRect/>
          </a:stretch>
        </p:blipFill>
        <p:spPr bwMode="auto">
          <a:xfrm>
            <a:off x="467544" y="3068960"/>
            <a:ext cx="3384376" cy="33843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3122" name="Picture 2" descr="http://www.fotografieitalia.it/foto/2157/Venezia_2157-03-09-16-4287.jpg"/>
          <p:cNvPicPr>
            <a:picLocks noChangeAspect="1" noChangeArrowheads="1"/>
          </p:cNvPicPr>
          <p:nvPr/>
        </p:nvPicPr>
        <p:blipFill>
          <a:blip r:embed="rId8"/>
          <a:srcRect/>
          <a:stretch>
            <a:fillRect/>
          </a:stretch>
        </p:blipFill>
        <p:spPr bwMode="auto">
          <a:xfrm>
            <a:off x="1187624" y="260648"/>
            <a:ext cx="4320480" cy="32403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3" descr="foto15"/>
          <p:cNvPicPr>
            <a:picLocks noChangeAspect="1" noChangeArrowheads="1"/>
          </p:cNvPicPr>
          <p:nvPr/>
        </p:nvPicPr>
        <p:blipFill>
          <a:blip r:embed="rId9"/>
          <a:srcRect/>
          <a:stretch>
            <a:fillRect/>
          </a:stretch>
        </p:blipFill>
        <p:spPr bwMode="auto">
          <a:xfrm>
            <a:off x="1619672" y="1844824"/>
            <a:ext cx="4968552" cy="36858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33130"/>
                                        </p:tgtEl>
                                        <p:attrNameLst>
                                          <p:attrName>style.visibility</p:attrName>
                                        </p:attrNameLst>
                                      </p:cBhvr>
                                      <p:to>
                                        <p:strVal val="visible"/>
                                      </p:to>
                                    </p:set>
                                    <p:animEffect transition="in" filter="dissolve">
                                      <p:cBhvr>
                                        <p:cTn id="17" dur="500"/>
                                        <p:tgtEl>
                                          <p:spTgt spid="133130"/>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33124"/>
                                        </p:tgtEl>
                                        <p:attrNameLst>
                                          <p:attrName>style.visibility</p:attrName>
                                        </p:attrNameLst>
                                      </p:cBhvr>
                                      <p:to>
                                        <p:strVal val="visible"/>
                                      </p:to>
                                    </p:set>
                                    <p:animEffect transition="in" filter="dissolve">
                                      <p:cBhvr>
                                        <p:cTn id="22" dur="500"/>
                                        <p:tgtEl>
                                          <p:spTgt spid="133124"/>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133128"/>
                                        </p:tgtEl>
                                        <p:attrNameLst>
                                          <p:attrName>style.visibility</p:attrName>
                                        </p:attrNameLst>
                                      </p:cBhvr>
                                      <p:to>
                                        <p:strVal val="visible"/>
                                      </p:to>
                                    </p:set>
                                    <p:animEffect transition="in" filter="dissolve">
                                      <p:cBhvr>
                                        <p:cTn id="27" dur="500"/>
                                        <p:tgtEl>
                                          <p:spTgt spid="133128"/>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133122"/>
                                        </p:tgtEl>
                                        <p:attrNameLst>
                                          <p:attrName>style.visibility</p:attrName>
                                        </p:attrNameLst>
                                      </p:cBhvr>
                                      <p:to>
                                        <p:strVal val="visible"/>
                                      </p:to>
                                    </p:set>
                                    <p:animEffect transition="in" filter="dissolve">
                                      <p:cBhvr>
                                        <p:cTn id="32" dur="500"/>
                                        <p:tgtEl>
                                          <p:spTgt spid="133122"/>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133126"/>
                                        </p:tgtEl>
                                        <p:attrNameLst>
                                          <p:attrName>style.visibility</p:attrName>
                                        </p:attrNameLst>
                                      </p:cBhvr>
                                      <p:to>
                                        <p:strVal val="visible"/>
                                      </p:to>
                                    </p:set>
                                    <p:animEffect transition="in" filter="dissolve">
                                      <p:cBhvr>
                                        <p:cTn id="37" dur="500"/>
                                        <p:tgtEl>
                                          <p:spTgt spid="133126"/>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dissolve">
                                      <p:cBhvr>
                                        <p:cTn id="4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ChangeArrowheads="1"/>
          </p:cNvSpPr>
          <p:nvPr/>
        </p:nvSpPr>
        <p:spPr bwMode="auto">
          <a:xfrm>
            <a:off x="1066800" y="2438400"/>
            <a:ext cx="3124200" cy="609600"/>
          </a:xfrm>
          <a:prstGeom prst="rect">
            <a:avLst/>
          </a:prstGeom>
          <a:solidFill>
            <a:srgbClr val="FFFF00"/>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FF00"/>
            </a:extrusionClr>
          </a:sp3d>
        </p:spPr>
        <p:txBody>
          <a:bodyPr wrap="none" anchor="ctr">
            <a:flatTx/>
          </a:bodyPr>
          <a:lstStyle/>
          <a:p>
            <a:pPr algn="ctr"/>
            <a:r>
              <a:rPr lang="it-IT" sz="2400">
                <a:latin typeface="Comic Sans MS" pitchFamily="-106" charset="0"/>
                <a:ea typeface="Osaka" pitchFamily="-106" charset="-128"/>
              </a:rPr>
              <a:t>DISPONIBILITA’</a:t>
            </a:r>
          </a:p>
        </p:txBody>
      </p:sp>
      <p:sp>
        <p:nvSpPr>
          <p:cNvPr id="133123" name="Rectangle 3"/>
          <p:cNvSpPr>
            <a:spLocks noChangeArrowheads="1"/>
          </p:cNvSpPr>
          <p:nvPr/>
        </p:nvSpPr>
        <p:spPr bwMode="auto">
          <a:xfrm rot="21956">
            <a:off x="152400" y="230188"/>
            <a:ext cx="4268788" cy="531812"/>
          </a:xfrm>
          <a:prstGeom prst="rect">
            <a:avLst/>
          </a:prstGeom>
          <a:solidFill>
            <a:srgbClr val="FFFF00"/>
          </a:solidFill>
          <a:ln w="9525">
            <a:solidFill>
              <a:schemeClr val="tx1"/>
            </a:solidFill>
            <a:miter lim="800000"/>
            <a:headEnd/>
            <a:tailEnd/>
          </a:ln>
          <a:effectLst>
            <a:outerShdw blurRad="63500" dist="38099" dir="2700000" algn="ctr" rotWithShape="0">
              <a:schemeClr val="bg2">
                <a:alpha val="74998"/>
              </a:schemeClr>
            </a:outerShdw>
          </a:effectLst>
        </p:spPr>
        <p:txBody>
          <a:bodyPr wrap="none" anchor="ctr"/>
          <a:lstStyle/>
          <a:p>
            <a:pPr algn="ctr"/>
            <a:r>
              <a:rPr lang="it-IT" sz="2400">
                <a:solidFill>
                  <a:schemeClr val="bg1"/>
                </a:solidFill>
                <a:latin typeface="Comic Sans MS" pitchFamily="-106" charset="0"/>
                <a:ea typeface="Osaka" pitchFamily="-106" charset="-128"/>
              </a:rPr>
              <a:t>BILANCIO IDRICO</a:t>
            </a:r>
          </a:p>
        </p:txBody>
      </p:sp>
      <p:pic>
        <p:nvPicPr>
          <p:cNvPr id="75780" name="Picture 4" descr="piatto dx"/>
          <p:cNvPicPr>
            <a:picLocks noChangeAspect="1" noChangeArrowheads="1"/>
          </p:cNvPicPr>
          <p:nvPr/>
        </p:nvPicPr>
        <p:blipFill>
          <a:blip r:embed="rId3">
            <a:clrChange>
              <a:clrFrom>
                <a:srgbClr val="FFFFFF"/>
              </a:clrFrom>
              <a:clrTo>
                <a:srgbClr val="FFFFFF">
                  <a:alpha val="0"/>
                </a:srgbClr>
              </a:clrTo>
            </a:clrChange>
          </a:blip>
          <a:srcRect l="47716" r="19263" b="41368"/>
          <a:stretch>
            <a:fillRect/>
          </a:stretch>
        </p:blipFill>
        <p:spPr bwMode="auto">
          <a:xfrm>
            <a:off x="4760913" y="3125788"/>
            <a:ext cx="2743200" cy="2286000"/>
          </a:xfrm>
          <a:prstGeom prst="rect">
            <a:avLst/>
          </a:prstGeom>
          <a:noFill/>
          <a:ln w="9525">
            <a:noFill/>
            <a:miter lim="800000"/>
            <a:headEnd/>
            <a:tailEnd/>
          </a:ln>
        </p:spPr>
      </p:pic>
      <p:pic>
        <p:nvPicPr>
          <p:cNvPr id="75781" name="Picture 5" descr="piatto sx"/>
          <p:cNvPicPr>
            <a:picLocks noChangeAspect="1" noChangeArrowheads="1"/>
          </p:cNvPicPr>
          <p:nvPr/>
        </p:nvPicPr>
        <p:blipFill>
          <a:blip r:embed="rId4">
            <a:clrChange>
              <a:clrFrom>
                <a:srgbClr val="FFFFFF"/>
              </a:clrFrom>
              <a:clrTo>
                <a:srgbClr val="FFFFFF">
                  <a:alpha val="0"/>
                </a:srgbClr>
              </a:clrTo>
            </a:clrChange>
          </a:blip>
          <a:srcRect r="58704" b="45277"/>
          <a:stretch>
            <a:fillRect/>
          </a:stretch>
        </p:blipFill>
        <p:spPr bwMode="auto">
          <a:xfrm>
            <a:off x="809625" y="2438400"/>
            <a:ext cx="3430588" cy="2133600"/>
          </a:xfrm>
          <a:prstGeom prst="rect">
            <a:avLst/>
          </a:prstGeom>
          <a:noFill/>
          <a:ln w="9525">
            <a:noFill/>
            <a:miter lim="800000"/>
            <a:headEnd/>
            <a:tailEnd/>
          </a:ln>
        </p:spPr>
      </p:pic>
      <p:pic>
        <p:nvPicPr>
          <p:cNvPr id="75782" name="Picture 6" descr="bilancia sp"/>
          <p:cNvPicPr>
            <a:picLocks noChangeAspect="1" noChangeArrowheads="1"/>
          </p:cNvPicPr>
          <p:nvPr/>
        </p:nvPicPr>
        <p:blipFill>
          <a:blip r:embed="rId5">
            <a:clrChange>
              <a:clrFrom>
                <a:srgbClr val="FFFFFF"/>
              </a:clrFrom>
              <a:clrTo>
                <a:srgbClr val="FFFFFF">
                  <a:alpha val="0"/>
                </a:srgbClr>
              </a:clrTo>
            </a:clrChange>
          </a:blip>
          <a:srcRect t="38477"/>
          <a:stretch>
            <a:fillRect/>
          </a:stretch>
        </p:blipFill>
        <p:spPr bwMode="auto">
          <a:xfrm>
            <a:off x="798513" y="4419600"/>
            <a:ext cx="8307387" cy="2398713"/>
          </a:xfrm>
          <a:prstGeom prst="rect">
            <a:avLst/>
          </a:prstGeom>
          <a:noFill/>
          <a:ln w="9525">
            <a:noFill/>
            <a:miter lim="800000"/>
            <a:headEnd/>
            <a:tailEnd/>
          </a:ln>
        </p:spPr>
      </p:pic>
      <p:sp>
        <p:nvSpPr>
          <p:cNvPr id="75783" name="Rectangle 7"/>
          <p:cNvSpPr>
            <a:spLocks noChangeArrowheads="1"/>
          </p:cNvSpPr>
          <p:nvPr/>
        </p:nvSpPr>
        <p:spPr bwMode="auto">
          <a:xfrm rot="92139">
            <a:off x="4557713" y="3408363"/>
            <a:ext cx="3124200" cy="395287"/>
          </a:xfrm>
          <a:prstGeom prst="rect">
            <a:avLst/>
          </a:prstGeom>
          <a:solidFill>
            <a:srgbClr val="FFCC6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CC66"/>
            </a:extrusionClr>
          </a:sp3d>
        </p:spPr>
        <p:txBody>
          <a:bodyPr wrap="none" anchor="ctr">
            <a:flatTx/>
          </a:bodyPr>
          <a:lstStyle/>
          <a:p>
            <a:pPr algn="ctr"/>
            <a:r>
              <a:rPr lang="it-IT" sz="1400">
                <a:latin typeface="Comic Sans MS" pitchFamily="-106" charset="0"/>
                <a:ea typeface="Osaka" pitchFamily="-106" charset="-128"/>
              </a:rPr>
              <a:t>USI IDROPOTABILI</a:t>
            </a:r>
          </a:p>
        </p:txBody>
      </p:sp>
      <p:sp>
        <p:nvSpPr>
          <p:cNvPr id="75784" name="Rectangle 8"/>
          <p:cNvSpPr>
            <a:spLocks noChangeArrowheads="1"/>
          </p:cNvSpPr>
          <p:nvPr/>
        </p:nvSpPr>
        <p:spPr bwMode="auto">
          <a:xfrm rot="92139">
            <a:off x="4559300" y="3003550"/>
            <a:ext cx="3124200" cy="360363"/>
          </a:xfrm>
          <a:prstGeom prst="rect">
            <a:avLst/>
          </a:prstGeom>
          <a:solidFill>
            <a:srgbClr val="CCFF6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CCFF66"/>
            </a:extrusionClr>
          </a:sp3d>
        </p:spPr>
        <p:txBody>
          <a:bodyPr wrap="none" anchor="ctr">
            <a:flatTx/>
          </a:bodyPr>
          <a:lstStyle/>
          <a:p>
            <a:pPr algn="ctr"/>
            <a:r>
              <a:rPr lang="it-IT" sz="1400">
                <a:latin typeface="Comic Sans MS" pitchFamily="-106" charset="0"/>
                <a:ea typeface="Osaka" pitchFamily="-106" charset="-128"/>
              </a:rPr>
              <a:t>USI IRRIGUI</a:t>
            </a:r>
          </a:p>
        </p:txBody>
      </p:sp>
      <p:sp>
        <p:nvSpPr>
          <p:cNvPr id="75785" name="Rectangle 9"/>
          <p:cNvSpPr>
            <a:spLocks noChangeArrowheads="1"/>
          </p:cNvSpPr>
          <p:nvPr/>
        </p:nvSpPr>
        <p:spPr bwMode="auto">
          <a:xfrm rot="92139">
            <a:off x="4557713" y="2578100"/>
            <a:ext cx="3124200" cy="395288"/>
          </a:xfrm>
          <a:prstGeom prst="rect">
            <a:avLst/>
          </a:prstGeom>
          <a:solidFill>
            <a:srgbClr val="66FFCC"/>
          </a:solidFill>
          <a:ln w="9525">
            <a:miter lim="800000"/>
            <a:headEnd/>
            <a:tailEnd/>
          </a:ln>
          <a:scene3d>
            <a:camera prst="legacyPerspectiveTop"/>
            <a:lightRig rig="legacyFlat3" dir="b"/>
          </a:scene3d>
          <a:sp3d extrusionH="887400" prstMaterial="legacyMatte">
            <a:bevelT w="13500" h="13500" prst="angle"/>
            <a:bevelB w="13500" h="13500" prst="angle"/>
            <a:extrusionClr>
              <a:srgbClr val="66FFCC"/>
            </a:extrusionClr>
          </a:sp3d>
        </p:spPr>
        <p:txBody>
          <a:bodyPr wrap="none" anchor="ctr">
            <a:flatTx/>
          </a:bodyPr>
          <a:lstStyle/>
          <a:p>
            <a:pPr algn="ctr"/>
            <a:r>
              <a:rPr lang="it-IT" sz="1400">
                <a:latin typeface="Comic Sans MS" pitchFamily="-106" charset="0"/>
                <a:ea typeface="Osaka" pitchFamily="-106" charset="-128"/>
              </a:rPr>
              <a:t>USI IDROELETTRICI</a:t>
            </a:r>
          </a:p>
        </p:txBody>
      </p:sp>
      <p:sp>
        <p:nvSpPr>
          <p:cNvPr id="75786" name="Rectangle 10"/>
          <p:cNvSpPr>
            <a:spLocks noChangeArrowheads="1"/>
          </p:cNvSpPr>
          <p:nvPr/>
        </p:nvSpPr>
        <p:spPr bwMode="auto">
          <a:xfrm rot="92139">
            <a:off x="4557713" y="2144713"/>
            <a:ext cx="3124200" cy="395287"/>
          </a:xfrm>
          <a:prstGeom prst="rect">
            <a:avLst/>
          </a:prstGeom>
          <a:solidFill>
            <a:srgbClr val="66CCFF"/>
          </a:solidFill>
          <a:ln w="9525">
            <a:miter lim="800000"/>
            <a:headEnd/>
            <a:tailEnd/>
          </a:ln>
          <a:scene3d>
            <a:camera prst="legacyPerspectiveTop"/>
            <a:lightRig rig="legacyFlat3" dir="b"/>
          </a:scene3d>
          <a:sp3d extrusionH="887400" prstMaterial="legacyMatte">
            <a:bevelT w="13500" h="13500" prst="angle"/>
            <a:bevelB w="13500" h="13500" prst="angle"/>
            <a:extrusionClr>
              <a:srgbClr val="66CCFF"/>
            </a:extrusionClr>
          </a:sp3d>
        </p:spPr>
        <p:txBody>
          <a:bodyPr wrap="none" anchor="ctr">
            <a:flatTx/>
          </a:bodyPr>
          <a:lstStyle/>
          <a:p>
            <a:pPr algn="ctr"/>
            <a:r>
              <a:rPr lang="it-IT" sz="1400">
                <a:latin typeface="Comic Sans MS" pitchFamily="-106" charset="0"/>
                <a:ea typeface="Osaka" pitchFamily="-106" charset="-128"/>
              </a:rPr>
              <a:t>USI INDUSTRIALI</a:t>
            </a:r>
          </a:p>
        </p:txBody>
      </p:sp>
      <p:sp>
        <p:nvSpPr>
          <p:cNvPr id="75787" name="Rectangle 11"/>
          <p:cNvSpPr>
            <a:spLocks noChangeArrowheads="1"/>
          </p:cNvSpPr>
          <p:nvPr/>
        </p:nvSpPr>
        <p:spPr bwMode="auto">
          <a:xfrm rot="92139">
            <a:off x="4557713" y="1727200"/>
            <a:ext cx="3124200" cy="395288"/>
          </a:xfrm>
          <a:prstGeom prst="rect">
            <a:avLst/>
          </a:prstGeom>
          <a:solidFill>
            <a:srgbClr val="CC66FF"/>
          </a:solidFill>
          <a:ln w="9525">
            <a:miter lim="800000"/>
            <a:headEnd/>
            <a:tailEnd/>
          </a:ln>
          <a:scene3d>
            <a:camera prst="legacyPerspectiveTop"/>
            <a:lightRig rig="legacyFlat3" dir="b"/>
          </a:scene3d>
          <a:sp3d extrusionH="887400" prstMaterial="legacyMatte">
            <a:bevelT w="13500" h="13500" prst="angle"/>
            <a:bevelB w="13500" h="13500" prst="angle"/>
            <a:extrusionClr>
              <a:srgbClr val="CC66FF"/>
            </a:extrusionClr>
          </a:sp3d>
        </p:spPr>
        <p:txBody>
          <a:bodyPr wrap="none" anchor="ctr">
            <a:flatTx/>
          </a:bodyPr>
          <a:lstStyle/>
          <a:p>
            <a:pPr algn="ctr"/>
            <a:r>
              <a:rPr lang="it-IT" sz="1400">
                <a:latin typeface="Comic Sans MS" pitchFamily="-106" charset="0"/>
                <a:ea typeface="Osaka" pitchFamily="-106" charset="-128"/>
              </a:rPr>
              <a:t>TUTELA ASPETTI QUALITATIVI</a:t>
            </a:r>
          </a:p>
        </p:txBody>
      </p:sp>
      <p:sp>
        <p:nvSpPr>
          <p:cNvPr id="75788" name="Rectangle 12"/>
          <p:cNvSpPr>
            <a:spLocks noChangeArrowheads="1"/>
          </p:cNvSpPr>
          <p:nvPr/>
        </p:nvSpPr>
        <p:spPr bwMode="auto">
          <a:xfrm rot="92139">
            <a:off x="4556125" y="1419225"/>
            <a:ext cx="3124200" cy="290513"/>
          </a:xfrm>
          <a:prstGeom prst="rect">
            <a:avLst/>
          </a:prstGeom>
          <a:solidFill>
            <a:srgbClr val="FF6FCF"/>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6FCF"/>
            </a:extrusionClr>
          </a:sp3d>
        </p:spPr>
        <p:txBody>
          <a:bodyPr wrap="none" anchor="ctr">
            <a:flatTx/>
          </a:bodyPr>
          <a:lstStyle/>
          <a:p>
            <a:pPr algn="ctr"/>
            <a:r>
              <a:rPr lang="it-IT" sz="1400">
                <a:latin typeface="Comic Sans MS" pitchFamily="-106" charset="0"/>
                <a:ea typeface="Osaka" pitchFamily="-106" charset="-128"/>
              </a:rPr>
              <a:t>CUNEO SALINO</a:t>
            </a:r>
          </a:p>
        </p:txBody>
      </p:sp>
      <p:sp>
        <p:nvSpPr>
          <p:cNvPr id="75789" name="Rectangle 13"/>
          <p:cNvSpPr>
            <a:spLocks noChangeArrowheads="1"/>
          </p:cNvSpPr>
          <p:nvPr/>
        </p:nvSpPr>
        <p:spPr bwMode="auto">
          <a:xfrm rot="92139">
            <a:off x="4537075" y="1066800"/>
            <a:ext cx="3124200" cy="304800"/>
          </a:xfrm>
          <a:prstGeom prst="rect">
            <a:avLst/>
          </a:prstGeom>
          <a:solidFill>
            <a:srgbClr val="B2AF9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B2AF96"/>
            </a:extrusionClr>
          </a:sp3d>
        </p:spPr>
        <p:txBody>
          <a:bodyPr wrap="none" anchor="ctr">
            <a:flatTx/>
          </a:bodyPr>
          <a:lstStyle/>
          <a:p>
            <a:pPr algn="ctr"/>
            <a:r>
              <a:rPr lang="it-IT" sz="1400">
                <a:latin typeface="Comic Sans MS" pitchFamily="-106" charset="0"/>
                <a:ea typeface="Osaka" pitchFamily="-106" charset="-128"/>
              </a:rPr>
              <a:t>DEFLUSSO MINIMO VITALE</a:t>
            </a:r>
          </a:p>
        </p:txBody>
      </p:sp>
      <p:sp>
        <p:nvSpPr>
          <p:cNvPr id="75790" name="Rectangle 14"/>
          <p:cNvSpPr>
            <a:spLocks noChangeArrowheads="1"/>
          </p:cNvSpPr>
          <p:nvPr/>
        </p:nvSpPr>
        <p:spPr bwMode="auto">
          <a:xfrm rot="92139">
            <a:off x="4525963" y="687388"/>
            <a:ext cx="3124200" cy="342900"/>
          </a:xfrm>
          <a:prstGeom prst="rect">
            <a:avLst/>
          </a:prstGeom>
          <a:solidFill>
            <a:srgbClr val="00FF00"/>
          </a:solidFill>
          <a:ln w="9525">
            <a:miter lim="800000"/>
            <a:headEnd/>
            <a:tailEnd/>
          </a:ln>
          <a:scene3d>
            <a:camera prst="legacyPerspectiveTop"/>
            <a:lightRig rig="legacyFlat3" dir="b"/>
          </a:scene3d>
          <a:sp3d extrusionH="887400" prstMaterial="legacyMatte">
            <a:bevelT w="13500" h="13500" prst="angle"/>
            <a:bevelB w="13500" h="13500" prst="angle"/>
            <a:extrusionClr>
              <a:srgbClr val="00FF00"/>
            </a:extrusionClr>
          </a:sp3d>
        </p:spPr>
        <p:txBody>
          <a:bodyPr wrap="none" anchor="ctr">
            <a:flatTx/>
          </a:bodyPr>
          <a:lstStyle/>
          <a:p>
            <a:pPr algn="ctr"/>
            <a:r>
              <a:rPr lang="it-IT" sz="1400">
                <a:latin typeface="Comic Sans MS" pitchFamily="-106" charset="0"/>
                <a:ea typeface="Osaka" pitchFamily="-106" charset="-128"/>
              </a:rPr>
              <a:t>LITORALI</a:t>
            </a:r>
          </a:p>
        </p:txBody>
      </p:sp>
      <p:sp>
        <p:nvSpPr>
          <p:cNvPr id="133135" name="Rectangle 15"/>
          <p:cNvSpPr>
            <a:spLocks noChangeArrowheads="1"/>
          </p:cNvSpPr>
          <p:nvPr/>
        </p:nvSpPr>
        <p:spPr bwMode="auto">
          <a:xfrm rot="92139">
            <a:off x="4525963" y="304800"/>
            <a:ext cx="3124200" cy="346075"/>
          </a:xfrm>
          <a:prstGeom prst="rect">
            <a:avLst/>
          </a:prstGeom>
          <a:solidFill>
            <a:srgbClr val="FF0000"/>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0000"/>
            </a:extrusionClr>
          </a:sp3d>
        </p:spPr>
        <p:txBody>
          <a:bodyPr wrap="none" anchor="ctr">
            <a:flatTx/>
          </a:bodyPr>
          <a:lstStyle/>
          <a:p>
            <a:pPr algn="ctr"/>
            <a:r>
              <a:rPr lang="it-IT" sz="1400">
                <a:latin typeface="Comic Sans MS" pitchFamily="-106" charset="0"/>
                <a:ea typeface="Osaka" pitchFamily="-106" charset="-128"/>
              </a:rPr>
              <a:t>FRUIZIONE TURISTICA</a:t>
            </a:r>
          </a:p>
        </p:txBody>
      </p:sp>
    </p:spTree>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33135"/>
                                        </p:tgtEl>
                                        <p:attrNameLst>
                                          <p:attrName>style.visibility</p:attrName>
                                        </p:attrNameLst>
                                      </p:cBhvr>
                                      <p:to>
                                        <p:strVal val="visible"/>
                                      </p:to>
                                    </p:set>
                                    <p:anim calcmode="lin" valueType="num">
                                      <p:cBhvr additive="base">
                                        <p:cTn id="7" dur="500" fill="hold"/>
                                        <p:tgtEl>
                                          <p:spTgt spid="133135"/>
                                        </p:tgtEl>
                                        <p:attrNameLst>
                                          <p:attrName>ppt_x</p:attrName>
                                        </p:attrNameLst>
                                      </p:cBhvr>
                                      <p:tavLst>
                                        <p:tav tm="0">
                                          <p:val>
                                            <p:strVal val="#ppt_x"/>
                                          </p:val>
                                        </p:tav>
                                        <p:tav tm="100000">
                                          <p:val>
                                            <p:strVal val="#ppt_x"/>
                                          </p:val>
                                        </p:tav>
                                      </p:tavLst>
                                    </p:anim>
                                    <p:anim calcmode="lin" valueType="num">
                                      <p:cBhvr additive="base">
                                        <p:cTn id="8" dur="500" fill="hold"/>
                                        <p:tgtEl>
                                          <p:spTgt spid="13313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35" grpId="0" animBg="1"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ChangeArrowheads="1"/>
          </p:cNvSpPr>
          <p:nvPr/>
        </p:nvSpPr>
        <p:spPr bwMode="auto">
          <a:xfrm rot="76571">
            <a:off x="1143000" y="2393950"/>
            <a:ext cx="3124200" cy="609600"/>
          </a:xfrm>
          <a:prstGeom prst="rect">
            <a:avLst/>
          </a:prstGeom>
          <a:solidFill>
            <a:srgbClr val="FFFF00"/>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FF00"/>
            </a:extrusionClr>
          </a:sp3d>
        </p:spPr>
        <p:txBody>
          <a:bodyPr wrap="none" anchor="ctr">
            <a:flatTx/>
          </a:bodyPr>
          <a:lstStyle/>
          <a:p>
            <a:pPr algn="ctr"/>
            <a:r>
              <a:rPr lang="it-IT" sz="2400">
                <a:latin typeface="Comic Sans MS" pitchFamily="-106" charset="0"/>
                <a:ea typeface="Osaka" pitchFamily="-106" charset="-128"/>
              </a:rPr>
              <a:t>DISPONIBILITA’</a:t>
            </a:r>
          </a:p>
        </p:txBody>
      </p:sp>
      <p:sp>
        <p:nvSpPr>
          <p:cNvPr id="135171" name="Rectangle 3"/>
          <p:cNvSpPr>
            <a:spLocks noChangeArrowheads="1"/>
          </p:cNvSpPr>
          <p:nvPr/>
        </p:nvSpPr>
        <p:spPr bwMode="auto">
          <a:xfrm rot="21956">
            <a:off x="152400" y="230188"/>
            <a:ext cx="4268788" cy="531812"/>
          </a:xfrm>
          <a:prstGeom prst="rect">
            <a:avLst/>
          </a:prstGeom>
          <a:solidFill>
            <a:srgbClr val="FFFF00"/>
          </a:solidFill>
          <a:ln w="9525">
            <a:solidFill>
              <a:schemeClr val="tx1"/>
            </a:solidFill>
            <a:miter lim="800000"/>
            <a:headEnd/>
            <a:tailEnd/>
          </a:ln>
          <a:effectLst>
            <a:outerShdw blurRad="63500" dist="38099" dir="2700000" algn="ctr" rotWithShape="0">
              <a:schemeClr val="bg2">
                <a:alpha val="74998"/>
              </a:schemeClr>
            </a:outerShdw>
          </a:effectLst>
        </p:spPr>
        <p:txBody>
          <a:bodyPr wrap="none" anchor="ctr"/>
          <a:lstStyle/>
          <a:p>
            <a:pPr algn="ctr"/>
            <a:r>
              <a:rPr lang="it-IT" sz="2400">
                <a:solidFill>
                  <a:schemeClr val="bg1"/>
                </a:solidFill>
                <a:latin typeface="Comic Sans MS" pitchFamily="-106" charset="0"/>
                <a:ea typeface="Osaka" pitchFamily="-106" charset="-128"/>
              </a:rPr>
              <a:t>BILANCIO IDRICO</a:t>
            </a:r>
          </a:p>
        </p:txBody>
      </p:sp>
      <p:pic>
        <p:nvPicPr>
          <p:cNvPr id="77828" name="Picture 4" descr="piatto dx"/>
          <p:cNvPicPr>
            <a:picLocks noChangeAspect="1" noChangeArrowheads="1"/>
          </p:cNvPicPr>
          <p:nvPr/>
        </p:nvPicPr>
        <p:blipFill>
          <a:blip r:embed="rId3">
            <a:clrChange>
              <a:clrFrom>
                <a:srgbClr val="FFFFFF"/>
              </a:clrFrom>
              <a:clrTo>
                <a:srgbClr val="FFFFFF">
                  <a:alpha val="0"/>
                </a:srgbClr>
              </a:clrTo>
            </a:clrChange>
          </a:blip>
          <a:srcRect l="47716" r="19263" b="41368"/>
          <a:stretch>
            <a:fillRect/>
          </a:stretch>
        </p:blipFill>
        <p:spPr bwMode="auto">
          <a:xfrm>
            <a:off x="4760913" y="3354388"/>
            <a:ext cx="2743200" cy="2286000"/>
          </a:xfrm>
          <a:prstGeom prst="rect">
            <a:avLst/>
          </a:prstGeom>
          <a:noFill/>
          <a:ln w="9525">
            <a:noFill/>
            <a:miter lim="800000"/>
            <a:headEnd/>
            <a:tailEnd/>
          </a:ln>
        </p:spPr>
      </p:pic>
      <p:pic>
        <p:nvPicPr>
          <p:cNvPr id="77829" name="Picture 5" descr="piatto sx"/>
          <p:cNvPicPr>
            <a:picLocks noChangeAspect="1" noChangeArrowheads="1"/>
          </p:cNvPicPr>
          <p:nvPr/>
        </p:nvPicPr>
        <p:blipFill>
          <a:blip r:embed="rId4">
            <a:clrChange>
              <a:clrFrom>
                <a:srgbClr val="FFFFFF"/>
              </a:clrFrom>
              <a:clrTo>
                <a:srgbClr val="FFFFFF">
                  <a:alpha val="0"/>
                </a:srgbClr>
              </a:clrTo>
            </a:clrChange>
          </a:blip>
          <a:srcRect r="58687" b="45244"/>
          <a:stretch>
            <a:fillRect/>
          </a:stretch>
        </p:blipFill>
        <p:spPr bwMode="auto">
          <a:xfrm>
            <a:off x="809625" y="2422525"/>
            <a:ext cx="3432175" cy="2135188"/>
          </a:xfrm>
          <a:prstGeom prst="rect">
            <a:avLst/>
          </a:prstGeom>
          <a:noFill/>
          <a:ln w="9525">
            <a:noFill/>
            <a:miter lim="800000"/>
            <a:headEnd/>
            <a:tailEnd/>
          </a:ln>
        </p:spPr>
      </p:pic>
      <p:pic>
        <p:nvPicPr>
          <p:cNvPr id="77830" name="Picture 6" descr="bilancia sp"/>
          <p:cNvPicPr>
            <a:picLocks noChangeAspect="1" noChangeArrowheads="1"/>
          </p:cNvPicPr>
          <p:nvPr/>
        </p:nvPicPr>
        <p:blipFill>
          <a:blip r:embed="rId5">
            <a:clrChange>
              <a:clrFrom>
                <a:srgbClr val="FFFFFF"/>
              </a:clrFrom>
              <a:clrTo>
                <a:srgbClr val="FFFFFF">
                  <a:alpha val="0"/>
                </a:srgbClr>
              </a:clrTo>
            </a:clrChange>
          </a:blip>
          <a:srcRect t="38477"/>
          <a:stretch>
            <a:fillRect/>
          </a:stretch>
        </p:blipFill>
        <p:spPr bwMode="auto">
          <a:xfrm>
            <a:off x="798513" y="4419600"/>
            <a:ext cx="8307387" cy="2398713"/>
          </a:xfrm>
          <a:prstGeom prst="rect">
            <a:avLst/>
          </a:prstGeom>
          <a:noFill/>
          <a:ln w="9525">
            <a:noFill/>
            <a:miter lim="800000"/>
            <a:headEnd/>
            <a:tailEnd/>
          </a:ln>
        </p:spPr>
      </p:pic>
      <p:sp>
        <p:nvSpPr>
          <p:cNvPr id="77831" name="Rectangle 7"/>
          <p:cNvSpPr>
            <a:spLocks noChangeArrowheads="1"/>
          </p:cNvSpPr>
          <p:nvPr/>
        </p:nvSpPr>
        <p:spPr bwMode="auto">
          <a:xfrm rot="92139">
            <a:off x="4557713" y="3636963"/>
            <a:ext cx="3124200" cy="395287"/>
          </a:xfrm>
          <a:prstGeom prst="rect">
            <a:avLst/>
          </a:prstGeom>
          <a:solidFill>
            <a:srgbClr val="FFCC6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CC66"/>
            </a:extrusionClr>
          </a:sp3d>
        </p:spPr>
        <p:txBody>
          <a:bodyPr wrap="none" anchor="ctr">
            <a:flatTx/>
          </a:bodyPr>
          <a:lstStyle/>
          <a:p>
            <a:pPr algn="ctr"/>
            <a:r>
              <a:rPr lang="it-IT" sz="1400">
                <a:latin typeface="Comic Sans MS" pitchFamily="-106" charset="0"/>
                <a:ea typeface="Osaka" pitchFamily="-106" charset="-128"/>
              </a:rPr>
              <a:t>USI IDROPOTABILI</a:t>
            </a:r>
          </a:p>
        </p:txBody>
      </p:sp>
      <p:sp>
        <p:nvSpPr>
          <p:cNvPr id="77832" name="Rectangle 8"/>
          <p:cNvSpPr>
            <a:spLocks noChangeArrowheads="1"/>
          </p:cNvSpPr>
          <p:nvPr/>
        </p:nvSpPr>
        <p:spPr bwMode="auto">
          <a:xfrm rot="92139">
            <a:off x="4559300" y="3232150"/>
            <a:ext cx="3124200" cy="360363"/>
          </a:xfrm>
          <a:prstGeom prst="rect">
            <a:avLst/>
          </a:prstGeom>
          <a:solidFill>
            <a:srgbClr val="CCFF6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CCFF66"/>
            </a:extrusionClr>
          </a:sp3d>
        </p:spPr>
        <p:txBody>
          <a:bodyPr wrap="none" anchor="ctr">
            <a:flatTx/>
          </a:bodyPr>
          <a:lstStyle/>
          <a:p>
            <a:pPr algn="ctr"/>
            <a:r>
              <a:rPr lang="it-IT" sz="1400">
                <a:latin typeface="Comic Sans MS" pitchFamily="-106" charset="0"/>
                <a:ea typeface="Osaka" pitchFamily="-106" charset="-128"/>
              </a:rPr>
              <a:t>USI IRRIGUI</a:t>
            </a:r>
          </a:p>
        </p:txBody>
      </p:sp>
      <p:sp>
        <p:nvSpPr>
          <p:cNvPr id="77833" name="Rectangle 9"/>
          <p:cNvSpPr>
            <a:spLocks noChangeArrowheads="1"/>
          </p:cNvSpPr>
          <p:nvPr/>
        </p:nvSpPr>
        <p:spPr bwMode="auto">
          <a:xfrm rot="92139">
            <a:off x="4557713" y="2806700"/>
            <a:ext cx="3124200" cy="395288"/>
          </a:xfrm>
          <a:prstGeom prst="rect">
            <a:avLst/>
          </a:prstGeom>
          <a:solidFill>
            <a:srgbClr val="66FFCC"/>
          </a:solidFill>
          <a:ln w="9525">
            <a:miter lim="800000"/>
            <a:headEnd/>
            <a:tailEnd/>
          </a:ln>
          <a:scene3d>
            <a:camera prst="legacyPerspectiveTop"/>
            <a:lightRig rig="legacyFlat3" dir="b"/>
          </a:scene3d>
          <a:sp3d extrusionH="887400" prstMaterial="legacyMatte">
            <a:bevelT w="13500" h="13500" prst="angle"/>
            <a:bevelB w="13500" h="13500" prst="angle"/>
            <a:extrusionClr>
              <a:srgbClr val="66FFCC"/>
            </a:extrusionClr>
          </a:sp3d>
        </p:spPr>
        <p:txBody>
          <a:bodyPr wrap="none" anchor="ctr">
            <a:flatTx/>
          </a:bodyPr>
          <a:lstStyle/>
          <a:p>
            <a:pPr algn="ctr"/>
            <a:r>
              <a:rPr lang="it-IT" sz="1400">
                <a:latin typeface="Comic Sans MS" pitchFamily="-106" charset="0"/>
                <a:ea typeface="Osaka" pitchFamily="-106" charset="-128"/>
              </a:rPr>
              <a:t>USI IDROELETTRICI</a:t>
            </a:r>
          </a:p>
        </p:txBody>
      </p:sp>
      <p:sp>
        <p:nvSpPr>
          <p:cNvPr id="77834" name="Rectangle 10"/>
          <p:cNvSpPr>
            <a:spLocks noChangeArrowheads="1"/>
          </p:cNvSpPr>
          <p:nvPr/>
        </p:nvSpPr>
        <p:spPr bwMode="auto">
          <a:xfrm rot="92139">
            <a:off x="4557713" y="2373313"/>
            <a:ext cx="3124200" cy="395287"/>
          </a:xfrm>
          <a:prstGeom prst="rect">
            <a:avLst/>
          </a:prstGeom>
          <a:solidFill>
            <a:srgbClr val="66CCFF"/>
          </a:solidFill>
          <a:ln w="9525">
            <a:miter lim="800000"/>
            <a:headEnd/>
            <a:tailEnd/>
          </a:ln>
          <a:scene3d>
            <a:camera prst="legacyPerspectiveTop"/>
            <a:lightRig rig="legacyFlat3" dir="b"/>
          </a:scene3d>
          <a:sp3d extrusionH="887400" prstMaterial="legacyMatte">
            <a:bevelT w="13500" h="13500" prst="angle"/>
            <a:bevelB w="13500" h="13500" prst="angle"/>
            <a:extrusionClr>
              <a:srgbClr val="66CCFF"/>
            </a:extrusionClr>
          </a:sp3d>
        </p:spPr>
        <p:txBody>
          <a:bodyPr wrap="none" anchor="ctr">
            <a:flatTx/>
          </a:bodyPr>
          <a:lstStyle/>
          <a:p>
            <a:pPr algn="ctr"/>
            <a:r>
              <a:rPr lang="it-IT" sz="1400">
                <a:latin typeface="Comic Sans MS" pitchFamily="-106" charset="0"/>
                <a:ea typeface="Osaka" pitchFamily="-106" charset="-128"/>
              </a:rPr>
              <a:t>USI INDUSTRIALI</a:t>
            </a:r>
          </a:p>
        </p:txBody>
      </p:sp>
      <p:sp>
        <p:nvSpPr>
          <p:cNvPr id="77835" name="Rectangle 11"/>
          <p:cNvSpPr>
            <a:spLocks noChangeArrowheads="1"/>
          </p:cNvSpPr>
          <p:nvPr/>
        </p:nvSpPr>
        <p:spPr bwMode="auto">
          <a:xfrm rot="92139">
            <a:off x="4557713" y="1955800"/>
            <a:ext cx="3124200" cy="395288"/>
          </a:xfrm>
          <a:prstGeom prst="rect">
            <a:avLst/>
          </a:prstGeom>
          <a:solidFill>
            <a:srgbClr val="CC66FF"/>
          </a:solidFill>
          <a:ln w="9525">
            <a:miter lim="800000"/>
            <a:headEnd/>
            <a:tailEnd/>
          </a:ln>
          <a:scene3d>
            <a:camera prst="legacyPerspectiveTop"/>
            <a:lightRig rig="legacyFlat3" dir="b"/>
          </a:scene3d>
          <a:sp3d extrusionH="887400" prstMaterial="legacyMatte">
            <a:bevelT w="13500" h="13500" prst="angle"/>
            <a:bevelB w="13500" h="13500" prst="angle"/>
            <a:extrusionClr>
              <a:srgbClr val="CC66FF"/>
            </a:extrusionClr>
          </a:sp3d>
        </p:spPr>
        <p:txBody>
          <a:bodyPr wrap="none" anchor="ctr">
            <a:flatTx/>
          </a:bodyPr>
          <a:lstStyle/>
          <a:p>
            <a:pPr algn="ctr"/>
            <a:r>
              <a:rPr lang="it-IT" sz="1400">
                <a:latin typeface="Comic Sans MS" pitchFamily="-106" charset="0"/>
                <a:ea typeface="Osaka" pitchFamily="-106" charset="-128"/>
              </a:rPr>
              <a:t>TUTELA ASPETTI QUALITATIVI</a:t>
            </a:r>
          </a:p>
        </p:txBody>
      </p:sp>
      <p:sp>
        <p:nvSpPr>
          <p:cNvPr id="77836" name="Rectangle 12"/>
          <p:cNvSpPr>
            <a:spLocks noChangeArrowheads="1"/>
          </p:cNvSpPr>
          <p:nvPr/>
        </p:nvSpPr>
        <p:spPr bwMode="auto">
          <a:xfrm rot="92139">
            <a:off x="4556125" y="1647825"/>
            <a:ext cx="3124200" cy="290513"/>
          </a:xfrm>
          <a:prstGeom prst="rect">
            <a:avLst/>
          </a:prstGeom>
          <a:solidFill>
            <a:srgbClr val="FF6FCF"/>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6FCF"/>
            </a:extrusionClr>
          </a:sp3d>
        </p:spPr>
        <p:txBody>
          <a:bodyPr wrap="none" anchor="ctr">
            <a:flatTx/>
          </a:bodyPr>
          <a:lstStyle/>
          <a:p>
            <a:pPr algn="ctr"/>
            <a:r>
              <a:rPr lang="it-IT" sz="1400">
                <a:latin typeface="Comic Sans MS" pitchFamily="-106" charset="0"/>
                <a:ea typeface="Osaka" pitchFamily="-106" charset="-128"/>
              </a:rPr>
              <a:t>CUNEO SALINO</a:t>
            </a:r>
          </a:p>
        </p:txBody>
      </p:sp>
      <p:sp>
        <p:nvSpPr>
          <p:cNvPr id="77837" name="Rectangle 13"/>
          <p:cNvSpPr>
            <a:spLocks noChangeArrowheads="1"/>
          </p:cNvSpPr>
          <p:nvPr/>
        </p:nvSpPr>
        <p:spPr bwMode="auto">
          <a:xfrm rot="92139">
            <a:off x="4537075" y="1295400"/>
            <a:ext cx="3124200" cy="304800"/>
          </a:xfrm>
          <a:prstGeom prst="rect">
            <a:avLst/>
          </a:prstGeom>
          <a:solidFill>
            <a:srgbClr val="B2AF96"/>
          </a:solidFill>
          <a:ln w="9525">
            <a:miter lim="800000"/>
            <a:headEnd/>
            <a:tailEnd/>
          </a:ln>
          <a:scene3d>
            <a:camera prst="legacyPerspectiveTop"/>
            <a:lightRig rig="legacyFlat3" dir="b"/>
          </a:scene3d>
          <a:sp3d extrusionH="887400" prstMaterial="legacyMatte">
            <a:bevelT w="13500" h="13500" prst="angle"/>
            <a:bevelB w="13500" h="13500" prst="angle"/>
            <a:extrusionClr>
              <a:srgbClr val="B2AF96"/>
            </a:extrusionClr>
          </a:sp3d>
        </p:spPr>
        <p:txBody>
          <a:bodyPr wrap="none" anchor="ctr">
            <a:flatTx/>
          </a:bodyPr>
          <a:lstStyle/>
          <a:p>
            <a:pPr algn="ctr"/>
            <a:r>
              <a:rPr lang="it-IT" sz="1400">
                <a:latin typeface="Comic Sans MS" pitchFamily="-106" charset="0"/>
                <a:ea typeface="Osaka" pitchFamily="-106" charset="-128"/>
              </a:rPr>
              <a:t>DEFLUSSO MINIMO VITALE</a:t>
            </a:r>
          </a:p>
        </p:txBody>
      </p:sp>
      <p:sp>
        <p:nvSpPr>
          <p:cNvPr id="77838" name="Rectangle 14"/>
          <p:cNvSpPr>
            <a:spLocks noChangeArrowheads="1"/>
          </p:cNvSpPr>
          <p:nvPr/>
        </p:nvSpPr>
        <p:spPr bwMode="auto">
          <a:xfrm rot="92139">
            <a:off x="4525963" y="915988"/>
            <a:ext cx="3124200" cy="342900"/>
          </a:xfrm>
          <a:prstGeom prst="rect">
            <a:avLst/>
          </a:prstGeom>
          <a:solidFill>
            <a:srgbClr val="00FF00"/>
          </a:solidFill>
          <a:ln w="9525">
            <a:miter lim="800000"/>
            <a:headEnd/>
            <a:tailEnd/>
          </a:ln>
          <a:scene3d>
            <a:camera prst="legacyPerspectiveTop"/>
            <a:lightRig rig="legacyFlat3" dir="b"/>
          </a:scene3d>
          <a:sp3d extrusionH="887400" prstMaterial="legacyMatte">
            <a:bevelT w="13500" h="13500" prst="angle"/>
            <a:bevelB w="13500" h="13500" prst="angle"/>
            <a:extrusionClr>
              <a:srgbClr val="00FF00"/>
            </a:extrusionClr>
          </a:sp3d>
        </p:spPr>
        <p:txBody>
          <a:bodyPr wrap="none" anchor="ctr">
            <a:flatTx/>
          </a:bodyPr>
          <a:lstStyle/>
          <a:p>
            <a:pPr algn="ctr"/>
            <a:r>
              <a:rPr lang="it-IT" sz="1400">
                <a:latin typeface="Comic Sans MS" pitchFamily="-106" charset="0"/>
                <a:ea typeface="Osaka" pitchFamily="-106" charset="-128"/>
              </a:rPr>
              <a:t>LITORALI</a:t>
            </a:r>
          </a:p>
        </p:txBody>
      </p:sp>
      <p:sp>
        <p:nvSpPr>
          <p:cNvPr id="77839" name="Rectangle 15"/>
          <p:cNvSpPr>
            <a:spLocks noChangeArrowheads="1"/>
          </p:cNvSpPr>
          <p:nvPr/>
        </p:nvSpPr>
        <p:spPr bwMode="auto">
          <a:xfrm rot="92139">
            <a:off x="4525963" y="533400"/>
            <a:ext cx="3124200" cy="346075"/>
          </a:xfrm>
          <a:prstGeom prst="rect">
            <a:avLst/>
          </a:prstGeom>
          <a:solidFill>
            <a:srgbClr val="FF0000"/>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0000"/>
            </a:extrusionClr>
          </a:sp3d>
        </p:spPr>
        <p:txBody>
          <a:bodyPr wrap="none" anchor="ctr">
            <a:flatTx/>
          </a:bodyPr>
          <a:lstStyle/>
          <a:p>
            <a:pPr algn="ctr"/>
            <a:r>
              <a:rPr lang="it-IT" sz="1400">
                <a:latin typeface="Comic Sans MS" pitchFamily="-106" charset="0"/>
                <a:ea typeface="Osaka" pitchFamily="-106" charset="-128"/>
              </a:rPr>
              <a:t>FRUIZIONE TURISTICA</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7" name="Line 3"/>
          <p:cNvSpPr>
            <a:spLocks noChangeShapeType="1"/>
          </p:cNvSpPr>
          <p:nvPr/>
        </p:nvSpPr>
        <p:spPr bwMode="auto">
          <a:xfrm>
            <a:off x="0" y="476250"/>
            <a:ext cx="9144000" cy="0"/>
          </a:xfrm>
          <a:prstGeom prst="line">
            <a:avLst/>
          </a:prstGeom>
          <a:noFill/>
          <a:ln w="19050">
            <a:solidFill>
              <a:srgbClr val="800000"/>
            </a:solidFill>
            <a:round/>
            <a:headEnd/>
            <a:tailEnd/>
          </a:ln>
          <a:effectLst/>
        </p:spPr>
        <p:txBody>
          <a:bodyPr/>
          <a:lstStyle/>
          <a:p>
            <a:endParaRPr lang="it-IT"/>
          </a:p>
        </p:txBody>
      </p:sp>
      <p:sp>
        <p:nvSpPr>
          <p:cNvPr id="175108" name="Rectangle 4"/>
          <p:cNvSpPr>
            <a:spLocks noChangeArrowheads="1"/>
          </p:cNvSpPr>
          <p:nvPr/>
        </p:nvSpPr>
        <p:spPr bwMode="auto">
          <a:xfrm>
            <a:off x="2341563" y="0"/>
            <a:ext cx="4278312" cy="457200"/>
          </a:xfrm>
          <a:prstGeom prst="rect">
            <a:avLst/>
          </a:prstGeom>
          <a:noFill/>
          <a:ln w="9525" algn="ctr">
            <a:noFill/>
            <a:miter lim="800000"/>
            <a:headEnd/>
            <a:tailEnd/>
          </a:ln>
          <a:effectLst/>
        </p:spPr>
        <p:txBody>
          <a:bodyPr wrap="none">
            <a:spAutoFit/>
          </a:bodyPr>
          <a:lstStyle/>
          <a:p>
            <a:r>
              <a:rPr lang="en-GB" sz="2400" b="1" dirty="0">
                <a:solidFill>
                  <a:srgbClr val="800000"/>
                </a:solidFill>
                <a:effectLst>
                  <a:outerShdw blurRad="38100" dist="38100" dir="2700000" algn="tl">
                    <a:srgbClr val="C0C0C0"/>
                  </a:outerShdw>
                </a:effectLst>
              </a:rPr>
              <a:t>DEFINIZIONI DEI FENOMENI</a:t>
            </a:r>
            <a:endParaRPr lang="it-IT" sz="2400" b="1" dirty="0">
              <a:solidFill>
                <a:srgbClr val="800000"/>
              </a:solidFill>
              <a:effectLst>
                <a:outerShdw blurRad="38100" dist="38100" dir="2700000" algn="tl">
                  <a:srgbClr val="C0C0C0"/>
                </a:outerShdw>
              </a:effectLst>
            </a:endParaRPr>
          </a:p>
        </p:txBody>
      </p:sp>
      <p:pic>
        <p:nvPicPr>
          <p:cNvPr id="175110" name="Picture 6" descr="Picture5"/>
          <p:cNvPicPr>
            <a:picLocks noChangeAspect="1" noChangeArrowheads="1"/>
          </p:cNvPicPr>
          <p:nvPr/>
        </p:nvPicPr>
        <p:blipFill>
          <a:blip r:embed="rId2"/>
          <a:srcRect/>
          <a:stretch>
            <a:fillRect/>
          </a:stretch>
        </p:blipFill>
        <p:spPr bwMode="auto">
          <a:xfrm>
            <a:off x="4211638" y="3213100"/>
            <a:ext cx="4859337" cy="3509963"/>
          </a:xfrm>
          <a:prstGeom prst="rect">
            <a:avLst/>
          </a:prstGeom>
          <a:solidFill>
            <a:schemeClr val="bg1"/>
          </a:solidFill>
          <a:ln w="9525">
            <a:solidFill>
              <a:schemeClr val="tx1"/>
            </a:solidFill>
            <a:miter lim="800000"/>
            <a:headEnd/>
            <a:tailEnd/>
          </a:ln>
        </p:spPr>
      </p:pic>
      <p:grpSp>
        <p:nvGrpSpPr>
          <p:cNvPr id="2" name="Group 15"/>
          <p:cNvGrpSpPr>
            <a:grpSpLocks/>
          </p:cNvGrpSpPr>
          <p:nvPr/>
        </p:nvGrpSpPr>
        <p:grpSpPr bwMode="auto">
          <a:xfrm>
            <a:off x="1981200" y="762000"/>
            <a:ext cx="4489450" cy="3565525"/>
            <a:chOff x="1248" y="480"/>
            <a:chExt cx="2828" cy="2246"/>
          </a:xfrm>
        </p:grpSpPr>
        <p:sp>
          <p:nvSpPr>
            <p:cNvPr id="175111" name="Rectangle 7"/>
            <p:cNvSpPr>
              <a:spLocks noChangeArrowheads="1"/>
            </p:cNvSpPr>
            <p:nvPr/>
          </p:nvSpPr>
          <p:spPr bwMode="auto">
            <a:xfrm>
              <a:off x="1248" y="480"/>
              <a:ext cx="1996" cy="953"/>
            </a:xfrm>
            <a:prstGeom prst="rect">
              <a:avLst/>
            </a:prstGeom>
            <a:solidFill>
              <a:schemeClr val="bg1">
                <a:alpha val="47000"/>
              </a:schemeClr>
            </a:solidFill>
            <a:ln w="9525" algn="ctr">
              <a:solidFill>
                <a:srgbClr val="800000"/>
              </a:solidFill>
              <a:miter lim="800000"/>
              <a:headEnd/>
              <a:tailEnd/>
            </a:ln>
            <a:effectLst/>
          </p:spPr>
          <p:txBody>
            <a:bodyPr tIns="118800" bIns="118800"/>
            <a:lstStyle/>
            <a:p>
              <a:r>
                <a:rPr lang="en-GB" u="sng">
                  <a:cs typeface="Arial" charset="0"/>
                </a:rPr>
                <a:t>SICCITA’</a:t>
              </a:r>
            </a:p>
            <a:p>
              <a:r>
                <a:rPr lang="en-GB">
                  <a:cs typeface="Arial" charset="0"/>
                </a:rPr>
                <a:t>Fenomeno climatico a caratttere periodico e temporaneo caratteristico di alcune aree geografiche </a:t>
              </a:r>
              <a:endParaRPr lang="it-IT">
                <a:cs typeface="Arial" charset="0"/>
              </a:endParaRPr>
            </a:p>
          </p:txBody>
        </p:sp>
        <p:sp>
          <p:nvSpPr>
            <p:cNvPr id="175113" name="Line 9"/>
            <p:cNvSpPr>
              <a:spLocks noChangeShapeType="1"/>
            </p:cNvSpPr>
            <p:nvPr/>
          </p:nvSpPr>
          <p:spPr bwMode="auto">
            <a:xfrm flipH="1" flipV="1">
              <a:off x="3264" y="1488"/>
              <a:ext cx="812" cy="1238"/>
            </a:xfrm>
            <a:prstGeom prst="line">
              <a:avLst/>
            </a:prstGeom>
            <a:noFill/>
            <a:ln w="38100">
              <a:solidFill>
                <a:schemeClr val="tx1"/>
              </a:solidFill>
              <a:round/>
              <a:headEnd/>
              <a:tailEnd type="triangle" w="med" len="med"/>
            </a:ln>
            <a:effectLst/>
          </p:spPr>
          <p:txBody>
            <a:bodyPr/>
            <a:lstStyle/>
            <a:p>
              <a:endParaRPr lang="it-IT"/>
            </a:p>
          </p:txBody>
        </p:sp>
      </p:grpSp>
      <p:grpSp>
        <p:nvGrpSpPr>
          <p:cNvPr id="3" name="Group 17"/>
          <p:cNvGrpSpPr>
            <a:grpSpLocks/>
          </p:cNvGrpSpPr>
          <p:nvPr/>
        </p:nvGrpSpPr>
        <p:grpSpPr bwMode="auto">
          <a:xfrm>
            <a:off x="457200" y="2438400"/>
            <a:ext cx="5791200" cy="3124200"/>
            <a:chOff x="288" y="1536"/>
            <a:chExt cx="3648" cy="1968"/>
          </a:xfrm>
        </p:grpSpPr>
        <p:sp>
          <p:nvSpPr>
            <p:cNvPr id="175112" name="Rectangle 8"/>
            <p:cNvSpPr>
              <a:spLocks noChangeArrowheads="1"/>
            </p:cNvSpPr>
            <p:nvPr/>
          </p:nvSpPr>
          <p:spPr bwMode="auto">
            <a:xfrm>
              <a:off x="288" y="1536"/>
              <a:ext cx="1995" cy="981"/>
            </a:xfrm>
            <a:prstGeom prst="rect">
              <a:avLst/>
            </a:prstGeom>
            <a:solidFill>
              <a:schemeClr val="bg1">
                <a:alpha val="47000"/>
              </a:schemeClr>
            </a:solidFill>
            <a:ln w="9525" algn="ctr">
              <a:solidFill>
                <a:srgbClr val="800000"/>
              </a:solidFill>
              <a:miter lim="800000"/>
              <a:headEnd/>
              <a:tailEnd/>
            </a:ln>
            <a:effectLst/>
          </p:spPr>
          <p:txBody>
            <a:bodyPr>
              <a:spAutoFit/>
            </a:bodyPr>
            <a:lstStyle/>
            <a:p>
              <a:r>
                <a:rPr lang="en-GB" u="sng"/>
                <a:t>Mancanza d’acqua</a:t>
              </a:r>
            </a:p>
            <a:p>
              <a:pPr>
                <a:spcBef>
                  <a:spcPct val="30000"/>
                </a:spcBef>
              </a:pPr>
              <a:r>
                <a:rPr lang="en-GB"/>
                <a:t>L’approvvigionamento non soddisfa le domanda:</a:t>
              </a:r>
              <a:endParaRPr lang="it-IT"/>
            </a:p>
            <a:p>
              <a:r>
                <a:rPr lang="en-GB"/>
                <a:t>L’acqua distribuita non copre i fasbbisogni di base </a:t>
              </a:r>
            </a:p>
          </p:txBody>
        </p:sp>
        <p:sp>
          <p:nvSpPr>
            <p:cNvPr id="175115" name="Line 11"/>
            <p:cNvSpPr>
              <a:spLocks noChangeShapeType="1"/>
            </p:cNvSpPr>
            <p:nvPr/>
          </p:nvSpPr>
          <p:spPr bwMode="auto">
            <a:xfrm flipH="1" flipV="1">
              <a:off x="2256" y="2400"/>
              <a:ext cx="1680" cy="1104"/>
            </a:xfrm>
            <a:prstGeom prst="line">
              <a:avLst/>
            </a:prstGeom>
            <a:noFill/>
            <a:ln w="38100">
              <a:solidFill>
                <a:schemeClr val="tx1"/>
              </a:solidFill>
              <a:round/>
              <a:headEnd/>
              <a:tailEnd type="triangle" w="med" len="med"/>
            </a:ln>
            <a:effectLst/>
          </p:spPr>
          <p:txBody>
            <a:bodyPr/>
            <a:lstStyle/>
            <a:p>
              <a:endParaRPr lang="it-IT"/>
            </a:p>
          </p:txBody>
        </p:sp>
      </p:grpSp>
      <p:grpSp>
        <p:nvGrpSpPr>
          <p:cNvPr id="4" name="Group 18"/>
          <p:cNvGrpSpPr>
            <a:grpSpLocks/>
          </p:cNvGrpSpPr>
          <p:nvPr/>
        </p:nvGrpSpPr>
        <p:grpSpPr bwMode="auto">
          <a:xfrm>
            <a:off x="381000" y="4648200"/>
            <a:ext cx="7315200" cy="2054225"/>
            <a:chOff x="240" y="2928"/>
            <a:chExt cx="4608" cy="1294"/>
          </a:xfrm>
        </p:grpSpPr>
        <p:sp>
          <p:nvSpPr>
            <p:cNvPr id="175114" name="Line 10"/>
            <p:cNvSpPr>
              <a:spLocks noChangeShapeType="1"/>
            </p:cNvSpPr>
            <p:nvPr/>
          </p:nvSpPr>
          <p:spPr bwMode="auto">
            <a:xfrm flipH="1">
              <a:off x="2304" y="4080"/>
              <a:ext cx="2544" cy="1"/>
            </a:xfrm>
            <a:prstGeom prst="line">
              <a:avLst/>
            </a:prstGeom>
            <a:noFill/>
            <a:ln w="38100">
              <a:solidFill>
                <a:schemeClr val="tx1"/>
              </a:solidFill>
              <a:round/>
              <a:headEnd/>
              <a:tailEnd type="triangle" w="med" len="med"/>
            </a:ln>
            <a:effectLst/>
          </p:spPr>
          <p:txBody>
            <a:bodyPr/>
            <a:lstStyle/>
            <a:p>
              <a:endParaRPr lang="it-IT"/>
            </a:p>
          </p:txBody>
        </p:sp>
        <p:sp>
          <p:nvSpPr>
            <p:cNvPr id="175117" name="Rectangle 13"/>
            <p:cNvSpPr>
              <a:spLocks noChangeArrowheads="1"/>
            </p:cNvSpPr>
            <p:nvPr/>
          </p:nvSpPr>
          <p:spPr bwMode="auto">
            <a:xfrm>
              <a:off x="240" y="2928"/>
              <a:ext cx="1995" cy="1294"/>
            </a:xfrm>
            <a:prstGeom prst="rect">
              <a:avLst/>
            </a:prstGeom>
            <a:solidFill>
              <a:schemeClr val="bg1">
                <a:alpha val="47000"/>
              </a:schemeClr>
            </a:solidFill>
            <a:ln w="9525" algn="ctr">
              <a:solidFill>
                <a:srgbClr val="800000"/>
              </a:solidFill>
              <a:miter lim="800000"/>
              <a:headEnd/>
              <a:tailEnd/>
            </a:ln>
            <a:effectLst/>
          </p:spPr>
          <p:txBody>
            <a:bodyPr>
              <a:spAutoFit/>
            </a:bodyPr>
            <a:lstStyle/>
            <a:p>
              <a:r>
                <a:rPr lang="en-GB" u="sng">
                  <a:cs typeface="Arial" charset="0"/>
                </a:rPr>
                <a:t>DESERTIFICAZIONE</a:t>
              </a:r>
            </a:p>
            <a:p>
              <a:r>
                <a:rPr lang="en-GB">
                  <a:cs typeface="Arial" charset="0"/>
                </a:rPr>
                <a:t>degradazione del suolo in aree aride, semi-aride e sub-umide secche causata da vari fattori, inclusi i cambiamenti climatici e le attività antropiche</a:t>
              </a:r>
              <a:r>
                <a:rPr lang="en-GB" sz="2000"/>
                <a:t>.</a:t>
              </a:r>
            </a:p>
          </p:txBody>
        </p:sp>
      </p:grpSp>
      <p:grpSp>
        <p:nvGrpSpPr>
          <p:cNvPr id="5" name="Group 16"/>
          <p:cNvGrpSpPr>
            <a:grpSpLocks/>
          </p:cNvGrpSpPr>
          <p:nvPr/>
        </p:nvGrpSpPr>
        <p:grpSpPr bwMode="auto">
          <a:xfrm>
            <a:off x="5715000" y="685800"/>
            <a:ext cx="3167063" cy="3565525"/>
            <a:chOff x="3600" y="432"/>
            <a:chExt cx="1995" cy="2246"/>
          </a:xfrm>
        </p:grpSpPr>
        <p:sp>
          <p:nvSpPr>
            <p:cNvPr id="175109" name="Rectangle 5"/>
            <p:cNvSpPr>
              <a:spLocks noChangeArrowheads="1"/>
            </p:cNvSpPr>
            <p:nvPr/>
          </p:nvSpPr>
          <p:spPr bwMode="auto">
            <a:xfrm>
              <a:off x="3600" y="432"/>
              <a:ext cx="1995" cy="953"/>
            </a:xfrm>
            <a:prstGeom prst="rect">
              <a:avLst/>
            </a:prstGeom>
            <a:solidFill>
              <a:schemeClr val="bg1">
                <a:alpha val="47000"/>
              </a:schemeClr>
            </a:solidFill>
            <a:ln w="9525" algn="ctr">
              <a:solidFill>
                <a:srgbClr val="800000"/>
              </a:solidFill>
              <a:miter lim="800000"/>
              <a:headEnd/>
              <a:tailEnd/>
            </a:ln>
            <a:effectLst/>
          </p:spPr>
          <p:txBody>
            <a:bodyPr tIns="118800" bIns="118800"/>
            <a:lstStyle/>
            <a:p>
              <a:r>
                <a:rPr lang="en-GB" u="sng">
                  <a:cs typeface="Arial" charset="0"/>
                </a:rPr>
                <a:t>ARIDITA’</a:t>
              </a:r>
            </a:p>
            <a:p>
              <a:r>
                <a:rPr lang="en-GB">
                  <a:cs typeface="Arial" charset="0"/>
                </a:rPr>
                <a:t>Condizione carateristica di regioni con un determinato  clima e bassissima piovosità </a:t>
              </a:r>
              <a:r>
                <a:rPr lang="en-GB"/>
                <a:t> </a:t>
              </a:r>
            </a:p>
          </p:txBody>
        </p:sp>
        <p:sp>
          <p:nvSpPr>
            <p:cNvPr id="175118" name="Line 14"/>
            <p:cNvSpPr>
              <a:spLocks noChangeShapeType="1"/>
            </p:cNvSpPr>
            <p:nvPr/>
          </p:nvSpPr>
          <p:spPr bwMode="auto">
            <a:xfrm flipV="1">
              <a:off x="5280" y="1392"/>
              <a:ext cx="4" cy="1286"/>
            </a:xfrm>
            <a:prstGeom prst="line">
              <a:avLst/>
            </a:prstGeom>
            <a:noFill/>
            <a:ln w="38100">
              <a:solidFill>
                <a:schemeClr val="tx1"/>
              </a:solidFill>
              <a:round/>
              <a:headEnd/>
              <a:tailEnd type="triangle" w="med" len="med"/>
            </a:ln>
            <a:effectLst/>
          </p:spPr>
          <p:txBody>
            <a:bodyPr/>
            <a:lstStyle/>
            <a:p>
              <a:endParaRPr lang="it-IT"/>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5107"/>
                                        </p:tgtEl>
                                        <p:attrNameLst>
                                          <p:attrName>style.visibility</p:attrName>
                                        </p:attrNameLst>
                                      </p:cBhvr>
                                      <p:to>
                                        <p:strVal val="visible"/>
                                      </p:to>
                                    </p:set>
                                    <p:anim calcmode="lin" valueType="num">
                                      <p:cBhvr additive="base">
                                        <p:cTn id="7" dur="500" fill="hold"/>
                                        <p:tgtEl>
                                          <p:spTgt spid="175107"/>
                                        </p:tgtEl>
                                        <p:attrNameLst>
                                          <p:attrName>ppt_x</p:attrName>
                                        </p:attrNameLst>
                                      </p:cBhvr>
                                      <p:tavLst>
                                        <p:tav tm="0">
                                          <p:val>
                                            <p:strVal val="0-#ppt_w/2"/>
                                          </p:val>
                                        </p:tav>
                                        <p:tav tm="100000">
                                          <p:val>
                                            <p:strVal val="#ppt_x"/>
                                          </p:val>
                                        </p:tav>
                                      </p:tavLst>
                                    </p:anim>
                                    <p:anim calcmode="lin" valueType="num">
                                      <p:cBhvr additive="base">
                                        <p:cTn id="8" dur="500" fill="hold"/>
                                        <p:tgtEl>
                                          <p:spTgt spid="17510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175108"/>
                                        </p:tgtEl>
                                        <p:attrNameLst>
                                          <p:attrName>style.visibility</p:attrName>
                                        </p:attrNameLst>
                                      </p:cBhvr>
                                      <p:to>
                                        <p:strVal val="visible"/>
                                      </p:to>
                                    </p:set>
                                    <p:animEffect transition="in" filter="dissolve">
                                      <p:cBhvr>
                                        <p:cTn id="13" dur="500"/>
                                        <p:tgtEl>
                                          <p:spTgt spid="175108"/>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175110"/>
                                        </p:tgtEl>
                                        <p:attrNameLst>
                                          <p:attrName>style.visibility</p:attrName>
                                        </p:attrNameLst>
                                      </p:cBhvr>
                                      <p:to>
                                        <p:strVal val="visible"/>
                                      </p:to>
                                    </p:set>
                                    <p:animEffect transition="in" filter="dissolve">
                                      <p:cBhvr>
                                        <p:cTn id="18" dur="500"/>
                                        <p:tgtEl>
                                          <p:spTgt spid="17511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wipe(down)">
                                      <p:cBhvr>
                                        <p:cTn id="28" dur="500"/>
                                        <p:tgtEl>
                                          <p:spTgt spid="2"/>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wipe(down)">
                                      <p:cBhvr>
                                        <p:cTn id="33" dur="5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wipe(right)">
                                      <p:cBhvr>
                                        <p:cTn id="3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107" grpId="0" animBg="1"/>
      <p:bldP spid="175108"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7" name="Line 9"/>
          <p:cNvSpPr>
            <a:spLocks noChangeShapeType="1"/>
          </p:cNvSpPr>
          <p:nvPr/>
        </p:nvSpPr>
        <p:spPr bwMode="auto">
          <a:xfrm>
            <a:off x="304800" y="762000"/>
            <a:ext cx="8637588" cy="0"/>
          </a:xfrm>
          <a:prstGeom prst="line">
            <a:avLst/>
          </a:prstGeom>
          <a:noFill/>
          <a:ln w="25400">
            <a:solidFill>
              <a:srgbClr val="0000FF"/>
            </a:solidFill>
            <a:round/>
            <a:headEnd/>
            <a:tailEnd/>
          </a:ln>
        </p:spPr>
        <p:txBody>
          <a:bodyPr/>
          <a:lstStyle/>
          <a:p>
            <a:endParaRPr lang="it-IT"/>
          </a:p>
        </p:txBody>
      </p:sp>
      <p:sp>
        <p:nvSpPr>
          <p:cNvPr id="79878" name="Text Box 10"/>
          <p:cNvSpPr txBox="1">
            <a:spLocks noChangeArrowheads="1"/>
          </p:cNvSpPr>
          <p:nvPr/>
        </p:nvSpPr>
        <p:spPr bwMode="auto">
          <a:xfrm>
            <a:off x="457200" y="0"/>
            <a:ext cx="8075613" cy="646331"/>
          </a:xfrm>
          <a:prstGeom prst="rect">
            <a:avLst/>
          </a:prstGeom>
          <a:solidFill>
            <a:srgbClr val="FFFFCC">
              <a:alpha val="50195"/>
            </a:srgbClr>
          </a:solidFill>
          <a:ln w="9525">
            <a:noFill/>
            <a:miter lim="800000"/>
            <a:headEnd/>
            <a:tailEnd/>
          </a:ln>
        </p:spPr>
        <p:txBody>
          <a:bodyPr>
            <a:spAutoFit/>
          </a:bodyPr>
          <a:lstStyle/>
          <a:p>
            <a:pPr algn="ctr">
              <a:spcBef>
                <a:spcPct val="50000"/>
              </a:spcBef>
            </a:pPr>
            <a:r>
              <a:rPr lang="it-IT" sz="3600" b="1" dirty="0">
                <a:solidFill>
                  <a:srgbClr val="003399"/>
                </a:solidFill>
              </a:rPr>
              <a:t>Deflusso Minimo Vitale</a:t>
            </a:r>
          </a:p>
        </p:txBody>
      </p:sp>
      <p:sp>
        <p:nvSpPr>
          <p:cNvPr id="138252" name="Rectangle 12"/>
          <p:cNvSpPr>
            <a:spLocks noChangeArrowheads="1"/>
          </p:cNvSpPr>
          <p:nvPr/>
        </p:nvSpPr>
        <p:spPr bwMode="auto">
          <a:xfrm>
            <a:off x="179388" y="1558925"/>
            <a:ext cx="8640762" cy="427038"/>
          </a:xfrm>
          <a:prstGeom prst="rect">
            <a:avLst/>
          </a:prstGeom>
          <a:solidFill>
            <a:schemeClr val="bg1">
              <a:alpha val="59999"/>
            </a:schemeClr>
          </a:solidFill>
          <a:ln w="9525">
            <a:noFill/>
            <a:miter lim="800000"/>
            <a:headEnd/>
            <a:tailEnd/>
          </a:ln>
        </p:spPr>
        <p:txBody>
          <a:bodyPr>
            <a:spAutoFit/>
          </a:bodyPr>
          <a:lstStyle/>
          <a:p>
            <a:pPr algn="ctr"/>
            <a:r>
              <a:rPr lang="en-GB" sz="2200" b="1">
                <a:solidFill>
                  <a:srgbClr val="006600"/>
                </a:solidFill>
              </a:rPr>
              <a:t>R(sup+gw) – U(civ,agr,ind,en,etc) + Rriu + Vrest </a:t>
            </a:r>
            <a:r>
              <a:rPr lang="it-IT" sz="2200" b="1">
                <a:solidFill>
                  <a:srgbClr val="006600"/>
                </a:solidFill>
                <a:sym typeface="Symbol" pitchFamily="-106" charset="2"/>
              </a:rPr>
              <a:t></a:t>
            </a:r>
            <a:r>
              <a:rPr lang="en-GB" sz="2200" b="1">
                <a:solidFill>
                  <a:srgbClr val="006600"/>
                </a:solidFill>
              </a:rPr>
              <a:t> DMV</a:t>
            </a:r>
            <a:endParaRPr lang="it-IT" sz="2200" b="1">
              <a:solidFill>
                <a:srgbClr val="006600"/>
              </a:solidFill>
            </a:endParaRPr>
          </a:p>
        </p:txBody>
      </p:sp>
      <p:sp>
        <p:nvSpPr>
          <p:cNvPr id="138253" name="Text Box 13"/>
          <p:cNvSpPr txBox="1">
            <a:spLocks noChangeArrowheads="1"/>
          </p:cNvSpPr>
          <p:nvPr/>
        </p:nvSpPr>
        <p:spPr bwMode="auto">
          <a:xfrm>
            <a:off x="1908175" y="990600"/>
            <a:ext cx="4824413" cy="427038"/>
          </a:xfrm>
          <a:prstGeom prst="rect">
            <a:avLst/>
          </a:prstGeom>
          <a:solidFill>
            <a:srgbClr val="FFFF99">
              <a:alpha val="63136"/>
            </a:srgbClr>
          </a:solidFill>
          <a:ln w="9525">
            <a:noFill/>
            <a:miter lim="800000"/>
            <a:headEnd/>
            <a:tailEnd/>
          </a:ln>
        </p:spPr>
        <p:txBody>
          <a:bodyPr>
            <a:spAutoFit/>
          </a:bodyPr>
          <a:lstStyle/>
          <a:p>
            <a:pPr algn="ctr">
              <a:spcBef>
                <a:spcPct val="50000"/>
              </a:spcBef>
            </a:pPr>
            <a:r>
              <a:rPr lang="it-IT" sz="2200" b="1" u="sng">
                <a:solidFill>
                  <a:srgbClr val="003399"/>
                </a:solidFill>
              </a:rPr>
              <a:t>EQUAZIONE DI CONTINUITA’</a:t>
            </a:r>
          </a:p>
        </p:txBody>
      </p:sp>
      <p:sp>
        <p:nvSpPr>
          <p:cNvPr id="138254" name="Oval 14"/>
          <p:cNvSpPr>
            <a:spLocks noChangeArrowheads="1"/>
          </p:cNvSpPr>
          <p:nvPr/>
        </p:nvSpPr>
        <p:spPr bwMode="auto">
          <a:xfrm>
            <a:off x="7380288" y="1338263"/>
            <a:ext cx="1008062" cy="800100"/>
          </a:xfrm>
          <a:prstGeom prst="ellipse">
            <a:avLst/>
          </a:prstGeom>
          <a:noFill/>
          <a:ln w="50800">
            <a:solidFill>
              <a:srgbClr val="FF0000"/>
            </a:solidFill>
            <a:round/>
            <a:headEnd/>
            <a:tailEnd/>
          </a:ln>
        </p:spPr>
        <p:txBody>
          <a:bodyPr wrap="none" anchor="ctr"/>
          <a:lstStyle/>
          <a:p>
            <a:endParaRPr lang="it-IT"/>
          </a:p>
        </p:txBody>
      </p:sp>
      <p:sp>
        <p:nvSpPr>
          <p:cNvPr id="138255" name="Line 15"/>
          <p:cNvSpPr>
            <a:spLocks noChangeShapeType="1"/>
          </p:cNvSpPr>
          <p:nvPr/>
        </p:nvSpPr>
        <p:spPr bwMode="auto">
          <a:xfrm flipH="1">
            <a:off x="6156325" y="1890713"/>
            <a:ext cx="1295400" cy="1039812"/>
          </a:xfrm>
          <a:prstGeom prst="line">
            <a:avLst/>
          </a:prstGeom>
          <a:noFill/>
          <a:ln w="50800">
            <a:solidFill>
              <a:srgbClr val="FF0000"/>
            </a:solidFill>
            <a:round/>
            <a:headEnd/>
            <a:tailEnd type="triangle" w="med" len="med"/>
          </a:ln>
        </p:spPr>
        <p:txBody>
          <a:bodyPr/>
          <a:lstStyle/>
          <a:p>
            <a:endParaRPr lang="it-IT"/>
          </a:p>
        </p:txBody>
      </p:sp>
      <p:sp>
        <p:nvSpPr>
          <p:cNvPr id="138256" name="AutoShape 16"/>
          <p:cNvSpPr>
            <a:spLocks noChangeArrowheads="1"/>
          </p:cNvSpPr>
          <p:nvPr/>
        </p:nvSpPr>
        <p:spPr bwMode="auto">
          <a:xfrm>
            <a:off x="1187450" y="2708275"/>
            <a:ext cx="6769100" cy="2238375"/>
          </a:xfrm>
          <a:prstGeom prst="roundRect">
            <a:avLst>
              <a:gd name="adj" fmla="val 16667"/>
            </a:avLst>
          </a:prstGeom>
          <a:noFill/>
          <a:ln w="50800">
            <a:solidFill>
              <a:srgbClr val="FF0000"/>
            </a:solidFill>
            <a:round/>
            <a:headEnd/>
            <a:tailEnd/>
          </a:ln>
        </p:spPr>
        <p:txBody>
          <a:bodyPr anchor="ctr"/>
          <a:lstStyle/>
          <a:p>
            <a:pPr algn="ctr"/>
            <a:r>
              <a:rPr lang="it-IT" sz="2000" b="1" i="1"/>
              <a:t>la portata minima necessaria, in ogni tratto omogeneo di corso d’acqua, per garantire la salvaguardia delle caratteristiche del corpo idrico e delle acque, nonché per mantenere le </a:t>
            </a:r>
            <a:r>
              <a:rPr lang="it-IT" sz="2000" b="1" i="1">
                <a:solidFill>
                  <a:srgbClr val="CC0000"/>
                </a:solidFill>
              </a:rPr>
              <a:t>biocenosi tipiche delle condizioni naturali locali</a:t>
            </a:r>
          </a:p>
          <a:p>
            <a:pPr algn="ctr">
              <a:spcBef>
                <a:spcPct val="50000"/>
              </a:spcBef>
            </a:pPr>
            <a:endParaRPr lang="it-IT" sz="2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8253"/>
                                        </p:tgtEl>
                                        <p:attrNameLst>
                                          <p:attrName>style.visibility</p:attrName>
                                        </p:attrNameLst>
                                      </p:cBhvr>
                                      <p:to>
                                        <p:strVal val="visible"/>
                                      </p:to>
                                    </p:set>
                                    <p:animEffect transition="in" filter="blinds(horizontal)">
                                      <p:cBhvr>
                                        <p:cTn id="7" dur="500"/>
                                        <p:tgtEl>
                                          <p:spTgt spid="138253"/>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138252"/>
                                        </p:tgtEl>
                                        <p:attrNameLst>
                                          <p:attrName>style.visibility</p:attrName>
                                        </p:attrNameLst>
                                      </p:cBhvr>
                                      <p:to>
                                        <p:strVal val="visible"/>
                                      </p:to>
                                    </p:set>
                                    <p:anim calcmode="lin" valueType="num">
                                      <p:cBhvr>
                                        <p:cTn id="12" dur="1000" fill="hold"/>
                                        <p:tgtEl>
                                          <p:spTgt spid="138252"/>
                                        </p:tgtEl>
                                        <p:attrNameLst>
                                          <p:attrName>ppt_x</p:attrName>
                                        </p:attrNameLst>
                                      </p:cBhvr>
                                      <p:tavLst>
                                        <p:tav tm="0">
                                          <p:val>
                                            <p:strVal val="#ppt_x-.2"/>
                                          </p:val>
                                        </p:tav>
                                        <p:tav tm="100000">
                                          <p:val>
                                            <p:strVal val="#ppt_x"/>
                                          </p:val>
                                        </p:tav>
                                      </p:tavLst>
                                    </p:anim>
                                    <p:anim calcmode="lin" valueType="num">
                                      <p:cBhvr>
                                        <p:cTn id="13" dur="1000" fill="hold"/>
                                        <p:tgtEl>
                                          <p:spTgt spid="138252"/>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38252"/>
                                        </p:tgtEl>
                                      </p:cBhvr>
                                    </p:animEffect>
                                  </p:childTnLst>
                                </p:cTn>
                              </p:par>
                            </p:childTnLst>
                          </p:cTn>
                        </p:par>
                      </p:childTnLst>
                    </p:cTn>
                  </p:par>
                  <p:par>
                    <p:cTn id="15" fill="hold">
                      <p:stCondLst>
                        <p:cond delay="indefinite"/>
                      </p:stCondLst>
                      <p:childTnLst>
                        <p:par>
                          <p:cTn id="16" fill="hold">
                            <p:stCondLst>
                              <p:cond delay="0"/>
                            </p:stCondLst>
                            <p:childTnLst>
                              <p:par>
                                <p:cTn id="17" presetID="20" presetClass="entr" presetSubtype="0" fill="hold" grpId="0" nodeType="clickEffect">
                                  <p:stCondLst>
                                    <p:cond delay="0"/>
                                  </p:stCondLst>
                                  <p:childTnLst>
                                    <p:set>
                                      <p:cBhvr>
                                        <p:cTn id="18" dur="1" fill="hold">
                                          <p:stCondLst>
                                            <p:cond delay="0"/>
                                          </p:stCondLst>
                                        </p:cTn>
                                        <p:tgtEl>
                                          <p:spTgt spid="138254"/>
                                        </p:tgtEl>
                                        <p:attrNameLst>
                                          <p:attrName>style.visibility</p:attrName>
                                        </p:attrNameLst>
                                      </p:cBhvr>
                                      <p:to>
                                        <p:strVal val="visible"/>
                                      </p:to>
                                    </p:set>
                                    <p:animEffect transition="in" filter="wedge">
                                      <p:cBhvr>
                                        <p:cTn id="19" dur="500"/>
                                        <p:tgtEl>
                                          <p:spTgt spid="138254"/>
                                        </p:tgtEl>
                                      </p:cBhvr>
                                    </p:animEffect>
                                  </p:childTnLst>
                                </p:cTn>
                              </p:par>
                            </p:childTnLst>
                          </p:cTn>
                        </p:par>
                        <p:par>
                          <p:cTn id="20" fill="hold">
                            <p:stCondLst>
                              <p:cond delay="500"/>
                            </p:stCondLst>
                            <p:childTnLst>
                              <p:par>
                                <p:cTn id="21" presetID="22" presetClass="entr" presetSubtype="2" fill="hold" grpId="0" nodeType="afterEffect">
                                  <p:stCondLst>
                                    <p:cond delay="0"/>
                                  </p:stCondLst>
                                  <p:childTnLst>
                                    <p:set>
                                      <p:cBhvr>
                                        <p:cTn id="22" dur="1" fill="hold">
                                          <p:stCondLst>
                                            <p:cond delay="0"/>
                                          </p:stCondLst>
                                        </p:cTn>
                                        <p:tgtEl>
                                          <p:spTgt spid="138255"/>
                                        </p:tgtEl>
                                        <p:attrNameLst>
                                          <p:attrName>style.visibility</p:attrName>
                                        </p:attrNameLst>
                                      </p:cBhvr>
                                      <p:to>
                                        <p:strVal val="visible"/>
                                      </p:to>
                                    </p:set>
                                    <p:animEffect transition="in" filter="wipe(right)">
                                      <p:cBhvr>
                                        <p:cTn id="23" dur="500"/>
                                        <p:tgtEl>
                                          <p:spTgt spid="138255"/>
                                        </p:tgtEl>
                                      </p:cBhvr>
                                    </p:animEffect>
                                  </p:childTnLst>
                                </p:cTn>
                              </p:par>
                            </p:childTnLst>
                          </p:cTn>
                        </p:par>
                        <p:par>
                          <p:cTn id="24" fill="hold">
                            <p:stCondLst>
                              <p:cond delay="1000"/>
                            </p:stCondLst>
                            <p:childTnLst>
                              <p:par>
                                <p:cTn id="25" presetID="21" presetClass="entr" presetSubtype="4" fill="hold" grpId="0" nodeType="afterEffect">
                                  <p:stCondLst>
                                    <p:cond delay="0"/>
                                  </p:stCondLst>
                                  <p:childTnLst>
                                    <p:set>
                                      <p:cBhvr>
                                        <p:cTn id="26" dur="1" fill="hold">
                                          <p:stCondLst>
                                            <p:cond delay="0"/>
                                          </p:stCondLst>
                                        </p:cTn>
                                        <p:tgtEl>
                                          <p:spTgt spid="138256"/>
                                        </p:tgtEl>
                                        <p:attrNameLst>
                                          <p:attrName>style.visibility</p:attrName>
                                        </p:attrNameLst>
                                      </p:cBhvr>
                                      <p:to>
                                        <p:strVal val="visible"/>
                                      </p:to>
                                    </p:set>
                                    <p:animEffect transition="in" filter="wheel(4)">
                                      <p:cBhvr>
                                        <p:cTn id="27" dur="500"/>
                                        <p:tgtEl>
                                          <p:spTgt spid="1382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52" grpId="0" animBg="1"/>
      <p:bldP spid="138253" grpId="0" animBg="1" autoUpdateAnimBg="0"/>
      <p:bldP spid="138254" grpId="0" animBg="1"/>
      <p:bldP spid="138255" grpId="0" animBg="1"/>
      <p:bldP spid="138256" grpId="0" animBg="1"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107504" y="908720"/>
            <a:ext cx="8712968" cy="3539430"/>
          </a:xfrm>
          <a:prstGeom prst="rect">
            <a:avLst/>
          </a:prstGeom>
          <a:noFill/>
          <a:ln w="9525">
            <a:noFill/>
            <a:miter lim="800000"/>
            <a:headEnd/>
            <a:tailEnd/>
          </a:ln>
        </p:spPr>
        <p:txBody>
          <a:bodyPr wrap="square">
            <a:spAutoFit/>
          </a:bodyPr>
          <a:lstStyle/>
          <a:p>
            <a:pPr algn="ctr">
              <a:spcBef>
                <a:spcPct val="50000"/>
              </a:spcBef>
            </a:pPr>
            <a:endParaRPr lang="it-IT" sz="4400" b="1" dirty="0" smtClean="0">
              <a:solidFill>
                <a:srgbClr val="2D2D8A"/>
              </a:solidFill>
              <a:effectLst>
                <a:reflection blurRad="6350" stA="50000" endA="300" endPos="50000" dist="29997" dir="5400000" sy="-100000" algn="bl" rotWithShape="0"/>
              </a:effectLst>
            </a:endParaRPr>
          </a:p>
          <a:p>
            <a:pPr algn="ctr">
              <a:spcBef>
                <a:spcPct val="50000"/>
              </a:spcBef>
            </a:pPr>
            <a:r>
              <a:rPr lang="it-IT" sz="6000" b="1" dirty="0" smtClean="0">
                <a:solidFill>
                  <a:srgbClr val="FF0000"/>
                </a:solidFill>
                <a:effectLst>
                  <a:reflection blurRad="6350" stA="50000" endA="300" endPos="50000" dist="29997" dir="5400000" sy="-100000" algn="bl" rotWithShape="0"/>
                </a:effectLst>
              </a:rPr>
              <a:t>QUALITA’:</a:t>
            </a:r>
            <a:endParaRPr lang="it-IT" sz="6000" b="1" dirty="0" smtClean="0">
              <a:solidFill>
                <a:srgbClr val="FF0000"/>
              </a:solidFill>
              <a:effectLst>
                <a:reflection blurRad="6350" stA="50000" endA="300" endPos="50000" dist="29997" dir="5400000" sy="-100000" algn="bl" rotWithShape="0"/>
              </a:effectLst>
            </a:endParaRPr>
          </a:p>
          <a:p>
            <a:pPr algn="ctr">
              <a:spcBef>
                <a:spcPct val="50000"/>
              </a:spcBef>
            </a:pPr>
            <a:r>
              <a:rPr lang="it-IT" sz="6000" b="1" dirty="0" smtClean="0">
                <a:solidFill>
                  <a:srgbClr val="2D2D8A"/>
                </a:solidFill>
                <a:effectLst>
                  <a:reflection blurRad="6350" stA="50000" endA="300" endPos="50000" dist="29997" dir="5400000" sy="-100000" algn="bl" rotWithShape="0"/>
                </a:effectLst>
              </a:rPr>
              <a:t>STATO ECOLOGICO</a:t>
            </a:r>
            <a:r>
              <a:rPr lang="it-IT" sz="6000" b="1" dirty="0" smtClean="0">
                <a:solidFill>
                  <a:srgbClr val="2D2D8A"/>
                </a:solidFill>
                <a:effectLst>
                  <a:reflection blurRad="6350" stA="50000" endA="300" endPos="50000" dist="29997" dir="5400000" sy="-100000" algn="bl" rotWithShape="0"/>
                </a:effectLst>
              </a:rPr>
              <a:t> </a:t>
            </a:r>
            <a:endParaRPr lang="it-IT" sz="6000" b="1" dirty="0" smtClean="0">
              <a:solidFill>
                <a:srgbClr val="2D2D8A"/>
              </a:solidFill>
              <a:effectLst>
                <a:reflection blurRad="6350" stA="50000" endA="300" endPos="50000" dist="29997" dir="5400000" sy="-100000" algn="bl" rotWithShape="0"/>
              </a:effectLst>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http://all-geo.org/highlyallochthonous/wp-content/uploads/2011/06/OEPA-RCCpsd.jpg"/>
          <p:cNvPicPr>
            <a:picLocks noChangeAspect="1" noChangeArrowheads="1"/>
          </p:cNvPicPr>
          <p:nvPr/>
        </p:nvPicPr>
        <p:blipFill>
          <a:blip r:embed="rId2"/>
          <a:srcRect/>
          <a:stretch>
            <a:fillRect/>
          </a:stretch>
        </p:blipFill>
        <p:spPr bwMode="auto">
          <a:xfrm>
            <a:off x="-1" y="0"/>
            <a:ext cx="4565869" cy="6669360"/>
          </a:xfrm>
          <a:prstGeom prst="rect">
            <a:avLst/>
          </a:prstGeom>
          <a:noFill/>
        </p:spPr>
      </p:pic>
      <p:pic>
        <p:nvPicPr>
          <p:cNvPr id="73732" name="Picture 4" descr="http://www.abr.fvg.it/studi-e-ricerche/ecologia-acque/ecologia-delle-acque/river-continuum-concept/torte.png/image_preview"/>
          <p:cNvPicPr>
            <a:picLocks noChangeAspect="1" noChangeArrowheads="1"/>
          </p:cNvPicPr>
          <p:nvPr/>
        </p:nvPicPr>
        <p:blipFill>
          <a:blip r:embed="rId3"/>
          <a:srcRect/>
          <a:stretch>
            <a:fillRect/>
          </a:stretch>
        </p:blipFill>
        <p:spPr bwMode="auto">
          <a:xfrm>
            <a:off x="5076056" y="476672"/>
            <a:ext cx="3565773" cy="3804214"/>
          </a:xfrm>
          <a:prstGeom prst="rect">
            <a:avLst/>
          </a:prstGeom>
          <a:noFill/>
        </p:spPr>
      </p:pic>
      <p:pic>
        <p:nvPicPr>
          <p:cNvPr id="73734" name="Picture 6" descr="http://files.dnr.state.mn.us/assistance/backyard/healthyrivers/course/200/images/203_30a.jpg"/>
          <p:cNvPicPr>
            <a:picLocks noChangeAspect="1" noChangeArrowheads="1"/>
          </p:cNvPicPr>
          <p:nvPr/>
        </p:nvPicPr>
        <p:blipFill>
          <a:blip r:embed="rId4"/>
          <a:srcRect/>
          <a:stretch>
            <a:fillRect/>
          </a:stretch>
        </p:blipFill>
        <p:spPr bwMode="auto">
          <a:xfrm>
            <a:off x="4565868" y="4790472"/>
            <a:ext cx="4501876" cy="1718899"/>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3"/>
          <p:cNvSpPr txBox="1">
            <a:spLocks noChangeArrowheads="1"/>
          </p:cNvSpPr>
          <p:nvPr/>
        </p:nvSpPr>
        <p:spPr bwMode="auto">
          <a:xfrm>
            <a:off x="2484438" y="620713"/>
            <a:ext cx="3887787" cy="701675"/>
          </a:xfrm>
          <a:prstGeom prst="rect">
            <a:avLst/>
          </a:prstGeom>
          <a:solidFill>
            <a:srgbClr val="FFCC99"/>
          </a:solidFill>
          <a:ln w="9525">
            <a:noFill/>
            <a:miter lim="800000"/>
            <a:headEnd/>
            <a:tailEnd/>
          </a:ln>
        </p:spPr>
        <p:txBody>
          <a:bodyPr>
            <a:spAutoFit/>
          </a:bodyPr>
          <a:lstStyle/>
          <a:p>
            <a:pPr algn="ctr">
              <a:spcBef>
                <a:spcPct val="50000"/>
              </a:spcBef>
            </a:pPr>
            <a:r>
              <a:rPr lang="it-IT" sz="2000" b="1"/>
              <a:t>Stato dei corpi idrici dei corpi idrici superficiali</a:t>
            </a:r>
          </a:p>
        </p:txBody>
      </p:sp>
      <p:sp>
        <p:nvSpPr>
          <p:cNvPr id="215044" name="Text Box 4"/>
          <p:cNvSpPr txBox="1">
            <a:spLocks noChangeArrowheads="1"/>
          </p:cNvSpPr>
          <p:nvPr/>
        </p:nvSpPr>
        <p:spPr bwMode="auto">
          <a:xfrm>
            <a:off x="323850" y="2133600"/>
            <a:ext cx="3024188" cy="396875"/>
          </a:xfrm>
          <a:prstGeom prst="rect">
            <a:avLst/>
          </a:prstGeom>
          <a:solidFill>
            <a:srgbClr val="CCFFCC"/>
          </a:solidFill>
          <a:ln w="9525">
            <a:noFill/>
            <a:miter lim="800000"/>
            <a:headEnd/>
            <a:tailEnd/>
          </a:ln>
        </p:spPr>
        <p:txBody>
          <a:bodyPr>
            <a:spAutoFit/>
          </a:bodyPr>
          <a:lstStyle/>
          <a:p>
            <a:pPr algn="ctr">
              <a:spcBef>
                <a:spcPct val="50000"/>
              </a:spcBef>
            </a:pPr>
            <a:r>
              <a:rPr lang="it-IT" sz="2000" b="1"/>
              <a:t>Stato Ecologico</a:t>
            </a:r>
          </a:p>
        </p:txBody>
      </p:sp>
      <p:sp>
        <p:nvSpPr>
          <p:cNvPr id="215045" name="Text Box 5"/>
          <p:cNvSpPr txBox="1">
            <a:spLocks noChangeArrowheads="1"/>
          </p:cNvSpPr>
          <p:nvPr/>
        </p:nvSpPr>
        <p:spPr bwMode="auto">
          <a:xfrm>
            <a:off x="4643438" y="2133600"/>
            <a:ext cx="3887787" cy="396875"/>
          </a:xfrm>
          <a:prstGeom prst="rect">
            <a:avLst/>
          </a:prstGeom>
          <a:solidFill>
            <a:srgbClr val="FFCC00"/>
          </a:solidFill>
          <a:ln w="9525">
            <a:noFill/>
            <a:miter lim="800000"/>
            <a:headEnd/>
            <a:tailEnd/>
          </a:ln>
        </p:spPr>
        <p:txBody>
          <a:bodyPr>
            <a:spAutoFit/>
          </a:bodyPr>
          <a:lstStyle/>
          <a:p>
            <a:pPr algn="ctr">
              <a:spcBef>
                <a:spcPct val="50000"/>
              </a:spcBef>
            </a:pPr>
            <a:r>
              <a:rPr lang="it-IT" sz="2000" b="1"/>
              <a:t>Stato Chimico</a:t>
            </a:r>
          </a:p>
        </p:txBody>
      </p:sp>
      <p:cxnSp>
        <p:nvCxnSpPr>
          <p:cNvPr id="215046" name="AutoShape 6"/>
          <p:cNvCxnSpPr>
            <a:cxnSpLocks noChangeShapeType="1"/>
            <a:stCxn id="27650" idx="2"/>
            <a:endCxn id="215044" idx="0"/>
          </p:cNvCxnSpPr>
          <p:nvPr/>
        </p:nvCxnSpPr>
        <p:spPr bwMode="auto">
          <a:xfrm rot="5400000">
            <a:off x="2727326" y="431800"/>
            <a:ext cx="811212" cy="2592387"/>
          </a:xfrm>
          <a:prstGeom prst="curvedConnector3">
            <a:avLst>
              <a:gd name="adj1" fmla="val 49903"/>
            </a:avLst>
          </a:prstGeom>
          <a:noFill/>
          <a:ln w="50800">
            <a:solidFill>
              <a:srgbClr val="FF6600"/>
            </a:solidFill>
            <a:prstDash val="sysDot"/>
            <a:round/>
            <a:headEnd/>
            <a:tailEnd type="stealth" w="med" len="med"/>
          </a:ln>
        </p:spPr>
      </p:cxnSp>
      <p:cxnSp>
        <p:nvCxnSpPr>
          <p:cNvPr id="215047" name="AutoShape 7"/>
          <p:cNvCxnSpPr>
            <a:cxnSpLocks noChangeShapeType="1"/>
            <a:stCxn id="27650" idx="2"/>
            <a:endCxn id="215045" idx="0"/>
          </p:cNvCxnSpPr>
          <p:nvPr/>
        </p:nvCxnSpPr>
        <p:spPr bwMode="auto">
          <a:xfrm rot="16200000" flipH="1">
            <a:off x="5103019" y="648494"/>
            <a:ext cx="811212" cy="2159000"/>
          </a:xfrm>
          <a:prstGeom prst="curvedConnector3">
            <a:avLst>
              <a:gd name="adj1" fmla="val 49903"/>
            </a:avLst>
          </a:prstGeom>
          <a:noFill/>
          <a:ln w="50800">
            <a:solidFill>
              <a:srgbClr val="FF6600"/>
            </a:solidFill>
            <a:prstDash val="sysDot"/>
            <a:round/>
            <a:headEnd/>
            <a:tailEnd type="stealth" w="med" len="med"/>
          </a:ln>
        </p:spPr>
      </p:cxnSp>
      <p:sp>
        <p:nvSpPr>
          <p:cNvPr id="215048" name="Text Box 8"/>
          <p:cNvSpPr txBox="1">
            <a:spLocks noChangeArrowheads="1"/>
          </p:cNvSpPr>
          <p:nvPr/>
        </p:nvSpPr>
        <p:spPr bwMode="auto">
          <a:xfrm>
            <a:off x="395288" y="4221163"/>
            <a:ext cx="3024187" cy="1006475"/>
          </a:xfrm>
          <a:prstGeom prst="rect">
            <a:avLst/>
          </a:prstGeom>
          <a:solidFill>
            <a:srgbClr val="CCFFCC"/>
          </a:solidFill>
          <a:ln w="9525">
            <a:noFill/>
            <a:miter lim="800000"/>
            <a:headEnd/>
            <a:tailEnd/>
          </a:ln>
        </p:spPr>
        <p:txBody>
          <a:bodyPr>
            <a:spAutoFit/>
          </a:bodyPr>
          <a:lstStyle/>
          <a:p>
            <a:pPr algn="ctr">
              <a:spcBef>
                <a:spcPct val="50000"/>
              </a:spcBef>
            </a:pPr>
            <a:r>
              <a:rPr lang="it-IT" sz="2000" b="1"/>
              <a:t>Elementi Qualitativi per la classificazione dello stato ecologico </a:t>
            </a:r>
          </a:p>
        </p:txBody>
      </p:sp>
      <p:sp>
        <p:nvSpPr>
          <p:cNvPr id="215049" name="Text Box 9"/>
          <p:cNvSpPr txBox="1">
            <a:spLocks noChangeArrowheads="1"/>
          </p:cNvSpPr>
          <p:nvPr/>
        </p:nvSpPr>
        <p:spPr bwMode="auto">
          <a:xfrm>
            <a:off x="3851275" y="3860800"/>
            <a:ext cx="4464050" cy="1920875"/>
          </a:xfrm>
          <a:prstGeom prst="rect">
            <a:avLst/>
          </a:prstGeom>
          <a:noFill/>
          <a:ln w="9525">
            <a:noFill/>
            <a:miter lim="800000"/>
            <a:headEnd/>
            <a:tailEnd/>
          </a:ln>
        </p:spPr>
        <p:txBody>
          <a:bodyPr>
            <a:spAutoFit/>
          </a:bodyPr>
          <a:lstStyle/>
          <a:p>
            <a:pPr>
              <a:spcBef>
                <a:spcPct val="50000"/>
              </a:spcBef>
            </a:pPr>
            <a:r>
              <a:rPr lang="it-IT" sz="2000" b="1" i="1" u="sng">
                <a:solidFill>
                  <a:srgbClr val="CC0000"/>
                </a:solidFill>
              </a:rPr>
              <a:t>Elementi biologici</a:t>
            </a:r>
          </a:p>
          <a:p>
            <a:pPr>
              <a:spcBef>
                <a:spcPct val="50000"/>
              </a:spcBef>
            </a:pPr>
            <a:r>
              <a:rPr lang="it-IT" sz="2000" b="1" i="1" u="sng">
                <a:solidFill>
                  <a:srgbClr val="CC0000"/>
                </a:solidFill>
              </a:rPr>
              <a:t>Elementi idromorfologici a sostegno degli elementi biologici</a:t>
            </a:r>
          </a:p>
          <a:p>
            <a:pPr>
              <a:spcBef>
                <a:spcPct val="50000"/>
              </a:spcBef>
            </a:pPr>
            <a:r>
              <a:rPr lang="it-IT" sz="2000" b="1" i="1" u="sng">
                <a:solidFill>
                  <a:srgbClr val="CC0000"/>
                </a:solidFill>
              </a:rPr>
              <a:t>Elementi chimici e fisico-chimici a sostegno degli elementi biologici</a:t>
            </a:r>
            <a:r>
              <a:rPr lang="it-IT" sz="2000" b="1">
                <a:solidFill>
                  <a:srgbClr val="CC0000"/>
                </a:solidFill>
                <a:latin typeface="Times New Roman" pitchFamily="18" charset="0"/>
              </a:rPr>
              <a:t> </a:t>
            </a:r>
          </a:p>
        </p:txBody>
      </p:sp>
      <p:sp>
        <p:nvSpPr>
          <p:cNvPr id="215050" name="AutoShape 10"/>
          <p:cNvSpPr>
            <a:spLocks/>
          </p:cNvSpPr>
          <p:nvPr/>
        </p:nvSpPr>
        <p:spPr bwMode="auto">
          <a:xfrm>
            <a:off x="3419475" y="3573463"/>
            <a:ext cx="576263" cy="2663825"/>
          </a:xfrm>
          <a:prstGeom prst="leftBrace">
            <a:avLst>
              <a:gd name="adj1" fmla="val 95234"/>
              <a:gd name="adj2" fmla="val 50000"/>
            </a:avLst>
          </a:prstGeom>
          <a:noFill/>
          <a:ln w="9525">
            <a:solidFill>
              <a:schemeClr val="tx1"/>
            </a:solidFill>
            <a:round/>
            <a:headEnd/>
            <a:tailEnd/>
          </a:ln>
        </p:spPr>
        <p:txBody>
          <a:bodyPr wrap="none" anchor="ctr"/>
          <a:lstStyle/>
          <a:p>
            <a:endParaRPr lang="it-IT"/>
          </a:p>
        </p:txBody>
      </p:sp>
      <p:cxnSp>
        <p:nvCxnSpPr>
          <p:cNvPr id="215051" name="AutoShape 11"/>
          <p:cNvCxnSpPr>
            <a:cxnSpLocks noChangeShapeType="1"/>
            <a:endCxn id="215048" idx="0"/>
          </p:cNvCxnSpPr>
          <p:nvPr/>
        </p:nvCxnSpPr>
        <p:spPr bwMode="auto">
          <a:xfrm rot="5400000">
            <a:off x="1080293" y="3393282"/>
            <a:ext cx="1655763" cy="0"/>
          </a:xfrm>
          <a:prstGeom prst="straightConnector1">
            <a:avLst/>
          </a:prstGeom>
          <a:noFill/>
          <a:ln w="50800">
            <a:solidFill>
              <a:srgbClr val="FF6600"/>
            </a:solidFill>
            <a:prstDash val="sysDot"/>
            <a:round/>
            <a:headEnd/>
            <a:tailEnd type="stealth" w="med" len="med"/>
          </a:ln>
        </p:spPr>
      </p:cxnSp>
      <p:sp>
        <p:nvSpPr>
          <p:cNvPr id="215052" name="Text Box 12"/>
          <p:cNvSpPr txBox="1">
            <a:spLocks noChangeArrowheads="1"/>
          </p:cNvSpPr>
          <p:nvPr/>
        </p:nvSpPr>
        <p:spPr bwMode="auto">
          <a:xfrm rot="5400000">
            <a:off x="6859588" y="4741863"/>
            <a:ext cx="3311525" cy="396875"/>
          </a:xfrm>
          <a:prstGeom prst="rect">
            <a:avLst/>
          </a:prstGeom>
          <a:solidFill>
            <a:schemeClr val="tx1"/>
          </a:solidFill>
          <a:ln w="9525">
            <a:noFill/>
            <a:miter lim="800000"/>
            <a:headEnd/>
            <a:tailEnd/>
          </a:ln>
        </p:spPr>
        <p:txBody>
          <a:bodyPr>
            <a:spAutoFit/>
          </a:bodyPr>
          <a:lstStyle/>
          <a:p>
            <a:pPr algn="ctr">
              <a:spcBef>
                <a:spcPct val="50000"/>
              </a:spcBef>
            </a:pPr>
            <a:r>
              <a:rPr lang="it-IT" sz="2000" b="1">
                <a:solidFill>
                  <a:schemeClr val="bg1"/>
                </a:solidFill>
              </a:rPr>
              <a:t>Condizioni di riferimento</a:t>
            </a:r>
          </a:p>
        </p:txBody>
      </p:sp>
      <p:sp>
        <p:nvSpPr>
          <p:cNvPr id="215053" name="AutoShape 13"/>
          <p:cNvSpPr>
            <a:spLocks/>
          </p:cNvSpPr>
          <p:nvPr/>
        </p:nvSpPr>
        <p:spPr bwMode="auto">
          <a:xfrm flipH="1">
            <a:off x="7885113" y="3573463"/>
            <a:ext cx="431800" cy="2663825"/>
          </a:xfrm>
          <a:prstGeom prst="leftBrace">
            <a:avLst>
              <a:gd name="adj1" fmla="val 127095"/>
              <a:gd name="adj2" fmla="val 50000"/>
            </a:avLst>
          </a:prstGeom>
          <a:noFill/>
          <a:ln w="9525">
            <a:solidFill>
              <a:schemeClr val="tx1"/>
            </a:solidFill>
            <a:round/>
            <a:headEnd/>
            <a:tailEnd/>
          </a:ln>
        </p:spPr>
        <p:txBody>
          <a:bodyPr wrap="none" anchor="ctr"/>
          <a:lstStyle/>
          <a:p>
            <a:endParaRPr lang="it-IT"/>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nodeType="clickEffect">
                                  <p:stCondLst>
                                    <p:cond delay="0"/>
                                  </p:stCondLst>
                                  <p:childTnLst>
                                    <p:set>
                                      <p:cBhvr>
                                        <p:cTn id="6" dur="1" fill="hold">
                                          <p:stCondLst>
                                            <p:cond delay="0"/>
                                          </p:stCondLst>
                                        </p:cTn>
                                        <p:tgtEl>
                                          <p:spTgt spid="215046"/>
                                        </p:tgtEl>
                                        <p:attrNameLst>
                                          <p:attrName>style.visibility</p:attrName>
                                        </p:attrNameLst>
                                      </p:cBhvr>
                                      <p:to>
                                        <p:strVal val="visible"/>
                                      </p:to>
                                    </p:set>
                                    <p:animEffect transition="in" filter="barn(inHorizontal)">
                                      <p:cBhvr>
                                        <p:cTn id="7" dur="500"/>
                                        <p:tgtEl>
                                          <p:spTgt spid="215046"/>
                                        </p:tgtEl>
                                      </p:cBhvr>
                                    </p:animEffect>
                                  </p:childTnLst>
                                </p:cTn>
                              </p:par>
                              <p:par>
                                <p:cTn id="8" presetID="16" presetClass="entr" presetSubtype="26" fill="hold" grpId="0" nodeType="withEffect">
                                  <p:stCondLst>
                                    <p:cond delay="0"/>
                                  </p:stCondLst>
                                  <p:childTnLst>
                                    <p:set>
                                      <p:cBhvr>
                                        <p:cTn id="9" dur="1" fill="hold">
                                          <p:stCondLst>
                                            <p:cond delay="0"/>
                                          </p:stCondLst>
                                        </p:cTn>
                                        <p:tgtEl>
                                          <p:spTgt spid="215044"/>
                                        </p:tgtEl>
                                        <p:attrNameLst>
                                          <p:attrName>style.visibility</p:attrName>
                                        </p:attrNameLst>
                                      </p:cBhvr>
                                      <p:to>
                                        <p:strVal val="visible"/>
                                      </p:to>
                                    </p:set>
                                    <p:animEffect transition="in" filter="barn(inHorizontal)">
                                      <p:cBhvr>
                                        <p:cTn id="10" dur="500"/>
                                        <p:tgtEl>
                                          <p:spTgt spid="21504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6" fill="hold" nodeType="clickEffect">
                                  <p:stCondLst>
                                    <p:cond delay="0"/>
                                  </p:stCondLst>
                                  <p:childTnLst>
                                    <p:set>
                                      <p:cBhvr>
                                        <p:cTn id="14" dur="1" fill="hold">
                                          <p:stCondLst>
                                            <p:cond delay="0"/>
                                          </p:stCondLst>
                                        </p:cTn>
                                        <p:tgtEl>
                                          <p:spTgt spid="215047"/>
                                        </p:tgtEl>
                                        <p:attrNameLst>
                                          <p:attrName>style.visibility</p:attrName>
                                        </p:attrNameLst>
                                      </p:cBhvr>
                                      <p:to>
                                        <p:strVal val="visible"/>
                                      </p:to>
                                    </p:set>
                                    <p:animEffect transition="in" filter="barn(inHorizontal)">
                                      <p:cBhvr>
                                        <p:cTn id="15" dur="500"/>
                                        <p:tgtEl>
                                          <p:spTgt spid="215047"/>
                                        </p:tgtEl>
                                      </p:cBhvr>
                                    </p:animEffect>
                                  </p:childTnLst>
                                </p:cTn>
                              </p:par>
                              <p:par>
                                <p:cTn id="16" presetID="16" presetClass="entr" presetSubtype="26" fill="hold" grpId="0" nodeType="withEffect">
                                  <p:stCondLst>
                                    <p:cond delay="0"/>
                                  </p:stCondLst>
                                  <p:childTnLst>
                                    <p:set>
                                      <p:cBhvr>
                                        <p:cTn id="17" dur="1" fill="hold">
                                          <p:stCondLst>
                                            <p:cond delay="0"/>
                                          </p:stCondLst>
                                        </p:cTn>
                                        <p:tgtEl>
                                          <p:spTgt spid="215045"/>
                                        </p:tgtEl>
                                        <p:attrNameLst>
                                          <p:attrName>style.visibility</p:attrName>
                                        </p:attrNameLst>
                                      </p:cBhvr>
                                      <p:to>
                                        <p:strVal val="visible"/>
                                      </p:to>
                                    </p:set>
                                    <p:animEffect transition="in" filter="barn(inHorizontal)">
                                      <p:cBhvr>
                                        <p:cTn id="18" dur="500"/>
                                        <p:tgtEl>
                                          <p:spTgt spid="215045"/>
                                        </p:tgtEl>
                                      </p:cBhvr>
                                    </p:animEffect>
                                  </p:childTnLst>
                                </p:cTn>
                              </p:par>
                            </p:childTnLst>
                          </p:cTn>
                        </p:par>
                      </p:childTnLst>
                    </p:cTn>
                  </p:par>
                  <p:par>
                    <p:cTn id="19" fill="hold">
                      <p:stCondLst>
                        <p:cond delay="indefinite"/>
                      </p:stCondLst>
                      <p:childTnLst>
                        <p:par>
                          <p:cTn id="20" fill="hold">
                            <p:stCondLst>
                              <p:cond delay="0"/>
                            </p:stCondLst>
                            <p:childTnLst>
                              <p:par>
                                <p:cTn id="21" presetID="47" presetClass="entr" presetSubtype="0" fill="hold" nodeType="clickEffect">
                                  <p:stCondLst>
                                    <p:cond delay="0"/>
                                  </p:stCondLst>
                                  <p:childTnLst>
                                    <p:set>
                                      <p:cBhvr>
                                        <p:cTn id="22" dur="1" fill="hold">
                                          <p:stCondLst>
                                            <p:cond delay="0"/>
                                          </p:stCondLst>
                                        </p:cTn>
                                        <p:tgtEl>
                                          <p:spTgt spid="215051"/>
                                        </p:tgtEl>
                                        <p:attrNameLst>
                                          <p:attrName>style.visibility</p:attrName>
                                        </p:attrNameLst>
                                      </p:cBhvr>
                                      <p:to>
                                        <p:strVal val="visible"/>
                                      </p:to>
                                    </p:set>
                                    <p:animEffect transition="in" filter="fade">
                                      <p:cBhvr>
                                        <p:cTn id="23" dur="1000"/>
                                        <p:tgtEl>
                                          <p:spTgt spid="215051"/>
                                        </p:tgtEl>
                                      </p:cBhvr>
                                    </p:animEffect>
                                    <p:anim calcmode="lin" valueType="num">
                                      <p:cBhvr>
                                        <p:cTn id="24" dur="1000" fill="hold"/>
                                        <p:tgtEl>
                                          <p:spTgt spid="215051"/>
                                        </p:tgtEl>
                                        <p:attrNameLst>
                                          <p:attrName>ppt_x</p:attrName>
                                        </p:attrNameLst>
                                      </p:cBhvr>
                                      <p:tavLst>
                                        <p:tav tm="0">
                                          <p:val>
                                            <p:strVal val="#ppt_x"/>
                                          </p:val>
                                        </p:tav>
                                        <p:tav tm="100000">
                                          <p:val>
                                            <p:strVal val="#ppt_x"/>
                                          </p:val>
                                        </p:tav>
                                      </p:tavLst>
                                    </p:anim>
                                    <p:anim calcmode="lin" valueType="num">
                                      <p:cBhvr>
                                        <p:cTn id="25" dur="1000" fill="hold"/>
                                        <p:tgtEl>
                                          <p:spTgt spid="215051"/>
                                        </p:tgtEl>
                                        <p:attrNameLst>
                                          <p:attrName>ppt_y</p:attrName>
                                        </p:attrNameLst>
                                      </p:cBhvr>
                                      <p:tavLst>
                                        <p:tav tm="0">
                                          <p:val>
                                            <p:strVal val="#ppt_y-.1"/>
                                          </p:val>
                                        </p:tav>
                                        <p:tav tm="100000">
                                          <p:val>
                                            <p:strVal val="#ppt_y"/>
                                          </p:val>
                                        </p:tav>
                                      </p:tavLst>
                                    </p:anim>
                                  </p:childTnLst>
                                </p:cTn>
                              </p:par>
                              <p:par>
                                <p:cTn id="26" presetID="47" presetClass="entr" presetSubtype="0" fill="hold" grpId="0" nodeType="withEffect">
                                  <p:stCondLst>
                                    <p:cond delay="0"/>
                                  </p:stCondLst>
                                  <p:childTnLst>
                                    <p:set>
                                      <p:cBhvr>
                                        <p:cTn id="27" dur="1" fill="hold">
                                          <p:stCondLst>
                                            <p:cond delay="0"/>
                                          </p:stCondLst>
                                        </p:cTn>
                                        <p:tgtEl>
                                          <p:spTgt spid="215048"/>
                                        </p:tgtEl>
                                        <p:attrNameLst>
                                          <p:attrName>style.visibility</p:attrName>
                                        </p:attrNameLst>
                                      </p:cBhvr>
                                      <p:to>
                                        <p:strVal val="visible"/>
                                      </p:to>
                                    </p:set>
                                    <p:animEffect transition="in" filter="fade">
                                      <p:cBhvr>
                                        <p:cTn id="28" dur="1000"/>
                                        <p:tgtEl>
                                          <p:spTgt spid="215048"/>
                                        </p:tgtEl>
                                      </p:cBhvr>
                                    </p:animEffect>
                                    <p:anim calcmode="lin" valueType="num">
                                      <p:cBhvr>
                                        <p:cTn id="29" dur="1000" fill="hold"/>
                                        <p:tgtEl>
                                          <p:spTgt spid="215048"/>
                                        </p:tgtEl>
                                        <p:attrNameLst>
                                          <p:attrName>ppt_x</p:attrName>
                                        </p:attrNameLst>
                                      </p:cBhvr>
                                      <p:tavLst>
                                        <p:tav tm="0">
                                          <p:val>
                                            <p:strVal val="#ppt_x"/>
                                          </p:val>
                                        </p:tav>
                                        <p:tav tm="100000">
                                          <p:val>
                                            <p:strVal val="#ppt_x"/>
                                          </p:val>
                                        </p:tav>
                                      </p:tavLst>
                                    </p:anim>
                                    <p:anim calcmode="lin" valueType="num">
                                      <p:cBhvr>
                                        <p:cTn id="30" dur="1000" fill="hold"/>
                                        <p:tgtEl>
                                          <p:spTgt spid="21504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6" fill="hold" grpId="0" nodeType="clickEffect">
                                  <p:stCondLst>
                                    <p:cond delay="0"/>
                                  </p:stCondLst>
                                  <p:childTnLst>
                                    <p:set>
                                      <p:cBhvr>
                                        <p:cTn id="34" dur="1" fill="hold">
                                          <p:stCondLst>
                                            <p:cond delay="0"/>
                                          </p:stCondLst>
                                        </p:cTn>
                                        <p:tgtEl>
                                          <p:spTgt spid="215050"/>
                                        </p:tgtEl>
                                        <p:attrNameLst>
                                          <p:attrName>style.visibility</p:attrName>
                                        </p:attrNameLst>
                                      </p:cBhvr>
                                      <p:to>
                                        <p:strVal val="visible"/>
                                      </p:to>
                                    </p:set>
                                    <p:animEffect transition="in" filter="barn(inHorizontal)">
                                      <p:cBhvr>
                                        <p:cTn id="35" dur="500"/>
                                        <p:tgtEl>
                                          <p:spTgt spid="215050"/>
                                        </p:tgtEl>
                                      </p:cBhvr>
                                    </p:animEffect>
                                  </p:childTnLst>
                                </p:cTn>
                              </p:par>
                              <p:par>
                                <p:cTn id="36" presetID="16" presetClass="entr" presetSubtype="26" fill="hold" grpId="0" nodeType="withEffect">
                                  <p:stCondLst>
                                    <p:cond delay="0"/>
                                  </p:stCondLst>
                                  <p:childTnLst>
                                    <p:set>
                                      <p:cBhvr>
                                        <p:cTn id="37" dur="1" fill="hold">
                                          <p:stCondLst>
                                            <p:cond delay="0"/>
                                          </p:stCondLst>
                                        </p:cTn>
                                        <p:tgtEl>
                                          <p:spTgt spid="215049"/>
                                        </p:tgtEl>
                                        <p:attrNameLst>
                                          <p:attrName>style.visibility</p:attrName>
                                        </p:attrNameLst>
                                      </p:cBhvr>
                                      <p:to>
                                        <p:strVal val="visible"/>
                                      </p:to>
                                    </p:set>
                                    <p:animEffect transition="in" filter="barn(inHorizontal)">
                                      <p:cBhvr>
                                        <p:cTn id="38" dur="500"/>
                                        <p:tgtEl>
                                          <p:spTgt spid="215049"/>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6" fill="hold" grpId="0" nodeType="clickEffect">
                                  <p:stCondLst>
                                    <p:cond delay="0"/>
                                  </p:stCondLst>
                                  <p:childTnLst>
                                    <p:set>
                                      <p:cBhvr>
                                        <p:cTn id="42" dur="1" fill="hold">
                                          <p:stCondLst>
                                            <p:cond delay="0"/>
                                          </p:stCondLst>
                                        </p:cTn>
                                        <p:tgtEl>
                                          <p:spTgt spid="215053"/>
                                        </p:tgtEl>
                                        <p:attrNameLst>
                                          <p:attrName>style.visibility</p:attrName>
                                        </p:attrNameLst>
                                      </p:cBhvr>
                                      <p:to>
                                        <p:strVal val="visible"/>
                                      </p:to>
                                    </p:set>
                                    <p:animEffect transition="in" filter="barn(inHorizontal)">
                                      <p:cBhvr>
                                        <p:cTn id="43" dur="500"/>
                                        <p:tgtEl>
                                          <p:spTgt spid="215053"/>
                                        </p:tgtEl>
                                      </p:cBhvr>
                                    </p:animEffect>
                                  </p:childTnLst>
                                </p:cTn>
                              </p:par>
                              <p:par>
                                <p:cTn id="44" presetID="16" presetClass="entr" presetSubtype="26" fill="hold" grpId="0" nodeType="withEffect">
                                  <p:stCondLst>
                                    <p:cond delay="0"/>
                                  </p:stCondLst>
                                  <p:childTnLst>
                                    <p:set>
                                      <p:cBhvr>
                                        <p:cTn id="45" dur="1" fill="hold">
                                          <p:stCondLst>
                                            <p:cond delay="0"/>
                                          </p:stCondLst>
                                        </p:cTn>
                                        <p:tgtEl>
                                          <p:spTgt spid="215052"/>
                                        </p:tgtEl>
                                        <p:attrNameLst>
                                          <p:attrName>style.visibility</p:attrName>
                                        </p:attrNameLst>
                                      </p:cBhvr>
                                      <p:to>
                                        <p:strVal val="visible"/>
                                      </p:to>
                                    </p:set>
                                    <p:animEffect transition="in" filter="barn(inHorizontal)">
                                      <p:cBhvr>
                                        <p:cTn id="46" dur="500"/>
                                        <p:tgtEl>
                                          <p:spTgt spid="215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44" grpId="0" animBg="1"/>
      <p:bldP spid="215045" grpId="0" animBg="1"/>
      <p:bldP spid="215048" grpId="0" animBg="1"/>
      <p:bldP spid="215049" grpId="0"/>
      <p:bldP spid="215050" grpId="0" animBg="1"/>
      <p:bldP spid="215052" grpId="0" animBg="1"/>
      <p:bldP spid="21505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9970" name="Group 2"/>
          <p:cNvGraphicFramePr>
            <a:graphicFrameLocks noGrp="1"/>
          </p:cNvGraphicFramePr>
          <p:nvPr/>
        </p:nvGraphicFramePr>
        <p:xfrm>
          <a:off x="0" y="765175"/>
          <a:ext cx="9144000" cy="4236720"/>
        </p:xfrm>
        <a:graphic>
          <a:graphicData uri="http://schemas.openxmlformats.org/drawingml/2006/table">
            <a:tbl>
              <a:tblPr/>
              <a:tblGrid>
                <a:gridCol w="990600"/>
                <a:gridCol w="2619375"/>
                <a:gridCol w="2767013"/>
                <a:gridCol w="2767012"/>
              </a:tblGrid>
              <a:tr h="1730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smtClean="0">
                          <a:ln>
                            <a:noFill/>
                          </a:ln>
                          <a:solidFill>
                            <a:schemeClr val="tx1"/>
                          </a:solidFill>
                          <a:effectLst/>
                          <a:latin typeface="Arial" pitchFamily="34" charset="0"/>
                          <a:ea typeface="ＭＳ Ｐゴシック" charset="-128"/>
                          <a:cs typeface="Times New Roman" pitchFamily="18" charset="0"/>
                        </a:rPr>
                        <a:t>Elemento</a:t>
                      </a:r>
                      <a:endParaRPr kumimoji="0" lang="it-IT" sz="1400" b="0" i="0" u="none" strike="noStrike" cap="none" normalizeH="0" baseline="0" smtClean="0">
                        <a:ln>
                          <a:noFill/>
                        </a:ln>
                        <a:solidFill>
                          <a:schemeClr val="tx1"/>
                        </a:solidFill>
                        <a:effectLst/>
                        <a:latin typeface="Arial" pitchFamily="34" charset="0"/>
                        <a:ea typeface="ＭＳ Ｐゴシック"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alpha val="50195"/>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smtClean="0">
                          <a:ln>
                            <a:noFill/>
                          </a:ln>
                          <a:solidFill>
                            <a:schemeClr val="tx1"/>
                          </a:solidFill>
                          <a:effectLst/>
                          <a:latin typeface="Arial" pitchFamily="34" charset="0"/>
                          <a:ea typeface="ＭＳ Ｐゴシック" charset="-128"/>
                          <a:cs typeface="Times New Roman" pitchFamily="18" charset="0"/>
                        </a:rPr>
                        <a:t>Stato elevato</a:t>
                      </a:r>
                      <a:endParaRPr kumimoji="0" lang="it-IT" sz="1400" b="0" i="0" u="none" strike="noStrike" cap="none" normalizeH="0" baseline="0" smtClean="0">
                        <a:ln>
                          <a:noFill/>
                        </a:ln>
                        <a:solidFill>
                          <a:schemeClr val="tx1"/>
                        </a:solidFill>
                        <a:effectLst/>
                        <a:latin typeface="Arial" pitchFamily="34" charset="0"/>
                        <a:ea typeface="ＭＳ Ｐゴシック"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alpha val="50195"/>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smtClean="0">
                          <a:ln>
                            <a:noFill/>
                          </a:ln>
                          <a:solidFill>
                            <a:schemeClr val="tx1"/>
                          </a:solidFill>
                          <a:effectLst/>
                          <a:latin typeface="Arial" pitchFamily="34" charset="0"/>
                          <a:ea typeface="ＭＳ Ｐゴシック" charset="-128"/>
                          <a:cs typeface="Times New Roman" pitchFamily="18" charset="0"/>
                        </a:rPr>
                        <a:t>Stato buono</a:t>
                      </a:r>
                      <a:endParaRPr kumimoji="0" lang="it-IT" sz="1400" b="0" i="0" u="none" strike="noStrike" cap="none" normalizeH="0" baseline="0" smtClean="0">
                        <a:ln>
                          <a:noFill/>
                        </a:ln>
                        <a:solidFill>
                          <a:schemeClr val="tx1"/>
                        </a:solidFill>
                        <a:effectLst/>
                        <a:latin typeface="Arial" pitchFamily="34" charset="0"/>
                        <a:ea typeface="ＭＳ Ｐゴシック"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alpha val="50195"/>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smtClean="0">
                          <a:ln>
                            <a:noFill/>
                          </a:ln>
                          <a:solidFill>
                            <a:schemeClr val="tx1"/>
                          </a:solidFill>
                          <a:effectLst/>
                          <a:latin typeface="Arial" pitchFamily="34" charset="0"/>
                          <a:ea typeface="ＭＳ Ｐゴシック" charset="-128"/>
                          <a:cs typeface="Times New Roman" pitchFamily="18" charset="0"/>
                        </a:rPr>
                        <a:t>Stato sufficiente</a:t>
                      </a:r>
                      <a:endParaRPr kumimoji="0" lang="it-IT" sz="1400" b="0" i="0" u="none" strike="noStrike" cap="none" normalizeH="0" baseline="0" smtClean="0">
                        <a:ln>
                          <a:noFill/>
                        </a:ln>
                        <a:solidFill>
                          <a:schemeClr val="tx1"/>
                        </a:solidFill>
                        <a:effectLst/>
                        <a:latin typeface="Arial" pitchFamily="34" charset="0"/>
                        <a:ea typeface="ＭＳ Ｐゴシック"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alpha val="50195"/>
                      </a:srgbClr>
                    </a:solidFill>
                  </a:tcPr>
                </a:tc>
              </a:tr>
              <a:tr h="85407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Arial" pitchFamily="34" charset="0"/>
                          <a:ea typeface="ＭＳ Ｐゴシック" charset="-128"/>
                          <a:cs typeface="Times New Roman" pitchFamily="18" charset="0"/>
                        </a:rPr>
                        <a:t>Generale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alpha val="50195"/>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Arial" pitchFamily="34" charset="0"/>
                          <a:ea typeface="ＭＳ Ｐゴシック" charset="-128"/>
                          <a:cs typeface="Times New Roman" pitchFamily="18" charset="0"/>
                        </a:rPr>
                        <a:t>Nessuna alterazione antropica, o alterazioni antropiche poco rilevanti, dei valori degli elementi di qualità fisicochimica e idromorfologica del tipo di corpo idrico superficiale rispetto a quelli di norma associati a tale tipo inalterato.</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Arial" pitchFamily="34" charset="0"/>
                          <a:ea typeface="ＭＳ Ｐゴシック" charset="-128"/>
                          <a:cs typeface="Times New Roman" pitchFamily="18" charset="0"/>
                        </a:rPr>
                        <a:t>I valori degli elementi di qualità biologica del corpo idrico superficiale rispecchiano quelli di norma associati a tale tipo inalterato e non evidenziano nessuna distorsione, o distorsioni poco rilevanti.</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Arial" pitchFamily="34" charset="0"/>
                          <a:ea typeface="ＭＳ Ｐゴシック" charset="-128"/>
                          <a:cs typeface="Times New Roman" pitchFamily="18" charset="0"/>
                        </a:rPr>
                        <a:t>Si tratta di condizioni e comunità tipiche specifiche.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alpha val="50195"/>
                      </a:srgbClr>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Arial" pitchFamily="34" charset="0"/>
                          <a:ea typeface="ＭＳ Ｐゴシック" charset="-128"/>
                          <a:cs typeface="Times New Roman" pitchFamily="18" charset="0"/>
                        </a:rPr>
                        <a:t>I valori degli elementi di qualità biologica del tipo di corpo idrico superficiale presentano livelli poco elevati di distorsione dovuti all'attività umana, ma si discostano solo lievemente da quelli di norma associati al tipo di corpo idrico superficiale inalterato.</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alpha val="50195"/>
                      </a:srgbClr>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Arial" pitchFamily="34" charset="0"/>
                          <a:ea typeface="ＭＳ Ｐゴシック" charset="-128"/>
                          <a:cs typeface="Times New Roman" pitchFamily="18" charset="0"/>
                        </a:rPr>
                        <a:t>I valori degli elementi di qualità biologica del tipo di corpo idrico superficiale si discostano moderatamente da quelli di norma associati al tipo di corpo idrico superficiale inalterato.</a:t>
                      </a: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Arial" pitchFamily="34" charset="0"/>
                          <a:ea typeface="ＭＳ Ｐゴシック" charset="-128"/>
                          <a:cs typeface="Times New Roman" pitchFamily="18" charset="0"/>
                        </a:rPr>
                        <a:t>I valori presentano segni moderati di distorsione dovuti all'attività umana e alterazioni significativamente maggiori rispetto alle condizioni dello stato buono.</a:t>
                      </a:r>
                      <a:endParaRPr kumimoji="0" lang="it-IT" sz="1400" b="0" i="0" u="none" strike="noStrike" cap="none" normalizeH="0" baseline="0" smtClean="0">
                        <a:ln>
                          <a:noFill/>
                        </a:ln>
                        <a:solidFill>
                          <a:schemeClr val="tx1"/>
                        </a:solidFill>
                        <a:effectLst/>
                        <a:latin typeface="Arial" pitchFamily="34" charset="0"/>
                        <a:ea typeface="ＭＳ Ｐゴシック"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alpha val="50195"/>
                      </a:srgbClr>
                    </a:solidFill>
                  </a:tcPr>
                </a:tc>
              </a:tr>
            </a:tbl>
          </a:graphicData>
        </a:graphic>
      </p:graphicFrame>
      <p:pic>
        <p:nvPicPr>
          <p:cNvPr id="339987" name="Picture 19" descr="MCj03188600000[1]"/>
          <p:cNvPicPr>
            <a:picLocks noChangeAspect="1" noChangeArrowheads="1"/>
          </p:cNvPicPr>
          <p:nvPr/>
        </p:nvPicPr>
        <p:blipFill>
          <a:blip r:embed="rId2"/>
          <a:srcRect/>
          <a:stretch>
            <a:fillRect/>
          </a:stretch>
        </p:blipFill>
        <p:spPr bwMode="auto">
          <a:xfrm rot="1702496">
            <a:off x="3708400" y="3068638"/>
            <a:ext cx="2232025" cy="1874837"/>
          </a:xfrm>
          <a:prstGeom prst="rect">
            <a:avLst/>
          </a:prstGeom>
          <a:noFill/>
          <a:ln w="9525">
            <a:noFill/>
            <a:miter lim="800000"/>
            <a:headEnd/>
            <a:tailEnd/>
          </a:ln>
        </p:spPr>
      </p:pic>
      <p:sp>
        <p:nvSpPr>
          <p:cNvPr id="28692" name="Text Box 20"/>
          <p:cNvSpPr txBox="1">
            <a:spLocks noChangeArrowheads="1"/>
          </p:cNvSpPr>
          <p:nvPr/>
        </p:nvSpPr>
        <p:spPr bwMode="auto">
          <a:xfrm>
            <a:off x="1763713" y="188913"/>
            <a:ext cx="6121400" cy="396875"/>
          </a:xfrm>
          <a:prstGeom prst="rect">
            <a:avLst/>
          </a:prstGeom>
          <a:solidFill>
            <a:srgbClr val="FFCC99"/>
          </a:solidFill>
          <a:ln w="9525">
            <a:noFill/>
            <a:miter lim="800000"/>
            <a:headEnd/>
            <a:tailEnd/>
          </a:ln>
        </p:spPr>
        <p:txBody>
          <a:bodyPr>
            <a:spAutoFit/>
          </a:bodyPr>
          <a:lstStyle/>
          <a:p>
            <a:pPr algn="ctr">
              <a:spcBef>
                <a:spcPct val="50000"/>
              </a:spcBef>
            </a:pPr>
            <a:r>
              <a:rPr lang="it-IT" sz="2000" b="1"/>
              <a:t>Definizione Generale dello stato ecologico</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3399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3399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107504" y="908720"/>
            <a:ext cx="8712968" cy="3539430"/>
          </a:xfrm>
          <a:prstGeom prst="rect">
            <a:avLst/>
          </a:prstGeom>
          <a:noFill/>
          <a:ln w="9525">
            <a:noFill/>
            <a:miter lim="800000"/>
            <a:headEnd/>
            <a:tailEnd/>
          </a:ln>
        </p:spPr>
        <p:txBody>
          <a:bodyPr wrap="square">
            <a:spAutoFit/>
          </a:bodyPr>
          <a:lstStyle/>
          <a:p>
            <a:pPr algn="ctr">
              <a:spcBef>
                <a:spcPct val="50000"/>
              </a:spcBef>
            </a:pPr>
            <a:endParaRPr lang="it-IT" sz="4400" b="1" dirty="0" smtClean="0">
              <a:solidFill>
                <a:srgbClr val="2D2D8A"/>
              </a:solidFill>
              <a:effectLst>
                <a:reflection blurRad="6350" stA="50000" endA="300" endPos="50000" dist="29997" dir="5400000" sy="-100000" algn="bl" rotWithShape="0"/>
              </a:effectLst>
            </a:endParaRPr>
          </a:p>
          <a:p>
            <a:pPr algn="ctr">
              <a:spcBef>
                <a:spcPct val="50000"/>
              </a:spcBef>
            </a:pPr>
            <a:r>
              <a:rPr lang="it-IT" sz="6000" b="1" dirty="0" smtClean="0">
                <a:solidFill>
                  <a:srgbClr val="FF0000"/>
                </a:solidFill>
                <a:effectLst>
                  <a:reflection blurRad="6350" stA="50000" endA="300" endPos="50000" dist="29997" dir="5400000" sy="-100000" algn="bl" rotWithShape="0"/>
                </a:effectLst>
              </a:rPr>
              <a:t>QUALITA’:</a:t>
            </a:r>
            <a:endParaRPr lang="it-IT" sz="6000" b="1" dirty="0" smtClean="0">
              <a:solidFill>
                <a:srgbClr val="FF0000"/>
              </a:solidFill>
              <a:effectLst>
                <a:reflection blurRad="6350" stA="50000" endA="300" endPos="50000" dist="29997" dir="5400000" sy="-100000" algn="bl" rotWithShape="0"/>
              </a:effectLst>
            </a:endParaRPr>
          </a:p>
          <a:p>
            <a:pPr algn="ctr">
              <a:spcBef>
                <a:spcPct val="50000"/>
              </a:spcBef>
            </a:pPr>
            <a:r>
              <a:rPr lang="it-IT" sz="6000" b="1" dirty="0" smtClean="0">
                <a:solidFill>
                  <a:srgbClr val="2D2D8A"/>
                </a:solidFill>
                <a:effectLst>
                  <a:reflection blurRad="6350" stA="50000" endA="300" endPos="50000" dist="29997" dir="5400000" sy="-100000" algn="bl" rotWithShape="0"/>
                </a:effectLst>
              </a:rPr>
              <a:t>PRESSIONI E IMPATTI</a:t>
            </a:r>
            <a:r>
              <a:rPr lang="it-IT" sz="6000" b="1" dirty="0" smtClean="0">
                <a:solidFill>
                  <a:srgbClr val="2D2D8A"/>
                </a:solidFill>
                <a:effectLst>
                  <a:reflection blurRad="6350" stA="50000" endA="300" endPos="50000" dist="29997" dir="5400000" sy="-100000" algn="bl" rotWithShape="0"/>
                </a:effectLst>
              </a:rPr>
              <a:t> </a:t>
            </a:r>
            <a:endParaRPr lang="it-IT" sz="6000" b="1" dirty="0" smtClean="0">
              <a:solidFill>
                <a:srgbClr val="2D2D8A"/>
              </a:solidFill>
              <a:effectLst>
                <a:reflection blurRad="6350" stA="50000" endA="300" endPos="50000" dist="29997" dir="5400000" sy="-100000" algn="bl" rotWithShape="0"/>
              </a:effectLst>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0" y="685800"/>
            <a:ext cx="9144000" cy="4914900"/>
          </a:xfrm>
          <a:prstGeom prst="rect">
            <a:avLst/>
          </a:prstGeom>
          <a:noFill/>
          <a:ln w="9525">
            <a:noFill/>
            <a:miter lim="800000"/>
            <a:headEnd/>
            <a:tailEnd/>
          </a:ln>
          <a:effectLst/>
        </p:spPr>
      </p:pic>
      <p:grpSp>
        <p:nvGrpSpPr>
          <p:cNvPr id="2" name="Group 3"/>
          <p:cNvGrpSpPr>
            <a:grpSpLocks/>
          </p:cNvGrpSpPr>
          <p:nvPr/>
        </p:nvGrpSpPr>
        <p:grpSpPr bwMode="auto">
          <a:xfrm>
            <a:off x="4737100" y="3975100"/>
            <a:ext cx="2806700" cy="812800"/>
            <a:chOff x="2984" y="2504"/>
            <a:chExt cx="1768" cy="512"/>
          </a:xfrm>
        </p:grpSpPr>
        <p:sp>
          <p:nvSpPr>
            <p:cNvPr id="5124" name="Oval 4"/>
            <p:cNvSpPr>
              <a:spLocks noChangeArrowheads="1"/>
            </p:cNvSpPr>
            <p:nvPr/>
          </p:nvSpPr>
          <p:spPr bwMode="auto">
            <a:xfrm>
              <a:off x="2984" y="2632"/>
              <a:ext cx="392" cy="384"/>
            </a:xfrm>
            <a:prstGeom prst="ellipse">
              <a:avLst/>
            </a:prstGeom>
            <a:noFill/>
            <a:ln w="28575">
              <a:solidFill>
                <a:srgbClr val="FF0000"/>
              </a:solidFill>
              <a:round/>
              <a:headEnd/>
              <a:tailEnd/>
            </a:ln>
            <a:effectLst/>
          </p:spPr>
          <p:txBody>
            <a:bodyPr wrap="none" lIns="92075" tIns="46038" rIns="92075" bIns="46038" anchor="ctr"/>
            <a:lstStyle/>
            <a:p>
              <a:endParaRPr lang="it-IT"/>
            </a:p>
          </p:txBody>
        </p:sp>
        <p:sp>
          <p:nvSpPr>
            <p:cNvPr id="5125" name="Oval 5"/>
            <p:cNvSpPr>
              <a:spLocks noChangeArrowheads="1"/>
            </p:cNvSpPr>
            <p:nvPr/>
          </p:nvSpPr>
          <p:spPr bwMode="auto">
            <a:xfrm>
              <a:off x="4360" y="2504"/>
              <a:ext cx="392" cy="384"/>
            </a:xfrm>
            <a:prstGeom prst="ellipse">
              <a:avLst/>
            </a:prstGeom>
            <a:noFill/>
            <a:ln w="28575">
              <a:solidFill>
                <a:srgbClr val="FF0000"/>
              </a:solidFill>
              <a:round/>
              <a:headEnd/>
              <a:tailEnd/>
            </a:ln>
            <a:effectLst/>
          </p:spPr>
          <p:txBody>
            <a:bodyPr wrap="none" lIns="92075" tIns="46038" rIns="92075" bIns="46038" anchor="ctr"/>
            <a:lstStyle/>
            <a:p>
              <a:endParaRPr lang="it-IT"/>
            </a:p>
          </p:txBody>
        </p:sp>
      </p:grpSp>
      <p:grpSp>
        <p:nvGrpSpPr>
          <p:cNvPr id="3" name="Group 6"/>
          <p:cNvGrpSpPr>
            <a:grpSpLocks/>
          </p:cNvGrpSpPr>
          <p:nvPr/>
        </p:nvGrpSpPr>
        <p:grpSpPr bwMode="auto">
          <a:xfrm>
            <a:off x="4152900" y="1879600"/>
            <a:ext cx="1219200" cy="977900"/>
            <a:chOff x="2680" y="1136"/>
            <a:chExt cx="680" cy="680"/>
          </a:xfrm>
        </p:grpSpPr>
        <p:sp>
          <p:nvSpPr>
            <p:cNvPr id="5127" name="Line 7"/>
            <p:cNvSpPr>
              <a:spLocks noChangeShapeType="1"/>
            </p:cNvSpPr>
            <p:nvPr/>
          </p:nvSpPr>
          <p:spPr bwMode="auto">
            <a:xfrm flipH="1">
              <a:off x="2760" y="1224"/>
              <a:ext cx="312" cy="304"/>
            </a:xfrm>
            <a:prstGeom prst="line">
              <a:avLst/>
            </a:prstGeom>
            <a:noFill/>
            <a:ln w="28575">
              <a:solidFill>
                <a:srgbClr val="33CC33"/>
              </a:solidFill>
              <a:round/>
              <a:headEnd/>
              <a:tailEnd type="triangle" w="med" len="med"/>
            </a:ln>
            <a:effectLst/>
          </p:spPr>
          <p:txBody>
            <a:bodyPr wrap="none" lIns="92075" tIns="46038" rIns="92075" bIns="46038" anchor="ctr"/>
            <a:lstStyle/>
            <a:p>
              <a:endParaRPr lang="it-IT"/>
            </a:p>
          </p:txBody>
        </p:sp>
        <p:sp>
          <p:nvSpPr>
            <p:cNvPr id="5128" name="Line 8"/>
            <p:cNvSpPr>
              <a:spLocks noChangeShapeType="1"/>
            </p:cNvSpPr>
            <p:nvPr/>
          </p:nvSpPr>
          <p:spPr bwMode="auto">
            <a:xfrm flipH="1">
              <a:off x="2856" y="1320"/>
              <a:ext cx="312" cy="304"/>
            </a:xfrm>
            <a:prstGeom prst="line">
              <a:avLst/>
            </a:prstGeom>
            <a:noFill/>
            <a:ln w="28575">
              <a:solidFill>
                <a:srgbClr val="33CC33"/>
              </a:solidFill>
              <a:round/>
              <a:headEnd/>
              <a:tailEnd type="triangle" w="med" len="med"/>
            </a:ln>
            <a:effectLst/>
          </p:spPr>
          <p:txBody>
            <a:bodyPr wrap="none" lIns="92075" tIns="46038" rIns="92075" bIns="46038" anchor="ctr"/>
            <a:lstStyle/>
            <a:p>
              <a:endParaRPr lang="it-IT"/>
            </a:p>
          </p:txBody>
        </p:sp>
        <p:sp>
          <p:nvSpPr>
            <p:cNvPr id="5129" name="Line 9"/>
            <p:cNvSpPr>
              <a:spLocks noChangeShapeType="1"/>
            </p:cNvSpPr>
            <p:nvPr/>
          </p:nvSpPr>
          <p:spPr bwMode="auto">
            <a:xfrm flipH="1">
              <a:off x="2952" y="1416"/>
              <a:ext cx="312" cy="304"/>
            </a:xfrm>
            <a:prstGeom prst="line">
              <a:avLst/>
            </a:prstGeom>
            <a:noFill/>
            <a:ln w="28575">
              <a:solidFill>
                <a:srgbClr val="33CC33"/>
              </a:solidFill>
              <a:round/>
              <a:headEnd/>
              <a:tailEnd type="triangle" w="med" len="med"/>
            </a:ln>
            <a:effectLst/>
          </p:spPr>
          <p:txBody>
            <a:bodyPr wrap="none" lIns="92075" tIns="46038" rIns="92075" bIns="46038" anchor="ctr"/>
            <a:lstStyle/>
            <a:p>
              <a:endParaRPr lang="it-IT"/>
            </a:p>
          </p:txBody>
        </p:sp>
        <p:sp>
          <p:nvSpPr>
            <p:cNvPr id="5130" name="Line 10"/>
            <p:cNvSpPr>
              <a:spLocks noChangeShapeType="1"/>
            </p:cNvSpPr>
            <p:nvPr/>
          </p:nvSpPr>
          <p:spPr bwMode="auto">
            <a:xfrm flipH="1">
              <a:off x="3048" y="1512"/>
              <a:ext cx="312" cy="304"/>
            </a:xfrm>
            <a:prstGeom prst="line">
              <a:avLst/>
            </a:prstGeom>
            <a:noFill/>
            <a:ln w="28575">
              <a:solidFill>
                <a:srgbClr val="33CC33"/>
              </a:solidFill>
              <a:round/>
              <a:headEnd/>
              <a:tailEnd type="triangle" w="med" len="med"/>
            </a:ln>
            <a:effectLst/>
          </p:spPr>
          <p:txBody>
            <a:bodyPr wrap="none" lIns="92075" tIns="46038" rIns="92075" bIns="46038" anchor="ctr"/>
            <a:lstStyle/>
            <a:p>
              <a:endParaRPr lang="it-IT"/>
            </a:p>
          </p:txBody>
        </p:sp>
        <p:sp>
          <p:nvSpPr>
            <p:cNvPr id="5131" name="Line 11"/>
            <p:cNvSpPr>
              <a:spLocks noChangeShapeType="1"/>
            </p:cNvSpPr>
            <p:nvPr/>
          </p:nvSpPr>
          <p:spPr bwMode="auto">
            <a:xfrm flipH="1">
              <a:off x="2680" y="1136"/>
              <a:ext cx="312" cy="304"/>
            </a:xfrm>
            <a:prstGeom prst="line">
              <a:avLst/>
            </a:prstGeom>
            <a:noFill/>
            <a:ln w="28575">
              <a:solidFill>
                <a:srgbClr val="33CC33"/>
              </a:solidFill>
              <a:round/>
              <a:headEnd/>
              <a:tailEnd type="triangle" w="med" len="med"/>
            </a:ln>
            <a:effectLst/>
          </p:spPr>
          <p:txBody>
            <a:bodyPr wrap="none" lIns="92075" tIns="46038" rIns="92075" bIns="46038" anchor="ctr"/>
            <a:lstStyle/>
            <a:p>
              <a:endParaRPr lang="it-IT"/>
            </a:p>
          </p:txBody>
        </p:sp>
      </p:grpSp>
      <p:grpSp>
        <p:nvGrpSpPr>
          <p:cNvPr id="4" name="Group 12"/>
          <p:cNvGrpSpPr>
            <a:grpSpLocks/>
          </p:cNvGrpSpPr>
          <p:nvPr/>
        </p:nvGrpSpPr>
        <p:grpSpPr bwMode="auto">
          <a:xfrm>
            <a:off x="6273800" y="3098800"/>
            <a:ext cx="1536700" cy="863600"/>
            <a:chOff x="2680" y="1136"/>
            <a:chExt cx="680" cy="680"/>
          </a:xfrm>
        </p:grpSpPr>
        <p:sp>
          <p:nvSpPr>
            <p:cNvPr id="5133" name="Line 13"/>
            <p:cNvSpPr>
              <a:spLocks noChangeShapeType="1"/>
            </p:cNvSpPr>
            <p:nvPr/>
          </p:nvSpPr>
          <p:spPr bwMode="auto">
            <a:xfrm flipH="1">
              <a:off x="2760" y="1224"/>
              <a:ext cx="312" cy="304"/>
            </a:xfrm>
            <a:prstGeom prst="line">
              <a:avLst/>
            </a:prstGeom>
            <a:noFill/>
            <a:ln w="28575">
              <a:solidFill>
                <a:srgbClr val="800080"/>
              </a:solidFill>
              <a:round/>
              <a:headEnd/>
              <a:tailEnd type="triangle" w="med" len="med"/>
            </a:ln>
            <a:effectLst/>
          </p:spPr>
          <p:txBody>
            <a:bodyPr wrap="none" lIns="92075" tIns="46038" rIns="92075" bIns="46038" anchor="ctr"/>
            <a:lstStyle/>
            <a:p>
              <a:endParaRPr lang="it-IT"/>
            </a:p>
          </p:txBody>
        </p:sp>
        <p:sp>
          <p:nvSpPr>
            <p:cNvPr id="5134" name="Line 14"/>
            <p:cNvSpPr>
              <a:spLocks noChangeShapeType="1"/>
            </p:cNvSpPr>
            <p:nvPr/>
          </p:nvSpPr>
          <p:spPr bwMode="auto">
            <a:xfrm flipH="1">
              <a:off x="2856" y="1320"/>
              <a:ext cx="312" cy="304"/>
            </a:xfrm>
            <a:prstGeom prst="line">
              <a:avLst/>
            </a:prstGeom>
            <a:noFill/>
            <a:ln w="28575">
              <a:solidFill>
                <a:srgbClr val="800080"/>
              </a:solidFill>
              <a:round/>
              <a:headEnd/>
              <a:tailEnd type="triangle" w="med" len="med"/>
            </a:ln>
            <a:effectLst/>
          </p:spPr>
          <p:txBody>
            <a:bodyPr wrap="none" lIns="92075" tIns="46038" rIns="92075" bIns="46038" anchor="ctr"/>
            <a:lstStyle/>
            <a:p>
              <a:endParaRPr lang="it-IT"/>
            </a:p>
          </p:txBody>
        </p:sp>
        <p:sp>
          <p:nvSpPr>
            <p:cNvPr id="5135" name="Line 15"/>
            <p:cNvSpPr>
              <a:spLocks noChangeShapeType="1"/>
            </p:cNvSpPr>
            <p:nvPr/>
          </p:nvSpPr>
          <p:spPr bwMode="auto">
            <a:xfrm flipH="1">
              <a:off x="2952" y="1416"/>
              <a:ext cx="312" cy="304"/>
            </a:xfrm>
            <a:prstGeom prst="line">
              <a:avLst/>
            </a:prstGeom>
            <a:noFill/>
            <a:ln w="28575">
              <a:solidFill>
                <a:srgbClr val="800080"/>
              </a:solidFill>
              <a:round/>
              <a:headEnd/>
              <a:tailEnd type="triangle" w="med" len="med"/>
            </a:ln>
            <a:effectLst/>
          </p:spPr>
          <p:txBody>
            <a:bodyPr wrap="none" lIns="92075" tIns="46038" rIns="92075" bIns="46038" anchor="ctr"/>
            <a:lstStyle/>
            <a:p>
              <a:endParaRPr lang="it-IT"/>
            </a:p>
          </p:txBody>
        </p:sp>
        <p:sp>
          <p:nvSpPr>
            <p:cNvPr id="5136" name="Line 16"/>
            <p:cNvSpPr>
              <a:spLocks noChangeShapeType="1"/>
            </p:cNvSpPr>
            <p:nvPr/>
          </p:nvSpPr>
          <p:spPr bwMode="auto">
            <a:xfrm flipH="1">
              <a:off x="3048" y="1512"/>
              <a:ext cx="312" cy="304"/>
            </a:xfrm>
            <a:prstGeom prst="line">
              <a:avLst/>
            </a:prstGeom>
            <a:noFill/>
            <a:ln w="28575">
              <a:solidFill>
                <a:srgbClr val="800080"/>
              </a:solidFill>
              <a:round/>
              <a:headEnd/>
              <a:tailEnd type="triangle" w="med" len="med"/>
            </a:ln>
            <a:effectLst/>
          </p:spPr>
          <p:txBody>
            <a:bodyPr wrap="none" lIns="92075" tIns="46038" rIns="92075" bIns="46038" anchor="ctr"/>
            <a:lstStyle/>
            <a:p>
              <a:endParaRPr lang="it-IT"/>
            </a:p>
          </p:txBody>
        </p:sp>
        <p:sp>
          <p:nvSpPr>
            <p:cNvPr id="5137" name="Line 17"/>
            <p:cNvSpPr>
              <a:spLocks noChangeShapeType="1"/>
            </p:cNvSpPr>
            <p:nvPr/>
          </p:nvSpPr>
          <p:spPr bwMode="auto">
            <a:xfrm flipH="1">
              <a:off x="2680" y="1136"/>
              <a:ext cx="312" cy="304"/>
            </a:xfrm>
            <a:prstGeom prst="line">
              <a:avLst/>
            </a:prstGeom>
            <a:noFill/>
            <a:ln w="28575">
              <a:solidFill>
                <a:srgbClr val="800080"/>
              </a:solidFill>
              <a:round/>
              <a:headEnd/>
              <a:tailEnd type="triangle" w="med" len="med"/>
            </a:ln>
            <a:effectLst/>
          </p:spPr>
          <p:txBody>
            <a:bodyPr wrap="none" lIns="92075" tIns="46038" rIns="92075" bIns="46038" anchor="ctr"/>
            <a:lstStyle/>
            <a:p>
              <a:endParaRPr lang="it-IT"/>
            </a:p>
          </p:txBody>
        </p:sp>
      </p:grpSp>
      <p:grpSp>
        <p:nvGrpSpPr>
          <p:cNvPr id="5" name="Group 18"/>
          <p:cNvGrpSpPr>
            <a:grpSpLocks/>
          </p:cNvGrpSpPr>
          <p:nvPr/>
        </p:nvGrpSpPr>
        <p:grpSpPr bwMode="auto">
          <a:xfrm>
            <a:off x="5410200" y="2463800"/>
            <a:ext cx="1485900" cy="723900"/>
            <a:chOff x="2680" y="1136"/>
            <a:chExt cx="680" cy="680"/>
          </a:xfrm>
        </p:grpSpPr>
        <p:sp>
          <p:nvSpPr>
            <p:cNvPr id="5139" name="Line 19"/>
            <p:cNvSpPr>
              <a:spLocks noChangeShapeType="1"/>
            </p:cNvSpPr>
            <p:nvPr/>
          </p:nvSpPr>
          <p:spPr bwMode="auto">
            <a:xfrm flipH="1">
              <a:off x="2760" y="1224"/>
              <a:ext cx="312" cy="304"/>
            </a:xfrm>
            <a:prstGeom prst="line">
              <a:avLst/>
            </a:prstGeom>
            <a:noFill/>
            <a:ln w="28575">
              <a:solidFill>
                <a:srgbClr val="993300"/>
              </a:solidFill>
              <a:round/>
              <a:headEnd/>
              <a:tailEnd type="triangle" w="med" len="med"/>
            </a:ln>
            <a:effectLst/>
          </p:spPr>
          <p:txBody>
            <a:bodyPr wrap="none" lIns="92075" tIns="46038" rIns="92075" bIns="46038" anchor="ctr"/>
            <a:lstStyle/>
            <a:p>
              <a:endParaRPr lang="it-IT"/>
            </a:p>
          </p:txBody>
        </p:sp>
        <p:sp>
          <p:nvSpPr>
            <p:cNvPr id="5140" name="Line 20"/>
            <p:cNvSpPr>
              <a:spLocks noChangeShapeType="1"/>
            </p:cNvSpPr>
            <p:nvPr/>
          </p:nvSpPr>
          <p:spPr bwMode="auto">
            <a:xfrm flipH="1">
              <a:off x="2856" y="1320"/>
              <a:ext cx="312" cy="304"/>
            </a:xfrm>
            <a:prstGeom prst="line">
              <a:avLst/>
            </a:prstGeom>
            <a:noFill/>
            <a:ln w="28575">
              <a:solidFill>
                <a:srgbClr val="993300"/>
              </a:solidFill>
              <a:round/>
              <a:headEnd/>
              <a:tailEnd type="triangle" w="med" len="med"/>
            </a:ln>
            <a:effectLst/>
          </p:spPr>
          <p:txBody>
            <a:bodyPr wrap="none" lIns="92075" tIns="46038" rIns="92075" bIns="46038" anchor="ctr"/>
            <a:lstStyle/>
            <a:p>
              <a:endParaRPr lang="it-IT"/>
            </a:p>
          </p:txBody>
        </p:sp>
        <p:sp>
          <p:nvSpPr>
            <p:cNvPr id="5141" name="Line 21"/>
            <p:cNvSpPr>
              <a:spLocks noChangeShapeType="1"/>
            </p:cNvSpPr>
            <p:nvPr/>
          </p:nvSpPr>
          <p:spPr bwMode="auto">
            <a:xfrm flipH="1">
              <a:off x="2952" y="1416"/>
              <a:ext cx="312" cy="304"/>
            </a:xfrm>
            <a:prstGeom prst="line">
              <a:avLst/>
            </a:prstGeom>
            <a:noFill/>
            <a:ln w="28575">
              <a:solidFill>
                <a:srgbClr val="993300"/>
              </a:solidFill>
              <a:round/>
              <a:headEnd/>
              <a:tailEnd type="triangle" w="med" len="med"/>
            </a:ln>
            <a:effectLst/>
          </p:spPr>
          <p:txBody>
            <a:bodyPr wrap="none" lIns="92075" tIns="46038" rIns="92075" bIns="46038" anchor="ctr"/>
            <a:lstStyle/>
            <a:p>
              <a:endParaRPr lang="it-IT"/>
            </a:p>
          </p:txBody>
        </p:sp>
        <p:sp>
          <p:nvSpPr>
            <p:cNvPr id="5142" name="Line 22"/>
            <p:cNvSpPr>
              <a:spLocks noChangeShapeType="1"/>
            </p:cNvSpPr>
            <p:nvPr/>
          </p:nvSpPr>
          <p:spPr bwMode="auto">
            <a:xfrm flipH="1">
              <a:off x="3048" y="1512"/>
              <a:ext cx="312" cy="304"/>
            </a:xfrm>
            <a:prstGeom prst="line">
              <a:avLst/>
            </a:prstGeom>
            <a:noFill/>
            <a:ln w="28575">
              <a:solidFill>
                <a:srgbClr val="993300"/>
              </a:solidFill>
              <a:round/>
              <a:headEnd/>
              <a:tailEnd type="triangle" w="med" len="med"/>
            </a:ln>
            <a:effectLst/>
          </p:spPr>
          <p:txBody>
            <a:bodyPr wrap="none" lIns="92075" tIns="46038" rIns="92075" bIns="46038" anchor="ctr"/>
            <a:lstStyle/>
            <a:p>
              <a:endParaRPr lang="it-IT"/>
            </a:p>
          </p:txBody>
        </p:sp>
        <p:sp>
          <p:nvSpPr>
            <p:cNvPr id="5143" name="Line 23"/>
            <p:cNvSpPr>
              <a:spLocks noChangeShapeType="1"/>
            </p:cNvSpPr>
            <p:nvPr/>
          </p:nvSpPr>
          <p:spPr bwMode="auto">
            <a:xfrm flipH="1">
              <a:off x="2680" y="1136"/>
              <a:ext cx="312" cy="304"/>
            </a:xfrm>
            <a:prstGeom prst="line">
              <a:avLst/>
            </a:prstGeom>
            <a:noFill/>
            <a:ln w="28575">
              <a:solidFill>
                <a:srgbClr val="993300"/>
              </a:solidFill>
              <a:round/>
              <a:headEnd/>
              <a:tailEnd type="triangle" w="med" len="med"/>
            </a:ln>
            <a:effectLst/>
          </p:spPr>
          <p:txBody>
            <a:bodyPr wrap="none" lIns="92075" tIns="46038" rIns="92075" bIns="46038" anchor="ctr"/>
            <a:lstStyle/>
            <a:p>
              <a:endParaRPr lang="it-IT"/>
            </a:p>
          </p:txBody>
        </p:sp>
      </p:grpSp>
      <p:grpSp>
        <p:nvGrpSpPr>
          <p:cNvPr id="6" name="Group 24"/>
          <p:cNvGrpSpPr>
            <a:grpSpLocks/>
          </p:cNvGrpSpPr>
          <p:nvPr/>
        </p:nvGrpSpPr>
        <p:grpSpPr bwMode="auto">
          <a:xfrm>
            <a:off x="2844800" y="1625600"/>
            <a:ext cx="1549400" cy="1295400"/>
            <a:chOff x="1792" y="1024"/>
            <a:chExt cx="976" cy="816"/>
          </a:xfrm>
        </p:grpSpPr>
        <p:grpSp>
          <p:nvGrpSpPr>
            <p:cNvPr id="7" name="Group 25"/>
            <p:cNvGrpSpPr>
              <a:grpSpLocks/>
            </p:cNvGrpSpPr>
            <p:nvPr/>
          </p:nvGrpSpPr>
          <p:grpSpPr bwMode="auto">
            <a:xfrm flipH="1">
              <a:off x="1792" y="1024"/>
              <a:ext cx="824" cy="280"/>
              <a:chOff x="2680" y="1136"/>
              <a:chExt cx="680" cy="680"/>
            </a:xfrm>
          </p:grpSpPr>
          <p:sp>
            <p:nvSpPr>
              <p:cNvPr id="5146" name="Line 26"/>
              <p:cNvSpPr>
                <a:spLocks noChangeShapeType="1"/>
              </p:cNvSpPr>
              <p:nvPr/>
            </p:nvSpPr>
            <p:spPr bwMode="auto">
              <a:xfrm flipH="1">
                <a:off x="2760" y="1224"/>
                <a:ext cx="312" cy="304"/>
              </a:xfrm>
              <a:prstGeom prst="line">
                <a:avLst/>
              </a:prstGeom>
              <a:noFill/>
              <a:ln w="28575">
                <a:solidFill>
                  <a:srgbClr val="FFCC00"/>
                </a:solidFill>
                <a:round/>
                <a:headEnd/>
                <a:tailEnd type="triangle" w="med" len="med"/>
              </a:ln>
              <a:effectLst/>
            </p:spPr>
            <p:txBody>
              <a:bodyPr wrap="none" lIns="92075" tIns="46038" rIns="92075" bIns="46038" anchor="ctr"/>
              <a:lstStyle/>
              <a:p>
                <a:endParaRPr lang="it-IT"/>
              </a:p>
            </p:txBody>
          </p:sp>
          <p:sp>
            <p:nvSpPr>
              <p:cNvPr id="5147" name="Line 27"/>
              <p:cNvSpPr>
                <a:spLocks noChangeShapeType="1"/>
              </p:cNvSpPr>
              <p:nvPr/>
            </p:nvSpPr>
            <p:spPr bwMode="auto">
              <a:xfrm flipH="1">
                <a:off x="2856" y="1320"/>
                <a:ext cx="312" cy="304"/>
              </a:xfrm>
              <a:prstGeom prst="line">
                <a:avLst/>
              </a:prstGeom>
              <a:noFill/>
              <a:ln w="28575">
                <a:solidFill>
                  <a:srgbClr val="FFCC00"/>
                </a:solidFill>
                <a:round/>
                <a:headEnd/>
                <a:tailEnd type="triangle" w="med" len="med"/>
              </a:ln>
              <a:effectLst/>
            </p:spPr>
            <p:txBody>
              <a:bodyPr wrap="none" lIns="92075" tIns="46038" rIns="92075" bIns="46038" anchor="ctr"/>
              <a:lstStyle/>
              <a:p>
                <a:endParaRPr lang="it-IT"/>
              </a:p>
            </p:txBody>
          </p:sp>
          <p:sp>
            <p:nvSpPr>
              <p:cNvPr id="5148" name="Line 28"/>
              <p:cNvSpPr>
                <a:spLocks noChangeShapeType="1"/>
              </p:cNvSpPr>
              <p:nvPr/>
            </p:nvSpPr>
            <p:spPr bwMode="auto">
              <a:xfrm flipH="1">
                <a:off x="2952" y="1416"/>
                <a:ext cx="312" cy="304"/>
              </a:xfrm>
              <a:prstGeom prst="line">
                <a:avLst/>
              </a:prstGeom>
              <a:noFill/>
              <a:ln w="28575">
                <a:solidFill>
                  <a:srgbClr val="FFCC00"/>
                </a:solidFill>
                <a:round/>
                <a:headEnd/>
                <a:tailEnd type="triangle" w="med" len="med"/>
              </a:ln>
              <a:effectLst/>
            </p:spPr>
            <p:txBody>
              <a:bodyPr wrap="none" lIns="92075" tIns="46038" rIns="92075" bIns="46038" anchor="ctr"/>
              <a:lstStyle/>
              <a:p>
                <a:endParaRPr lang="it-IT"/>
              </a:p>
            </p:txBody>
          </p:sp>
          <p:sp>
            <p:nvSpPr>
              <p:cNvPr id="5149" name="Line 29"/>
              <p:cNvSpPr>
                <a:spLocks noChangeShapeType="1"/>
              </p:cNvSpPr>
              <p:nvPr/>
            </p:nvSpPr>
            <p:spPr bwMode="auto">
              <a:xfrm flipH="1">
                <a:off x="3048" y="1512"/>
                <a:ext cx="312" cy="304"/>
              </a:xfrm>
              <a:prstGeom prst="line">
                <a:avLst/>
              </a:prstGeom>
              <a:noFill/>
              <a:ln w="28575">
                <a:solidFill>
                  <a:srgbClr val="FFCC00"/>
                </a:solidFill>
                <a:round/>
                <a:headEnd/>
                <a:tailEnd type="triangle" w="med" len="med"/>
              </a:ln>
              <a:effectLst/>
            </p:spPr>
            <p:txBody>
              <a:bodyPr wrap="none" lIns="92075" tIns="46038" rIns="92075" bIns="46038" anchor="ctr"/>
              <a:lstStyle/>
              <a:p>
                <a:endParaRPr lang="it-IT"/>
              </a:p>
            </p:txBody>
          </p:sp>
          <p:sp>
            <p:nvSpPr>
              <p:cNvPr id="5150" name="Line 30"/>
              <p:cNvSpPr>
                <a:spLocks noChangeShapeType="1"/>
              </p:cNvSpPr>
              <p:nvPr/>
            </p:nvSpPr>
            <p:spPr bwMode="auto">
              <a:xfrm flipH="1">
                <a:off x="2680" y="1136"/>
                <a:ext cx="312" cy="304"/>
              </a:xfrm>
              <a:prstGeom prst="line">
                <a:avLst/>
              </a:prstGeom>
              <a:noFill/>
              <a:ln w="28575">
                <a:solidFill>
                  <a:srgbClr val="FFCC00"/>
                </a:solidFill>
                <a:round/>
                <a:headEnd/>
                <a:tailEnd type="triangle" w="med" len="med"/>
              </a:ln>
              <a:effectLst/>
            </p:spPr>
            <p:txBody>
              <a:bodyPr wrap="none" lIns="92075" tIns="46038" rIns="92075" bIns="46038" anchor="ctr"/>
              <a:lstStyle/>
              <a:p>
                <a:endParaRPr lang="it-IT"/>
              </a:p>
            </p:txBody>
          </p:sp>
        </p:grpSp>
        <p:grpSp>
          <p:nvGrpSpPr>
            <p:cNvPr id="8" name="Group 31"/>
            <p:cNvGrpSpPr>
              <a:grpSpLocks/>
            </p:cNvGrpSpPr>
            <p:nvPr/>
          </p:nvGrpSpPr>
          <p:grpSpPr bwMode="auto">
            <a:xfrm>
              <a:off x="2016" y="1504"/>
              <a:ext cx="752" cy="336"/>
              <a:chOff x="2016" y="1504"/>
              <a:chExt cx="752" cy="336"/>
            </a:xfrm>
          </p:grpSpPr>
          <p:sp>
            <p:nvSpPr>
              <p:cNvPr id="5152" name="Line 32"/>
              <p:cNvSpPr>
                <a:spLocks noChangeShapeType="1"/>
              </p:cNvSpPr>
              <p:nvPr/>
            </p:nvSpPr>
            <p:spPr bwMode="auto">
              <a:xfrm>
                <a:off x="2016" y="1504"/>
                <a:ext cx="448" cy="0"/>
              </a:xfrm>
              <a:prstGeom prst="line">
                <a:avLst/>
              </a:prstGeom>
              <a:noFill/>
              <a:ln w="28575">
                <a:solidFill>
                  <a:srgbClr val="FFCC00"/>
                </a:solidFill>
                <a:round/>
                <a:headEnd/>
                <a:tailEnd type="triangle" w="med" len="med"/>
              </a:ln>
              <a:effectLst/>
            </p:spPr>
            <p:txBody>
              <a:bodyPr wrap="none" lIns="92075" tIns="46038" rIns="92075" bIns="46038" anchor="ctr"/>
              <a:lstStyle/>
              <a:p>
                <a:endParaRPr lang="it-IT"/>
              </a:p>
            </p:txBody>
          </p:sp>
          <p:sp>
            <p:nvSpPr>
              <p:cNvPr id="5153" name="Line 33"/>
              <p:cNvSpPr>
                <a:spLocks noChangeShapeType="1"/>
              </p:cNvSpPr>
              <p:nvPr/>
            </p:nvSpPr>
            <p:spPr bwMode="auto">
              <a:xfrm>
                <a:off x="2048" y="1608"/>
                <a:ext cx="448" cy="0"/>
              </a:xfrm>
              <a:prstGeom prst="line">
                <a:avLst/>
              </a:prstGeom>
              <a:noFill/>
              <a:ln w="28575">
                <a:solidFill>
                  <a:srgbClr val="FFCC00"/>
                </a:solidFill>
                <a:round/>
                <a:headEnd/>
                <a:tailEnd type="triangle" w="med" len="med"/>
              </a:ln>
              <a:effectLst/>
            </p:spPr>
            <p:txBody>
              <a:bodyPr wrap="none" lIns="92075" tIns="46038" rIns="92075" bIns="46038" anchor="ctr"/>
              <a:lstStyle/>
              <a:p>
                <a:endParaRPr lang="it-IT"/>
              </a:p>
            </p:txBody>
          </p:sp>
          <p:sp>
            <p:nvSpPr>
              <p:cNvPr id="5154" name="Line 34"/>
              <p:cNvSpPr>
                <a:spLocks noChangeShapeType="1"/>
              </p:cNvSpPr>
              <p:nvPr/>
            </p:nvSpPr>
            <p:spPr bwMode="auto">
              <a:xfrm>
                <a:off x="2136" y="1680"/>
                <a:ext cx="448" cy="0"/>
              </a:xfrm>
              <a:prstGeom prst="line">
                <a:avLst/>
              </a:prstGeom>
              <a:noFill/>
              <a:ln w="28575">
                <a:solidFill>
                  <a:srgbClr val="FFCC00"/>
                </a:solidFill>
                <a:round/>
                <a:headEnd/>
                <a:tailEnd type="triangle" w="med" len="med"/>
              </a:ln>
              <a:effectLst/>
            </p:spPr>
            <p:txBody>
              <a:bodyPr wrap="none" lIns="92075" tIns="46038" rIns="92075" bIns="46038" anchor="ctr"/>
              <a:lstStyle/>
              <a:p>
                <a:endParaRPr lang="it-IT"/>
              </a:p>
            </p:txBody>
          </p:sp>
          <p:sp>
            <p:nvSpPr>
              <p:cNvPr id="5155" name="Line 35"/>
              <p:cNvSpPr>
                <a:spLocks noChangeShapeType="1"/>
              </p:cNvSpPr>
              <p:nvPr/>
            </p:nvSpPr>
            <p:spPr bwMode="auto">
              <a:xfrm>
                <a:off x="2232" y="1760"/>
                <a:ext cx="448" cy="0"/>
              </a:xfrm>
              <a:prstGeom prst="line">
                <a:avLst/>
              </a:prstGeom>
              <a:noFill/>
              <a:ln w="28575">
                <a:solidFill>
                  <a:srgbClr val="FFCC00"/>
                </a:solidFill>
                <a:round/>
                <a:headEnd/>
                <a:tailEnd type="triangle" w="med" len="med"/>
              </a:ln>
              <a:effectLst/>
            </p:spPr>
            <p:txBody>
              <a:bodyPr wrap="none" lIns="92075" tIns="46038" rIns="92075" bIns="46038" anchor="ctr"/>
              <a:lstStyle/>
              <a:p>
                <a:endParaRPr lang="it-IT"/>
              </a:p>
            </p:txBody>
          </p:sp>
          <p:sp>
            <p:nvSpPr>
              <p:cNvPr id="5156" name="Line 36"/>
              <p:cNvSpPr>
                <a:spLocks noChangeShapeType="1"/>
              </p:cNvSpPr>
              <p:nvPr/>
            </p:nvSpPr>
            <p:spPr bwMode="auto">
              <a:xfrm>
                <a:off x="2320" y="1840"/>
                <a:ext cx="448" cy="0"/>
              </a:xfrm>
              <a:prstGeom prst="line">
                <a:avLst/>
              </a:prstGeom>
              <a:noFill/>
              <a:ln w="28575">
                <a:solidFill>
                  <a:srgbClr val="FFCC00"/>
                </a:solidFill>
                <a:round/>
                <a:headEnd/>
                <a:tailEnd type="triangle" w="med" len="med"/>
              </a:ln>
              <a:effectLst/>
            </p:spPr>
            <p:txBody>
              <a:bodyPr wrap="none" lIns="92075" tIns="46038" rIns="92075" bIns="46038" anchor="ctr"/>
              <a:lstStyle/>
              <a:p>
                <a:endParaRPr lang="it-IT"/>
              </a:p>
            </p:txBody>
          </p:sp>
        </p:grpSp>
      </p:grpSp>
      <p:sp>
        <p:nvSpPr>
          <p:cNvPr id="37" name="Rectangle 4"/>
          <p:cNvSpPr>
            <a:spLocks noChangeArrowheads="1"/>
          </p:cNvSpPr>
          <p:nvPr/>
        </p:nvSpPr>
        <p:spPr bwMode="auto">
          <a:xfrm>
            <a:off x="2341563" y="228600"/>
            <a:ext cx="4478918" cy="461665"/>
          </a:xfrm>
          <a:prstGeom prst="rect">
            <a:avLst/>
          </a:prstGeom>
          <a:noFill/>
          <a:ln w="9525" algn="ctr">
            <a:noFill/>
            <a:miter lim="800000"/>
            <a:headEnd/>
            <a:tailEnd/>
          </a:ln>
          <a:effectLst/>
        </p:spPr>
        <p:txBody>
          <a:bodyPr wrap="none">
            <a:spAutoFit/>
          </a:bodyPr>
          <a:lstStyle/>
          <a:p>
            <a:r>
              <a:rPr lang="it-IT" sz="2400" b="1" dirty="0" smtClean="0">
                <a:solidFill>
                  <a:srgbClr val="800000"/>
                </a:solidFill>
                <a:effectLst>
                  <a:outerShdw blurRad="38100" dist="38100" dir="2700000" algn="tl">
                    <a:srgbClr val="C0C0C0"/>
                  </a:outerShdw>
                </a:effectLst>
              </a:rPr>
              <a:t>SISTEMA DELLE PRESSIONI </a:t>
            </a:r>
            <a:endParaRPr lang="it-IT" sz="2400" b="1" dirty="0">
              <a:solidFill>
                <a:srgbClr val="800000"/>
              </a:solidFill>
              <a:effectLst>
                <a:outerShdw blurRad="38100" dist="38100" dir="2700000" algn="tl">
                  <a:srgbClr val="C0C0C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up)">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2"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right)">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wipe(right)">
                                      <p:cBhvr>
                                        <p:cTn id="28" dur="5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dissolve">
                                      <p:cBhvr>
                                        <p:cTn id="33"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107504" y="908720"/>
            <a:ext cx="8712968" cy="3539430"/>
          </a:xfrm>
          <a:prstGeom prst="rect">
            <a:avLst/>
          </a:prstGeom>
          <a:noFill/>
          <a:ln w="9525">
            <a:noFill/>
            <a:miter lim="800000"/>
            <a:headEnd/>
            <a:tailEnd/>
          </a:ln>
        </p:spPr>
        <p:txBody>
          <a:bodyPr wrap="square">
            <a:spAutoFit/>
          </a:bodyPr>
          <a:lstStyle/>
          <a:p>
            <a:pPr algn="ctr">
              <a:spcBef>
                <a:spcPct val="50000"/>
              </a:spcBef>
            </a:pPr>
            <a:endParaRPr lang="it-IT" sz="4400" b="1" dirty="0" smtClean="0">
              <a:solidFill>
                <a:srgbClr val="2D2D8A"/>
              </a:solidFill>
              <a:effectLst>
                <a:reflection blurRad="6350" stA="50000" endA="300" endPos="50000" dist="29997" dir="5400000" sy="-100000" algn="bl" rotWithShape="0"/>
              </a:effectLst>
            </a:endParaRPr>
          </a:p>
          <a:p>
            <a:pPr algn="ctr">
              <a:spcBef>
                <a:spcPct val="50000"/>
              </a:spcBef>
            </a:pPr>
            <a:r>
              <a:rPr lang="it-IT" sz="6000" b="1" dirty="0" smtClean="0">
                <a:solidFill>
                  <a:srgbClr val="FF0000"/>
                </a:solidFill>
                <a:effectLst>
                  <a:reflection blurRad="6350" stA="50000" endA="300" endPos="50000" dist="29997" dir="5400000" sy="-100000" algn="bl" rotWithShape="0"/>
                </a:effectLst>
              </a:rPr>
              <a:t>QUANTITA’:</a:t>
            </a:r>
          </a:p>
          <a:p>
            <a:pPr algn="ctr">
              <a:spcBef>
                <a:spcPct val="50000"/>
              </a:spcBef>
            </a:pPr>
            <a:r>
              <a:rPr lang="it-IT" sz="6000" b="1" dirty="0" smtClean="0">
                <a:solidFill>
                  <a:srgbClr val="2D2D8A"/>
                </a:solidFill>
                <a:effectLst>
                  <a:reflection blurRad="6350" stA="50000" endA="300" endPos="50000" dist="29997" dir="5400000" sy="-100000" algn="bl" rotWithShape="0"/>
                </a:effectLst>
              </a:rPr>
              <a:t>TROPPA ACQUA </a:t>
            </a: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7" name="Rectangle 7"/>
          <p:cNvSpPr>
            <a:spLocks noChangeArrowheads="1"/>
          </p:cNvSpPr>
          <p:nvPr/>
        </p:nvSpPr>
        <p:spPr bwMode="auto">
          <a:xfrm>
            <a:off x="501650" y="835025"/>
            <a:ext cx="3506788" cy="319088"/>
          </a:xfrm>
          <a:prstGeom prst="rect">
            <a:avLst/>
          </a:prstGeom>
          <a:solidFill>
            <a:srgbClr val="FF9933"/>
          </a:solidFill>
          <a:ln w="9525">
            <a:noFill/>
            <a:miter lim="800000"/>
            <a:headEnd/>
            <a:tailEnd/>
          </a:ln>
        </p:spPr>
        <p:txBody>
          <a:bodyPr wrap="none" lIns="0" tIns="0" rIns="0" bIns="0">
            <a:spAutoFit/>
          </a:bodyPr>
          <a:lstStyle/>
          <a:p>
            <a:r>
              <a:rPr lang="it-IT" sz="1800">
                <a:solidFill>
                  <a:srgbClr val="000000"/>
                </a:solidFill>
                <a:latin typeface="Arial" pitchFamily="34" charset="0"/>
              </a:rPr>
              <a:t>APPORTI DI ORIGINE UMANA</a:t>
            </a:r>
            <a:endParaRPr lang="it-IT"/>
          </a:p>
        </p:txBody>
      </p:sp>
      <p:sp>
        <p:nvSpPr>
          <p:cNvPr id="40970" name="Rectangle 10"/>
          <p:cNvSpPr>
            <a:spLocks noChangeArrowheads="1"/>
          </p:cNvSpPr>
          <p:nvPr/>
        </p:nvSpPr>
        <p:spPr bwMode="auto">
          <a:xfrm>
            <a:off x="5778500" y="835025"/>
            <a:ext cx="2498725" cy="319088"/>
          </a:xfrm>
          <a:prstGeom prst="rect">
            <a:avLst/>
          </a:prstGeom>
          <a:solidFill>
            <a:srgbClr val="FF9933"/>
          </a:solidFill>
          <a:ln w="9525">
            <a:noFill/>
            <a:miter lim="800000"/>
            <a:headEnd/>
            <a:tailEnd/>
          </a:ln>
        </p:spPr>
        <p:txBody>
          <a:bodyPr wrap="none" lIns="0" tIns="0" rIns="0" bIns="0">
            <a:spAutoFit/>
          </a:bodyPr>
          <a:lstStyle/>
          <a:p>
            <a:r>
              <a:rPr lang="it-IT" sz="1800">
                <a:solidFill>
                  <a:srgbClr val="000000"/>
                </a:solidFill>
                <a:latin typeface="Arial" pitchFamily="34" charset="0"/>
              </a:rPr>
              <a:t>APPORTI NATURALI </a:t>
            </a:r>
            <a:endParaRPr lang="it-IT"/>
          </a:p>
        </p:txBody>
      </p:sp>
      <p:sp>
        <p:nvSpPr>
          <p:cNvPr id="40973" name="Rectangle 13"/>
          <p:cNvSpPr>
            <a:spLocks noChangeArrowheads="1"/>
          </p:cNvSpPr>
          <p:nvPr/>
        </p:nvSpPr>
        <p:spPr bwMode="auto">
          <a:xfrm>
            <a:off x="971550" y="2060575"/>
            <a:ext cx="1212850" cy="277813"/>
          </a:xfrm>
          <a:prstGeom prst="rect">
            <a:avLst/>
          </a:prstGeom>
          <a:solidFill>
            <a:srgbClr val="92D050"/>
          </a:solidFill>
          <a:ln w="9525">
            <a:noFill/>
            <a:miter lim="800000"/>
            <a:headEnd/>
            <a:tailEnd/>
          </a:ln>
        </p:spPr>
        <p:txBody>
          <a:bodyPr lIns="0" tIns="0" rIns="0" bIns="0">
            <a:spAutoFit/>
          </a:bodyPr>
          <a:lstStyle/>
          <a:p>
            <a:r>
              <a:rPr lang="it-IT" sz="1800">
                <a:solidFill>
                  <a:srgbClr val="000000"/>
                </a:solidFill>
                <a:latin typeface="Arial" pitchFamily="34" charset="0"/>
              </a:rPr>
              <a:t>BATTERI</a:t>
            </a:r>
            <a:endParaRPr lang="it-IT"/>
          </a:p>
        </p:txBody>
      </p:sp>
      <p:sp>
        <p:nvSpPr>
          <p:cNvPr id="40976" name="Rectangle 16"/>
          <p:cNvSpPr>
            <a:spLocks noChangeArrowheads="1"/>
          </p:cNvSpPr>
          <p:nvPr/>
        </p:nvSpPr>
        <p:spPr bwMode="auto">
          <a:xfrm>
            <a:off x="6588125" y="2070100"/>
            <a:ext cx="2032000" cy="276225"/>
          </a:xfrm>
          <a:prstGeom prst="rect">
            <a:avLst/>
          </a:prstGeom>
          <a:solidFill>
            <a:srgbClr val="92D050"/>
          </a:solidFill>
          <a:ln w="9525">
            <a:noFill/>
            <a:miter lim="800000"/>
            <a:headEnd/>
            <a:tailEnd/>
          </a:ln>
        </p:spPr>
        <p:txBody>
          <a:bodyPr lIns="0" tIns="0" rIns="0" bIns="0">
            <a:spAutoFit/>
          </a:bodyPr>
          <a:lstStyle/>
          <a:p>
            <a:r>
              <a:rPr lang="it-IT" sz="1800">
                <a:solidFill>
                  <a:srgbClr val="000000"/>
                </a:solidFill>
                <a:latin typeface="Arial" pitchFamily="34" charset="0"/>
              </a:rPr>
              <a:t>FITOPLANKTON</a:t>
            </a:r>
            <a:endParaRPr lang="it-IT"/>
          </a:p>
        </p:txBody>
      </p:sp>
      <p:sp>
        <p:nvSpPr>
          <p:cNvPr id="40979" name="Rectangle 19"/>
          <p:cNvSpPr>
            <a:spLocks noChangeArrowheads="1"/>
          </p:cNvSpPr>
          <p:nvPr/>
        </p:nvSpPr>
        <p:spPr bwMode="auto">
          <a:xfrm>
            <a:off x="900113" y="5013325"/>
            <a:ext cx="1295400" cy="287338"/>
          </a:xfrm>
          <a:prstGeom prst="rect">
            <a:avLst/>
          </a:prstGeom>
          <a:solidFill>
            <a:srgbClr val="92D050"/>
          </a:solidFill>
          <a:ln w="9525">
            <a:solidFill>
              <a:schemeClr val="tx1"/>
            </a:solidFill>
            <a:miter lim="800000"/>
            <a:headEnd/>
            <a:tailEnd/>
          </a:ln>
        </p:spPr>
        <p:txBody>
          <a:bodyPr lIns="0" tIns="0" rIns="0" bIns="0">
            <a:spAutoFit/>
          </a:bodyPr>
          <a:lstStyle/>
          <a:p>
            <a:r>
              <a:rPr lang="it-IT" sz="1800">
                <a:solidFill>
                  <a:srgbClr val="000000"/>
                </a:solidFill>
                <a:latin typeface="Arial" pitchFamily="34" charset="0"/>
              </a:rPr>
              <a:t>DETRITI</a:t>
            </a:r>
            <a:endParaRPr lang="it-IT"/>
          </a:p>
        </p:txBody>
      </p:sp>
      <p:sp>
        <p:nvSpPr>
          <p:cNvPr id="40982" name="Rectangle 22"/>
          <p:cNvSpPr>
            <a:spLocks noChangeArrowheads="1"/>
          </p:cNvSpPr>
          <p:nvPr/>
        </p:nvSpPr>
        <p:spPr bwMode="auto">
          <a:xfrm>
            <a:off x="6732588" y="5013325"/>
            <a:ext cx="1931987" cy="319088"/>
          </a:xfrm>
          <a:prstGeom prst="rect">
            <a:avLst/>
          </a:prstGeom>
          <a:solidFill>
            <a:srgbClr val="92D050"/>
          </a:solidFill>
          <a:ln w="9525">
            <a:noFill/>
            <a:miter lim="800000"/>
            <a:headEnd/>
            <a:tailEnd/>
          </a:ln>
        </p:spPr>
        <p:txBody>
          <a:bodyPr wrap="none" lIns="0" tIns="0" rIns="0" bIns="0">
            <a:spAutoFit/>
          </a:bodyPr>
          <a:lstStyle/>
          <a:p>
            <a:r>
              <a:rPr lang="it-IT" sz="1800">
                <a:solidFill>
                  <a:srgbClr val="000000"/>
                </a:solidFill>
                <a:latin typeface="Arial" pitchFamily="34" charset="0"/>
              </a:rPr>
              <a:t>ZOOPLANKTON</a:t>
            </a:r>
            <a:endParaRPr lang="it-IT"/>
          </a:p>
        </p:txBody>
      </p:sp>
      <p:sp>
        <p:nvSpPr>
          <p:cNvPr id="40985" name="Rectangle 25"/>
          <p:cNvSpPr>
            <a:spLocks noChangeArrowheads="1"/>
          </p:cNvSpPr>
          <p:nvPr/>
        </p:nvSpPr>
        <p:spPr bwMode="auto">
          <a:xfrm>
            <a:off x="4140200" y="6138863"/>
            <a:ext cx="1223963" cy="276225"/>
          </a:xfrm>
          <a:prstGeom prst="rect">
            <a:avLst/>
          </a:prstGeom>
          <a:solidFill>
            <a:srgbClr val="92D050"/>
          </a:solidFill>
          <a:ln w="9525">
            <a:solidFill>
              <a:schemeClr val="tx1"/>
            </a:solidFill>
            <a:miter lim="800000"/>
            <a:headEnd/>
            <a:tailEnd/>
          </a:ln>
        </p:spPr>
        <p:txBody>
          <a:bodyPr lIns="0" tIns="0" rIns="0" bIns="0">
            <a:spAutoFit/>
          </a:bodyPr>
          <a:lstStyle/>
          <a:p>
            <a:r>
              <a:rPr lang="it-IT" sz="1800">
                <a:solidFill>
                  <a:srgbClr val="000000"/>
                </a:solidFill>
                <a:latin typeface="Arial" pitchFamily="34" charset="0"/>
              </a:rPr>
              <a:t>PESCI</a:t>
            </a:r>
            <a:endParaRPr lang="it-IT"/>
          </a:p>
        </p:txBody>
      </p:sp>
      <p:sp>
        <p:nvSpPr>
          <p:cNvPr id="40986" name="Freeform 26"/>
          <p:cNvSpPr>
            <a:spLocks noEditPoints="1"/>
          </p:cNvSpPr>
          <p:nvPr/>
        </p:nvSpPr>
        <p:spPr bwMode="auto">
          <a:xfrm>
            <a:off x="1539875" y="1141413"/>
            <a:ext cx="590550" cy="858837"/>
          </a:xfrm>
          <a:custGeom>
            <a:avLst/>
            <a:gdLst>
              <a:gd name="T0" fmla="*/ 588958 w 742"/>
              <a:gd name="T1" fmla="*/ 7930 h 1083"/>
              <a:gd name="T2" fmla="*/ 69242 w 742"/>
              <a:gd name="T3" fmla="*/ 766847 h 1083"/>
              <a:gd name="T4" fmla="*/ 67651 w 742"/>
              <a:gd name="T5" fmla="*/ 768433 h 1083"/>
              <a:gd name="T6" fmla="*/ 66059 w 742"/>
              <a:gd name="T7" fmla="*/ 768433 h 1083"/>
              <a:gd name="T8" fmla="*/ 64467 w 742"/>
              <a:gd name="T9" fmla="*/ 768433 h 1083"/>
              <a:gd name="T10" fmla="*/ 62875 w 742"/>
              <a:gd name="T11" fmla="*/ 768433 h 1083"/>
              <a:gd name="T12" fmla="*/ 61283 w 742"/>
              <a:gd name="T13" fmla="*/ 766847 h 1083"/>
              <a:gd name="T14" fmla="*/ 59692 w 742"/>
              <a:gd name="T15" fmla="*/ 765261 h 1083"/>
              <a:gd name="T16" fmla="*/ 59692 w 742"/>
              <a:gd name="T17" fmla="*/ 763675 h 1083"/>
              <a:gd name="T18" fmla="*/ 61283 w 742"/>
              <a:gd name="T19" fmla="*/ 760503 h 1083"/>
              <a:gd name="T20" fmla="*/ 581795 w 742"/>
              <a:gd name="T21" fmla="*/ 1586 h 1083"/>
              <a:gd name="T22" fmla="*/ 583387 w 742"/>
              <a:gd name="T23" fmla="*/ 0 h 1083"/>
              <a:gd name="T24" fmla="*/ 584979 w 742"/>
              <a:gd name="T25" fmla="*/ 0 h 1083"/>
              <a:gd name="T26" fmla="*/ 586571 w 742"/>
              <a:gd name="T27" fmla="*/ 0 h 1083"/>
              <a:gd name="T28" fmla="*/ 587366 w 742"/>
              <a:gd name="T29" fmla="*/ 0 h 1083"/>
              <a:gd name="T30" fmla="*/ 588958 w 742"/>
              <a:gd name="T31" fmla="*/ 1586 h 1083"/>
              <a:gd name="T32" fmla="*/ 590550 w 742"/>
              <a:gd name="T33" fmla="*/ 3172 h 1083"/>
              <a:gd name="T34" fmla="*/ 588958 w 742"/>
              <a:gd name="T35" fmla="*/ 6344 h 1083"/>
              <a:gd name="T36" fmla="*/ 588958 w 742"/>
              <a:gd name="T37" fmla="*/ 7930 h 1083"/>
              <a:gd name="T38" fmla="*/ 588958 w 742"/>
              <a:gd name="T39" fmla="*/ 7930 h 1083"/>
              <a:gd name="T40" fmla="*/ 126546 w 742"/>
              <a:gd name="T41" fmla="*/ 789844 h 1083"/>
              <a:gd name="T42" fmla="*/ 0 w 742"/>
              <a:gd name="T43" fmla="*/ 858837 h 1083"/>
              <a:gd name="T44" fmla="*/ 19897 w 742"/>
              <a:gd name="T45" fmla="*/ 717680 h 1083"/>
              <a:gd name="T46" fmla="*/ 126546 w 742"/>
              <a:gd name="T47" fmla="*/ 789844 h 108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742"/>
              <a:gd name="T73" fmla="*/ 0 h 1083"/>
              <a:gd name="T74" fmla="*/ 742 w 742"/>
              <a:gd name="T75" fmla="*/ 1083 h 108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742" h="1083">
                <a:moveTo>
                  <a:pt x="740" y="10"/>
                </a:moveTo>
                <a:lnTo>
                  <a:pt x="87" y="967"/>
                </a:lnTo>
                <a:lnTo>
                  <a:pt x="85" y="969"/>
                </a:lnTo>
                <a:lnTo>
                  <a:pt x="83" y="969"/>
                </a:lnTo>
                <a:lnTo>
                  <a:pt x="81" y="969"/>
                </a:lnTo>
                <a:lnTo>
                  <a:pt x="79" y="969"/>
                </a:lnTo>
                <a:lnTo>
                  <a:pt x="77" y="967"/>
                </a:lnTo>
                <a:lnTo>
                  <a:pt x="75" y="965"/>
                </a:lnTo>
                <a:lnTo>
                  <a:pt x="75" y="963"/>
                </a:lnTo>
                <a:lnTo>
                  <a:pt x="77" y="959"/>
                </a:lnTo>
                <a:lnTo>
                  <a:pt x="731" y="2"/>
                </a:lnTo>
                <a:lnTo>
                  <a:pt x="733" y="0"/>
                </a:lnTo>
                <a:lnTo>
                  <a:pt x="735" y="0"/>
                </a:lnTo>
                <a:lnTo>
                  <a:pt x="737" y="0"/>
                </a:lnTo>
                <a:lnTo>
                  <a:pt x="738" y="0"/>
                </a:lnTo>
                <a:lnTo>
                  <a:pt x="740" y="2"/>
                </a:lnTo>
                <a:lnTo>
                  <a:pt x="742" y="4"/>
                </a:lnTo>
                <a:lnTo>
                  <a:pt x="740" y="8"/>
                </a:lnTo>
                <a:lnTo>
                  <a:pt x="740" y="10"/>
                </a:lnTo>
                <a:close/>
                <a:moveTo>
                  <a:pt x="159" y="996"/>
                </a:moveTo>
                <a:lnTo>
                  <a:pt x="0" y="1083"/>
                </a:lnTo>
                <a:lnTo>
                  <a:pt x="25" y="905"/>
                </a:lnTo>
                <a:lnTo>
                  <a:pt x="159" y="996"/>
                </a:lnTo>
                <a:close/>
              </a:path>
            </a:pathLst>
          </a:custGeom>
          <a:solidFill>
            <a:srgbClr val="FF0000"/>
          </a:solidFill>
          <a:ln w="1">
            <a:solidFill>
              <a:srgbClr val="FF0000"/>
            </a:solidFill>
            <a:prstDash val="solid"/>
            <a:round/>
            <a:headEnd/>
            <a:tailEnd/>
          </a:ln>
        </p:spPr>
        <p:txBody>
          <a:bodyPr/>
          <a:lstStyle/>
          <a:p>
            <a:endParaRPr lang="it-IT"/>
          </a:p>
        </p:txBody>
      </p:sp>
      <p:sp>
        <p:nvSpPr>
          <p:cNvPr id="40987" name="Freeform 27"/>
          <p:cNvSpPr>
            <a:spLocks noEditPoints="1"/>
          </p:cNvSpPr>
          <p:nvPr/>
        </p:nvSpPr>
        <p:spPr bwMode="auto">
          <a:xfrm>
            <a:off x="2119313" y="1141413"/>
            <a:ext cx="2620962" cy="1951037"/>
          </a:xfrm>
          <a:custGeom>
            <a:avLst/>
            <a:gdLst>
              <a:gd name="T0" fmla="*/ 7142 w 3303"/>
              <a:gd name="T1" fmla="*/ 0 h 2458"/>
              <a:gd name="T2" fmla="*/ 2531295 w 3303"/>
              <a:gd name="T3" fmla="*/ 1877218 h 2458"/>
              <a:gd name="T4" fmla="*/ 2532882 w 3303"/>
              <a:gd name="T5" fmla="*/ 1878806 h 2458"/>
              <a:gd name="T6" fmla="*/ 2532882 w 3303"/>
              <a:gd name="T7" fmla="*/ 1880393 h 2458"/>
              <a:gd name="T8" fmla="*/ 2532882 w 3303"/>
              <a:gd name="T9" fmla="*/ 1882775 h 2458"/>
              <a:gd name="T10" fmla="*/ 2532882 w 3303"/>
              <a:gd name="T11" fmla="*/ 1884362 h 2458"/>
              <a:gd name="T12" fmla="*/ 2531295 w 3303"/>
              <a:gd name="T13" fmla="*/ 1884362 h 2458"/>
              <a:gd name="T14" fmla="*/ 2529708 w 3303"/>
              <a:gd name="T15" fmla="*/ 1885950 h 2458"/>
              <a:gd name="T16" fmla="*/ 2528121 w 3303"/>
              <a:gd name="T17" fmla="*/ 1885950 h 2458"/>
              <a:gd name="T18" fmla="*/ 2525741 w 3303"/>
              <a:gd name="T19" fmla="*/ 1884362 h 2458"/>
              <a:gd name="T20" fmla="*/ 3174 w 3303"/>
              <a:gd name="T21" fmla="*/ 9525 h 2458"/>
              <a:gd name="T22" fmla="*/ 1587 w 3303"/>
              <a:gd name="T23" fmla="*/ 7937 h 2458"/>
              <a:gd name="T24" fmla="*/ 0 w 3303"/>
              <a:gd name="T25" fmla="*/ 4762 h 2458"/>
              <a:gd name="T26" fmla="*/ 0 w 3303"/>
              <a:gd name="T27" fmla="*/ 3175 h 2458"/>
              <a:gd name="T28" fmla="*/ 1587 w 3303"/>
              <a:gd name="T29" fmla="*/ 1587 h 2458"/>
              <a:gd name="T30" fmla="*/ 3174 w 3303"/>
              <a:gd name="T31" fmla="*/ 0 h 2458"/>
              <a:gd name="T32" fmla="*/ 4761 w 3303"/>
              <a:gd name="T33" fmla="*/ 0 h 2458"/>
              <a:gd name="T34" fmla="*/ 6348 w 3303"/>
              <a:gd name="T35" fmla="*/ 0 h 2458"/>
              <a:gd name="T36" fmla="*/ 7142 w 3303"/>
              <a:gd name="T37" fmla="*/ 0 h 2458"/>
              <a:gd name="T38" fmla="*/ 7142 w 3303"/>
              <a:gd name="T39" fmla="*/ 0 h 2458"/>
              <a:gd name="T40" fmla="*/ 2557481 w 3303"/>
              <a:gd name="T41" fmla="*/ 1821656 h 2458"/>
              <a:gd name="T42" fmla="*/ 2620962 w 3303"/>
              <a:gd name="T43" fmla="*/ 1951037 h 2458"/>
              <a:gd name="T44" fmla="*/ 2480511 w 3303"/>
              <a:gd name="T45" fmla="*/ 1924843 h 2458"/>
              <a:gd name="T46" fmla="*/ 2557481 w 3303"/>
              <a:gd name="T47" fmla="*/ 1821656 h 245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303"/>
              <a:gd name="T73" fmla="*/ 0 h 2458"/>
              <a:gd name="T74" fmla="*/ 3303 w 3303"/>
              <a:gd name="T75" fmla="*/ 2458 h 245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303" h="2458">
                <a:moveTo>
                  <a:pt x="9" y="0"/>
                </a:moveTo>
                <a:lnTo>
                  <a:pt x="3190" y="2365"/>
                </a:lnTo>
                <a:lnTo>
                  <a:pt x="3192" y="2367"/>
                </a:lnTo>
                <a:lnTo>
                  <a:pt x="3192" y="2369"/>
                </a:lnTo>
                <a:lnTo>
                  <a:pt x="3192" y="2372"/>
                </a:lnTo>
                <a:lnTo>
                  <a:pt x="3192" y="2374"/>
                </a:lnTo>
                <a:lnTo>
                  <a:pt x="3190" y="2374"/>
                </a:lnTo>
                <a:lnTo>
                  <a:pt x="3188" y="2376"/>
                </a:lnTo>
                <a:lnTo>
                  <a:pt x="3186" y="2376"/>
                </a:lnTo>
                <a:lnTo>
                  <a:pt x="3183" y="2374"/>
                </a:lnTo>
                <a:lnTo>
                  <a:pt x="4" y="12"/>
                </a:lnTo>
                <a:lnTo>
                  <a:pt x="2" y="10"/>
                </a:lnTo>
                <a:lnTo>
                  <a:pt x="0" y="6"/>
                </a:lnTo>
                <a:lnTo>
                  <a:pt x="0" y="4"/>
                </a:lnTo>
                <a:lnTo>
                  <a:pt x="2" y="2"/>
                </a:lnTo>
                <a:lnTo>
                  <a:pt x="4" y="0"/>
                </a:lnTo>
                <a:lnTo>
                  <a:pt x="6" y="0"/>
                </a:lnTo>
                <a:lnTo>
                  <a:pt x="8" y="0"/>
                </a:lnTo>
                <a:lnTo>
                  <a:pt x="9" y="0"/>
                </a:lnTo>
                <a:close/>
                <a:moveTo>
                  <a:pt x="3223" y="2295"/>
                </a:moveTo>
                <a:lnTo>
                  <a:pt x="3303" y="2458"/>
                </a:lnTo>
                <a:lnTo>
                  <a:pt x="3126" y="2425"/>
                </a:lnTo>
                <a:lnTo>
                  <a:pt x="3223" y="2295"/>
                </a:lnTo>
                <a:close/>
              </a:path>
            </a:pathLst>
          </a:custGeom>
          <a:solidFill>
            <a:srgbClr val="009900"/>
          </a:solidFill>
          <a:ln w="1">
            <a:solidFill>
              <a:srgbClr val="009900"/>
            </a:solidFill>
            <a:prstDash val="solid"/>
            <a:round/>
            <a:headEnd/>
            <a:tailEnd/>
          </a:ln>
        </p:spPr>
        <p:txBody>
          <a:bodyPr/>
          <a:lstStyle/>
          <a:p>
            <a:endParaRPr lang="it-IT"/>
          </a:p>
        </p:txBody>
      </p:sp>
      <p:sp>
        <p:nvSpPr>
          <p:cNvPr id="40988" name="Freeform 28"/>
          <p:cNvSpPr>
            <a:spLocks noEditPoints="1"/>
          </p:cNvSpPr>
          <p:nvPr/>
        </p:nvSpPr>
        <p:spPr bwMode="auto">
          <a:xfrm>
            <a:off x="4741863" y="1141413"/>
            <a:ext cx="2151062" cy="1951037"/>
          </a:xfrm>
          <a:custGeom>
            <a:avLst/>
            <a:gdLst>
              <a:gd name="T0" fmla="*/ 2151062 w 2709"/>
              <a:gd name="T1" fmla="*/ 7937 h 2458"/>
              <a:gd name="T2" fmla="*/ 87345 w 2709"/>
              <a:gd name="T3" fmla="*/ 1877218 h 2458"/>
              <a:gd name="T4" fmla="*/ 85757 w 2709"/>
              <a:gd name="T5" fmla="*/ 1877218 h 2458"/>
              <a:gd name="T6" fmla="*/ 84169 w 2709"/>
              <a:gd name="T7" fmla="*/ 1877218 h 2458"/>
              <a:gd name="T8" fmla="*/ 83374 w 2709"/>
              <a:gd name="T9" fmla="*/ 1877218 h 2458"/>
              <a:gd name="T10" fmla="*/ 81786 w 2709"/>
              <a:gd name="T11" fmla="*/ 1875631 h 2458"/>
              <a:gd name="T12" fmla="*/ 80198 w 2709"/>
              <a:gd name="T13" fmla="*/ 1874043 h 2458"/>
              <a:gd name="T14" fmla="*/ 80198 w 2709"/>
              <a:gd name="T15" fmla="*/ 1872456 h 2458"/>
              <a:gd name="T16" fmla="*/ 80198 w 2709"/>
              <a:gd name="T17" fmla="*/ 1870868 h 2458"/>
              <a:gd name="T18" fmla="*/ 81786 w 2709"/>
              <a:gd name="T19" fmla="*/ 1869281 h 2458"/>
              <a:gd name="T20" fmla="*/ 2143916 w 2709"/>
              <a:gd name="T21" fmla="*/ 1587 h 2458"/>
              <a:gd name="T22" fmla="*/ 2145504 w 2709"/>
              <a:gd name="T23" fmla="*/ 0 h 2458"/>
              <a:gd name="T24" fmla="*/ 2147092 w 2709"/>
              <a:gd name="T25" fmla="*/ 0 h 2458"/>
              <a:gd name="T26" fmla="*/ 2149474 w 2709"/>
              <a:gd name="T27" fmla="*/ 0 h 2458"/>
              <a:gd name="T28" fmla="*/ 2151062 w 2709"/>
              <a:gd name="T29" fmla="*/ 1587 h 2458"/>
              <a:gd name="T30" fmla="*/ 2151062 w 2709"/>
              <a:gd name="T31" fmla="*/ 3175 h 2458"/>
              <a:gd name="T32" fmla="*/ 2151062 w 2709"/>
              <a:gd name="T33" fmla="*/ 4762 h 2458"/>
              <a:gd name="T34" fmla="*/ 2151062 w 2709"/>
              <a:gd name="T35" fmla="*/ 6350 h 2458"/>
              <a:gd name="T36" fmla="*/ 2151062 w 2709"/>
              <a:gd name="T37" fmla="*/ 7937 h 2458"/>
              <a:gd name="T38" fmla="*/ 2151062 w 2709"/>
              <a:gd name="T39" fmla="*/ 7937 h 2458"/>
              <a:gd name="T40" fmla="*/ 136575 w 2709"/>
              <a:gd name="T41" fmla="*/ 1912143 h 2458"/>
              <a:gd name="T42" fmla="*/ 0 w 2709"/>
              <a:gd name="T43" fmla="*/ 1951037 h 2458"/>
              <a:gd name="T44" fmla="*/ 50819 w 2709"/>
              <a:gd name="T45" fmla="*/ 1816893 h 2458"/>
              <a:gd name="T46" fmla="*/ 136575 w 2709"/>
              <a:gd name="T47" fmla="*/ 1912143 h 245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709"/>
              <a:gd name="T73" fmla="*/ 0 h 2458"/>
              <a:gd name="T74" fmla="*/ 2709 w 2709"/>
              <a:gd name="T75" fmla="*/ 2458 h 245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709" h="2458">
                <a:moveTo>
                  <a:pt x="2709" y="10"/>
                </a:moveTo>
                <a:lnTo>
                  <a:pt x="110" y="2365"/>
                </a:lnTo>
                <a:lnTo>
                  <a:pt x="108" y="2365"/>
                </a:lnTo>
                <a:lnTo>
                  <a:pt x="106" y="2365"/>
                </a:lnTo>
                <a:lnTo>
                  <a:pt x="105" y="2365"/>
                </a:lnTo>
                <a:lnTo>
                  <a:pt x="103" y="2363"/>
                </a:lnTo>
                <a:lnTo>
                  <a:pt x="101" y="2361"/>
                </a:lnTo>
                <a:lnTo>
                  <a:pt x="101" y="2359"/>
                </a:lnTo>
                <a:lnTo>
                  <a:pt x="101" y="2357"/>
                </a:lnTo>
                <a:lnTo>
                  <a:pt x="103" y="2355"/>
                </a:lnTo>
                <a:lnTo>
                  <a:pt x="2700" y="2"/>
                </a:lnTo>
                <a:lnTo>
                  <a:pt x="2702" y="0"/>
                </a:lnTo>
                <a:lnTo>
                  <a:pt x="2704" y="0"/>
                </a:lnTo>
                <a:lnTo>
                  <a:pt x="2707" y="0"/>
                </a:lnTo>
                <a:lnTo>
                  <a:pt x="2709" y="2"/>
                </a:lnTo>
                <a:lnTo>
                  <a:pt x="2709" y="4"/>
                </a:lnTo>
                <a:lnTo>
                  <a:pt x="2709" y="6"/>
                </a:lnTo>
                <a:lnTo>
                  <a:pt x="2709" y="8"/>
                </a:lnTo>
                <a:lnTo>
                  <a:pt x="2709" y="10"/>
                </a:lnTo>
                <a:close/>
                <a:moveTo>
                  <a:pt x="172" y="2409"/>
                </a:moveTo>
                <a:lnTo>
                  <a:pt x="0" y="2458"/>
                </a:lnTo>
                <a:lnTo>
                  <a:pt x="64" y="2289"/>
                </a:lnTo>
                <a:lnTo>
                  <a:pt x="172" y="2409"/>
                </a:lnTo>
                <a:close/>
              </a:path>
            </a:pathLst>
          </a:custGeom>
          <a:solidFill>
            <a:srgbClr val="009900"/>
          </a:solidFill>
          <a:ln w="1">
            <a:solidFill>
              <a:srgbClr val="009900"/>
            </a:solidFill>
            <a:prstDash val="solid"/>
            <a:round/>
            <a:headEnd/>
            <a:tailEnd/>
          </a:ln>
        </p:spPr>
        <p:txBody>
          <a:bodyPr/>
          <a:lstStyle/>
          <a:p>
            <a:endParaRPr lang="it-IT"/>
          </a:p>
        </p:txBody>
      </p:sp>
      <p:sp>
        <p:nvSpPr>
          <p:cNvPr id="40989" name="Freeform 29"/>
          <p:cNvSpPr>
            <a:spLocks noEditPoints="1"/>
          </p:cNvSpPr>
          <p:nvPr/>
        </p:nvSpPr>
        <p:spPr bwMode="auto">
          <a:xfrm>
            <a:off x="6883400" y="1141413"/>
            <a:ext cx="766763" cy="858837"/>
          </a:xfrm>
          <a:custGeom>
            <a:avLst/>
            <a:gdLst>
              <a:gd name="T0" fmla="*/ 8731 w 966"/>
              <a:gd name="T1" fmla="*/ 1586 h 1083"/>
              <a:gd name="T2" fmla="*/ 693738 w 966"/>
              <a:gd name="T3" fmla="*/ 769226 h 1083"/>
              <a:gd name="T4" fmla="*/ 693738 w 966"/>
              <a:gd name="T5" fmla="*/ 770812 h 1083"/>
              <a:gd name="T6" fmla="*/ 693738 w 966"/>
              <a:gd name="T7" fmla="*/ 772398 h 1083"/>
              <a:gd name="T8" fmla="*/ 693738 w 966"/>
              <a:gd name="T9" fmla="*/ 775570 h 1083"/>
              <a:gd name="T10" fmla="*/ 692944 w 966"/>
              <a:gd name="T11" fmla="*/ 777156 h 1083"/>
              <a:gd name="T12" fmla="*/ 691357 w 966"/>
              <a:gd name="T13" fmla="*/ 777156 h 1083"/>
              <a:gd name="T14" fmla="*/ 689769 w 966"/>
              <a:gd name="T15" fmla="*/ 777156 h 1083"/>
              <a:gd name="T16" fmla="*/ 688182 w 966"/>
              <a:gd name="T17" fmla="*/ 777156 h 1083"/>
              <a:gd name="T18" fmla="*/ 686594 w 966"/>
              <a:gd name="T19" fmla="*/ 775570 h 1083"/>
              <a:gd name="T20" fmla="*/ 1588 w 966"/>
              <a:gd name="T21" fmla="*/ 7930 h 1083"/>
              <a:gd name="T22" fmla="*/ 0 w 966"/>
              <a:gd name="T23" fmla="*/ 6344 h 1083"/>
              <a:gd name="T24" fmla="*/ 0 w 966"/>
              <a:gd name="T25" fmla="*/ 4758 h 1083"/>
              <a:gd name="T26" fmla="*/ 1588 w 966"/>
              <a:gd name="T27" fmla="*/ 3172 h 1083"/>
              <a:gd name="T28" fmla="*/ 1588 w 966"/>
              <a:gd name="T29" fmla="*/ 1586 h 1083"/>
              <a:gd name="T30" fmla="*/ 3175 w 966"/>
              <a:gd name="T31" fmla="*/ 0 h 1083"/>
              <a:gd name="T32" fmla="*/ 4763 w 966"/>
              <a:gd name="T33" fmla="*/ 0 h 1083"/>
              <a:gd name="T34" fmla="*/ 7144 w 966"/>
              <a:gd name="T35" fmla="*/ 0 h 1083"/>
              <a:gd name="T36" fmla="*/ 8731 w 966"/>
              <a:gd name="T37" fmla="*/ 1586 h 1083"/>
              <a:gd name="T38" fmla="*/ 8731 w 966"/>
              <a:gd name="T39" fmla="*/ 1586 h 1083"/>
              <a:gd name="T40" fmla="*/ 729457 w 966"/>
              <a:gd name="T41" fmla="*/ 720059 h 1083"/>
              <a:gd name="T42" fmla="*/ 766763 w 966"/>
              <a:gd name="T43" fmla="*/ 858837 h 1083"/>
              <a:gd name="T44" fmla="*/ 634207 w 966"/>
              <a:gd name="T45" fmla="*/ 806498 h 1083"/>
              <a:gd name="T46" fmla="*/ 729457 w 966"/>
              <a:gd name="T47" fmla="*/ 720059 h 108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966"/>
              <a:gd name="T73" fmla="*/ 0 h 1083"/>
              <a:gd name="T74" fmla="*/ 966 w 966"/>
              <a:gd name="T75" fmla="*/ 1083 h 108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966" h="1083">
                <a:moveTo>
                  <a:pt x="11" y="2"/>
                </a:moveTo>
                <a:lnTo>
                  <a:pt x="874" y="970"/>
                </a:lnTo>
                <a:lnTo>
                  <a:pt x="874" y="972"/>
                </a:lnTo>
                <a:lnTo>
                  <a:pt x="874" y="974"/>
                </a:lnTo>
                <a:lnTo>
                  <a:pt x="874" y="978"/>
                </a:lnTo>
                <a:lnTo>
                  <a:pt x="873" y="980"/>
                </a:lnTo>
                <a:lnTo>
                  <a:pt x="871" y="980"/>
                </a:lnTo>
                <a:lnTo>
                  <a:pt x="869" y="980"/>
                </a:lnTo>
                <a:lnTo>
                  <a:pt x="867" y="980"/>
                </a:lnTo>
                <a:lnTo>
                  <a:pt x="865" y="978"/>
                </a:lnTo>
                <a:lnTo>
                  <a:pt x="2" y="10"/>
                </a:lnTo>
                <a:lnTo>
                  <a:pt x="0" y="8"/>
                </a:lnTo>
                <a:lnTo>
                  <a:pt x="0" y="6"/>
                </a:lnTo>
                <a:lnTo>
                  <a:pt x="2" y="4"/>
                </a:lnTo>
                <a:lnTo>
                  <a:pt x="2" y="2"/>
                </a:lnTo>
                <a:lnTo>
                  <a:pt x="4" y="0"/>
                </a:lnTo>
                <a:lnTo>
                  <a:pt x="6" y="0"/>
                </a:lnTo>
                <a:lnTo>
                  <a:pt x="9" y="0"/>
                </a:lnTo>
                <a:lnTo>
                  <a:pt x="11" y="2"/>
                </a:lnTo>
                <a:close/>
                <a:moveTo>
                  <a:pt x="919" y="908"/>
                </a:moveTo>
                <a:lnTo>
                  <a:pt x="966" y="1083"/>
                </a:lnTo>
                <a:lnTo>
                  <a:pt x="799" y="1017"/>
                </a:lnTo>
                <a:lnTo>
                  <a:pt x="919" y="908"/>
                </a:lnTo>
                <a:close/>
              </a:path>
            </a:pathLst>
          </a:custGeom>
          <a:solidFill>
            <a:srgbClr val="FFCC00"/>
          </a:solidFill>
          <a:ln w="1">
            <a:solidFill>
              <a:srgbClr val="FFCC00"/>
            </a:solidFill>
            <a:prstDash val="solid"/>
            <a:round/>
            <a:headEnd/>
            <a:tailEnd/>
          </a:ln>
        </p:spPr>
        <p:txBody>
          <a:bodyPr/>
          <a:lstStyle/>
          <a:p>
            <a:endParaRPr lang="it-IT"/>
          </a:p>
        </p:txBody>
      </p:sp>
      <p:sp>
        <p:nvSpPr>
          <p:cNvPr id="40990" name="Freeform 30"/>
          <p:cNvSpPr>
            <a:spLocks noEditPoints="1"/>
          </p:cNvSpPr>
          <p:nvPr/>
        </p:nvSpPr>
        <p:spPr bwMode="auto">
          <a:xfrm>
            <a:off x="1476375" y="2381250"/>
            <a:ext cx="128588" cy="2603500"/>
          </a:xfrm>
          <a:custGeom>
            <a:avLst/>
            <a:gdLst>
              <a:gd name="T0" fmla="*/ 59103 w 161"/>
              <a:gd name="T1" fmla="*/ 2599531 h 3280"/>
              <a:gd name="T2" fmla="*/ 59103 w 161"/>
              <a:gd name="T3" fmla="*/ 115094 h 3280"/>
              <a:gd name="T4" fmla="*/ 59103 w 161"/>
              <a:gd name="T5" fmla="*/ 113506 h 3280"/>
              <a:gd name="T6" fmla="*/ 60700 w 161"/>
              <a:gd name="T7" fmla="*/ 111919 h 3280"/>
              <a:gd name="T8" fmla="*/ 62297 w 161"/>
              <a:gd name="T9" fmla="*/ 110331 h 3280"/>
              <a:gd name="T10" fmla="*/ 63895 w 161"/>
              <a:gd name="T11" fmla="*/ 110331 h 3280"/>
              <a:gd name="T12" fmla="*/ 64693 w 161"/>
              <a:gd name="T13" fmla="*/ 110331 h 3280"/>
              <a:gd name="T14" fmla="*/ 66291 w 161"/>
              <a:gd name="T15" fmla="*/ 111919 h 3280"/>
              <a:gd name="T16" fmla="*/ 67888 w 161"/>
              <a:gd name="T17" fmla="*/ 113506 h 3280"/>
              <a:gd name="T18" fmla="*/ 67888 w 161"/>
              <a:gd name="T19" fmla="*/ 115094 h 3280"/>
              <a:gd name="T20" fmla="*/ 67888 w 161"/>
              <a:gd name="T21" fmla="*/ 2599531 h 3280"/>
              <a:gd name="T22" fmla="*/ 67888 w 161"/>
              <a:gd name="T23" fmla="*/ 2601119 h 3280"/>
              <a:gd name="T24" fmla="*/ 66291 w 161"/>
              <a:gd name="T25" fmla="*/ 2601913 h 3280"/>
              <a:gd name="T26" fmla="*/ 64693 w 161"/>
              <a:gd name="T27" fmla="*/ 2603500 h 3280"/>
              <a:gd name="T28" fmla="*/ 63895 w 161"/>
              <a:gd name="T29" fmla="*/ 2603500 h 3280"/>
              <a:gd name="T30" fmla="*/ 62297 w 161"/>
              <a:gd name="T31" fmla="*/ 2603500 h 3280"/>
              <a:gd name="T32" fmla="*/ 60700 w 161"/>
              <a:gd name="T33" fmla="*/ 2601913 h 3280"/>
              <a:gd name="T34" fmla="*/ 59103 w 161"/>
              <a:gd name="T35" fmla="*/ 2601119 h 3280"/>
              <a:gd name="T36" fmla="*/ 59103 w 161"/>
              <a:gd name="T37" fmla="*/ 2599531 h 3280"/>
              <a:gd name="T38" fmla="*/ 59103 w 161"/>
              <a:gd name="T39" fmla="*/ 2599531 h 3280"/>
              <a:gd name="T40" fmla="*/ 0 w 161"/>
              <a:gd name="T41" fmla="*/ 127794 h 3280"/>
              <a:gd name="T42" fmla="*/ 63895 w 161"/>
              <a:gd name="T43" fmla="*/ 0 h 3280"/>
              <a:gd name="T44" fmla="*/ 128588 w 161"/>
              <a:gd name="T45" fmla="*/ 127794 h 3280"/>
              <a:gd name="T46" fmla="*/ 0 w 161"/>
              <a:gd name="T47" fmla="*/ 127794 h 328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61"/>
              <a:gd name="T73" fmla="*/ 0 h 3280"/>
              <a:gd name="T74" fmla="*/ 161 w 161"/>
              <a:gd name="T75" fmla="*/ 3280 h 328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61" h="3280">
                <a:moveTo>
                  <a:pt x="74" y="3275"/>
                </a:moveTo>
                <a:lnTo>
                  <a:pt x="74" y="145"/>
                </a:lnTo>
                <a:lnTo>
                  <a:pt x="74" y="143"/>
                </a:lnTo>
                <a:lnTo>
                  <a:pt x="76" y="141"/>
                </a:lnTo>
                <a:lnTo>
                  <a:pt x="78" y="139"/>
                </a:lnTo>
                <a:lnTo>
                  <a:pt x="80" y="139"/>
                </a:lnTo>
                <a:lnTo>
                  <a:pt x="81" y="139"/>
                </a:lnTo>
                <a:lnTo>
                  <a:pt x="83" y="141"/>
                </a:lnTo>
                <a:lnTo>
                  <a:pt x="85" y="143"/>
                </a:lnTo>
                <a:lnTo>
                  <a:pt x="85" y="145"/>
                </a:lnTo>
                <a:lnTo>
                  <a:pt x="85" y="3275"/>
                </a:lnTo>
                <a:lnTo>
                  <a:pt x="85" y="3277"/>
                </a:lnTo>
                <a:lnTo>
                  <a:pt x="83" y="3278"/>
                </a:lnTo>
                <a:lnTo>
                  <a:pt x="81" y="3280"/>
                </a:lnTo>
                <a:lnTo>
                  <a:pt x="80" y="3280"/>
                </a:lnTo>
                <a:lnTo>
                  <a:pt x="78" y="3280"/>
                </a:lnTo>
                <a:lnTo>
                  <a:pt x="76" y="3278"/>
                </a:lnTo>
                <a:lnTo>
                  <a:pt x="74" y="3277"/>
                </a:lnTo>
                <a:lnTo>
                  <a:pt x="74" y="3275"/>
                </a:lnTo>
                <a:close/>
                <a:moveTo>
                  <a:pt x="0" y="161"/>
                </a:moveTo>
                <a:lnTo>
                  <a:pt x="80" y="0"/>
                </a:lnTo>
                <a:lnTo>
                  <a:pt x="161" y="161"/>
                </a:lnTo>
                <a:lnTo>
                  <a:pt x="0" y="161"/>
                </a:lnTo>
                <a:close/>
              </a:path>
            </a:pathLst>
          </a:custGeom>
          <a:solidFill>
            <a:srgbClr val="FF0000"/>
          </a:solidFill>
          <a:ln w="1">
            <a:solidFill>
              <a:srgbClr val="FF0000"/>
            </a:solidFill>
            <a:prstDash val="solid"/>
            <a:round/>
            <a:headEnd/>
            <a:tailEnd/>
          </a:ln>
        </p:spPr>
        <p:txBody>
          <a:bodyPr/>
          <a:lstStyle/>
          <a:p>
            <a:endParaRPr lang="it-IT"/>
          </a:p>
        </p:txBody>
      </p:sp>
      <p:sp>
        <p:nvSpPr>
          <p:cNvPr id="40991" name="Freeform 31"/>
          <p:cNvSpPr>
            <a:spLocks noEditPoints="1"/>
          </p:cNvSpPr>
          <p:nvPr/>
        </p:nvSpPr>
        <p:spPr bwMode="auto">
          <a:xfrm>
            <a:off x="7623175" y="2376488"/>
            <a:ext cx="128588" cy="2603500"/>
          </a:xfrm>
          <a:custGeom>
            <a:avLst/>
            <a:gdLst>
              <a:gd name="T0" fmla="*/ 31555 w 163"/>
              <a:gd name="T1" fmla="*/ 4761 h 3281"/>
              <a:gd name="T2" fmla="*/ 68633 w 163"/>
              <a:gd name="T3" fmla="*/ 2487648 h 3281"/>
              <a:gd name="T4" fmla="*/ 68633 w 163"/>
              <a:gd name="T5" fmla="*/ 2489235 h 3281"/>
              <a:gd name="T6" fmla="*/ 67055 w 163"/>
              <a:gd name="T7" fmla="*/ 2490822 h 3281"/>
              <a:gd name="T8" fmla="*/ 65477 w 163"/>
              <a:gd name="T9" fmla="*/ 2492409 h 3281"/>
              <a:gd name="T10" fmla="*/ 63900 w 163"/>
              <a:gd name="T11" fmla="*/ 2492409 h 3281"/>
              <a:gd name="T12" fmla="*/ 62322 w 163"/>
              <a:gd name="T13" fmla="*/ 2492409 h 3281"/>
              <a:gd name="T14" fmla="*/ 60744 w 163"/>
              <a:gd name="T15" fmla="*/ 2490822 h 3281"/>
              <a:gd name="T16" fmla="*/ 59166 w 163"/>
              <a:gd name="T17" fmla="*/ 2489235 h 3281"/>
              <a:gd name="T18" fmla="*/ 59166 w 163"/>
              <a:gd name="T19" fmla="*/ 2487648 h 3281"/>
              <a:gd name="T20" fmla="*/ 22878 w 163"/>
              <a:gd name="T21" fmla="*/ 4761 h 3281"/>
              <a:gd name="T22" fmla="*/ 22878 w 163"/>
              <a:gd name="T23" fmla="*/ 3174 h 3281"/>
              <a:gd name="T24" fmla="*/ 24455 w 163"/>
              <a:gd name="T25" fmla="*/ 1587 h 3281"/>
              <a:gd name="T26" fmla="*/ 26033 w 163"/>
              <a:gd name="T27" fmla="*/ 0 h 3281"/>
              <a:gd name="T28" fmla="*/ 27611 w 163"/>
              <a:gd name="T29" fmla="*/ 0 h 3281"/>
              <a:gd name="T30" fmla="*/ 29189 w 163"/>
              <a:gd name="T31" fmla="*/ 0 h 3281"/>
              <a:gd name="T32" fmla="*/ 30766 w 163"/>
              <a:gd name="T33" fmla="*/ 1587 h 3281"/>
              <a:gd name="T34" fmla="*/ 31555 w 163"/>
              <a:gd name="T35" fmla="*/ 3174 h 3281"/>
              <a:gd name="T36" fmla="*/ 31555 w 163"/>
              <a:gd name="T37" fmla="*/ 4761 h 3281"/>
              <a:gd name="T38" fmla="*/ 31555 w 163"/>
              <a:gd name="T39" fmla="*/ 4761 h 3281"/>
              <a:gd name="T40" fmla="*/ 128588 w 163"/>
              <a:gd name="T41" fmla="*/ 2474158 h 3281"/>
              <a:gd name="T42" fmla="*/ 65477 w 163"/>
              <a:gd name="T43" fmla="*/ 2603500 h 3281"/>
              <a:gd name="T44" fmla="*/ 0 w 163"/>
              <a:gd name="T45" fmla="*/ 2475745 h 3281"/>
              <a:gd name="T46" fmla="*/ 128588 w 163"/>
              <a:gd name="T47" fmla="*/ 2474158 h 328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63"/>
              <a:gd name="T73" fmla="*/ 0 h 3281"/>
              <a:gd name="T74" fmla="*/ 163 w 163"/>
              <a:gd name="T75" fmla="*/ 3281 h 328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63" h="3281">
                <a:moveTo>
                  <a:pt x="40" y="6"/>
                </a:moveTo>
                <a:lnTo>
                  <a:pt x="87" y="3135"/>
                </a:lnTo>
                <a:lnTo>
                  <a:pt x="87" y="3137"/>
                </a:lnTo>
                <a:lnTo>
                  <a:pt x="85" y="3139"/>
                </a:lnTo>
                <a:lnTo>
                  <a:pt x="83" y="3141"/>
                </a:lnTo>
                <a:lnTo>
                  <a:pt x="81" y="3141"/>
                </a:lnTo>
                <a:lnTo>
                  <a:pt x="79" y="3141"/>
                </a:lnTo>
                <a:lnTo>
                  <a:pt x="77" y="3139"/>
                </a:lnTo>
                <a:lnTo>
                  <a:pt x="75" y="3137"/>
                </a:lnTo>
                <a:lnTo>
                  <a:pt x="75" y="3135"/>
                </a:lnTo>
                <a:lnTo>
                  <a:pt x="29" y="6"/>
                </a:lnTo>
                <a:lnTo>
                  <a:pt x="29" y="4"/>
                </a:lnTo>
                <a:lnTo>
                  <a:pt x="31" y="2"/>
                </a:lnTo>
                <a:lnTo>
                  <a:pt x="33" y="0"/>
                </a:lnTo>
                <a:lnTo>
                  <a:pt x="35" y="0"/>
                </a:lnTo>
                <a:lnTo>
                  <a:pt x="37" y="0"/>
                </a:lnTo>
                <a:lnTo>
                  <a:pt x="39" y="2"/>
                </a:lnTo>
                <a:lnTo>
                  <a:pt x="40" y="4"/>
                </a:lnTo>
                <a:lnTo>
                  <a:pt x="40" y="6"/>
                </a:lnTo>
                <a:close/>
                <a:moveTo>
                  <a:pt x="163" y="3118"/>
                </a:moveTo>
                <a:lnTo>
                  <a:pt x="83" y="3281"/>
                </a:lnTo>
                <a:lnTo>
                  <a:pt x="0" y="3120"/>
                </a:lnTo>
                <a:lnTo>
                  <a:pt x="163" y="3118"/>
                </a:lnTo>
                <a:close/>
              </a:path>
            </a:pathLst>
          </a:custGeom>
          <a:solidFill>
            <a:srgbClr val="FF0000"/>
          </a:solidFill>
          <a:ln w="1">
            <a:solidFill>
              <a:srgbClr val="FF0000"/>
            </a:solidFill>
            <a:prstDash val="solid"/>
            <a:round/>
            <a:headEnd/>
            <a:tailEnd/>
          </a:ln>
        </p:spPr>
        <p:txBody>
          <a:bodyPr/>
          <a:lstStyle/>
          <a:p>
            <a:endParaRPr lang="it-IT"/>
          </a:p>
        </p:txBody>
      </p:sp>
      <p:sp>
        <p:nvSpPr>
          <p:cNvPr id="40992" name="Freeform 32"/>
          <p:cNvSpPr>
            <a:spLocks noEditPoints="1"/>
          </p:cNvSpPr>
          <p:nvPr/>
        </p:nvSpPr>
        <p:spPr bwMode="auto">
          <a:xfrm>
            <a:off x="5397500" y="5353050"/>
            <a:ext cx="2295525" cy="919163"/>
          </a:xfrm>
          <a:custGeom>
            <a:avLst/>
            <a:gdLst>
              <a:gd name="T0" fmla="*/ 2292352 w 2894"/>
              <a:gd name="T1" fmla="*/ 11113 h 1158"/>
              <a:gd name="T2" fmla="*/ 109462 w 2894"/>
              <a:gd name="T3" fmla="*/ 869950 h 1158"/>
              <a:gd name="T4" fmla="*/ 106289 w 2894"/>
              <a:gd name="T5" fmla="*/ 869950 h 1158"/>
              <a:gd name="T6" fmla="*/ 104703 w 2894"/>
              <a:gd name="T7" fmla="*/ 868363 h 1158"/>
              <a:gd name="T8" fmla="*/ 103116 w 2894"/>
              <a:gd name="T9" fmla="*/ 868363 h 1158"/>
              <a:gd name="T10" fmla="*/ 101530 w 2894"/>
              <a:gd name="T11" fmla="*/ 866775 h 1158"/>
              <a:gd name="T12" fmla="*/ 101530 w 2894"/>
              <a:gd name="T13" fmla="*/ 865188 h 1158"/>
              <a:gd name="T14" fmla="*/ 101530 w 2894"/>
              <a:gd name="T15" fmla="*/ 862013 h 1158"/>
              <a:gd name="T16" fmla="*/ 103116 w 2894"/>
              <a:gd name="T17" fmla="*/ 861219 h 1158"/>
              <a:gd name="T18" fmla="*/ 104703 w 2894"/>
              <a:gd name="T19" fmla="*/ 861219 h 1158"/>
              <a:gd name="T20" fmla="*/ 2289179 w 2894"/>
              <a:gd name="T21" fmla="*/ 1588 h 1158"/>
              <a:gd name="T22" fmla="*/ 2290766 w 2894"/>
              <a:gd name="T23" fmla="*/ 0 h 1158"/>
              <a:gd name="T24" fmla="*/ 2292352 w 2894"/>
              <a:gd name="T25" fmla="*/ 1588 h 1158"/>
              <a:gd name="T26" fmla="*/ 2293939 w 2894"/>
              <a:gd name="T27" fmla="*/ 1588 h 1158"/>
              <a:gd name="T28" fmla="*/ 2295525 w 2894"/>
              <a:gd name="T29" fmla="*/ 4763 h 1158"/>
              <a:gd name="T30" fmla="*/ 2295525 w 2894"/>
              <a:gd name="T31" fmla="*/ 6350 h 1158"/>
              <a:gd name="T32" fmla="*/ 2295525 w 2894"/>
              <a:gd name="T33" fmla="*/ 7938 h 1158"/>
              <a:gd name="T34" fmla="*/ 2293939 w 2894"/>
              <a:gd name="T35" fmla="*/ 9525 h 1158"/>
              <a:gd name="T36" fmla="*/ 2292352 w 2894"/>
              <a:gd name="T37" fmla="*/ 11113 h 1158"/>
              <a:gd name="T38" fmla="*/ 2292352 w 2894"/>
              <a:gd name="T39" fmla="*/ 11113 h 1158"/>
              <a:gd name="T40" fmla="*/ 141983 w 2894"/>
              <a:gd name="T41" fmla="*/ 919163 h 1158"/>
              <a:gd name="T42" fmla="*/ 0 w 2894"/>
              <a:gd name="T43" fmla="*/ 907257 h 1158"/>
              <a:gd name="T44" fmla="*/ 95184 w 2894"/>
              <a:gd name="T45" fmla="*/ 800894 h 1158"/>
              <a:gd name="T46" fmla="*/ 141983 w 2894"/>
              <a:gd name="T47" fmla="*/ 919163 h 115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894"/>
              <a:gd name="T73" fmla="*/ 0 h 1158"/>
              <a:gd name="T74" fmla="*/ 2894 w 2894"/>
              <a:gd name="T75" fmla="*/ 1158 h 115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894" h="1158">
                <a:moveTo>
                  <a:pt x="2890" y="14"/>
                </a:moveTo>
                <a:lnTo>
                  <a:pt x="138" y="1096"/>
                </a:lnTo>
                <a:lnTo>
                  <a:pt x="134" y="1096"/>
                </a:lnTo>
                <a:lnTo>
                  <a:pt x="132" y="1094"/>
                </a:lnTo>
                <a:lnTo>
                  <a:pt x="130" y="1094"/>
                </a:lnTo>
                <a:lnTo>
                  <a:pt x="128" y="1092"/>
                </a:lnTo>
                <a:lnTo>
                  <a:pt x="128" y="1090"/>
                </a:lnTo>
                <a:lnTo>
                  <a:pt x="128" y="1086"/>
                </a:lnTo>
                <a:lnTo>
                  <a:pt x="130" y="1085"/>
                </a:lnTo>
                <a:lnTo>
                  <a:pt x="132" y="1085"/>
                </a:lnTo>
                <a:lnTo>
                  <a:pt x="2886" y="2"/>
                </a:lnTo>
                <a:lnTo>
                  <a:pt x="2888" y="0"/>
                </a:lnTo>
                <a:lnTo>
                  <a:pt x="2890" y="2"/>
                </a:lnTo>
                <a:lnTo>
                  <a:pt x="2892" y="2"/>
                </a:lnTo>
                <a:lnTo>
                  <a:pt x="2894" y="6"/>
                </a:lnTo>
                <a:lnTo>
                  <a:pt x="2894" y="8"/>
                </a:lnTo>
                <a:lnTo>
                  <a:pt x="2894" y="10"/>
                </a:lnTo>
                <a:lnTo>
                  <a:pt x="2892" y="12"/>
                </a:lnTo>
                <a:lnTo>
                  <a:pt x="2890" y="14"/>
                </a:lnTo>
                <a:close/>
                <a:moveTo>
                  <a:pt x="179" y="1158"/>
                </a:moveTo>
                <a:lnTo>
                  <a:pt x="0" y="1143"/>
                </a:lnTo>
                <a:lnTo>
                  <a:pt x="120" y="1009"/>
                </a:lnTo>
                <a:lnTo>
                  <a:pt x="179" y="1158"/>
                </a:lnTo>
                <a:close/>
              </a:path>
            </a:pathLst>
          </a:custGeom>
          <a:solidFill>
            <a:srgbClr val="FF0000"/>
          </a:solidFill>
          <a:ln w="1">
            <a:solidFill>
              <a:srgbClr val="FF0000"/>
            </a:solidFill>
            <a:prstDash val="solid"/>
            <a:round/>
            <a:headEnd/>
            <a:tailEnd/>
          </a:ln>
        </p:spPr>
        <p:txBody>
          <a:bodyPr/>
          <a:lstStyle/>
          <a:p>
            <a:endParaRPr lang="it-IT"/>
          </a:p>
        </p:txBody>
      </p:sp>
      <p:sp>
        <p:nvSpPr>
          <p:cNvPr id="40993" name="Freeform 33"/>
          <p:cNvSpPr>
            <a:spLocks noEditPoints="1"/>
          </p:cNvSpPr>
          <p:nvPr/>
        </p:nvSpPr>
        <p:spPr bwMode="auto">
          <a:xfrm>
            <a:off x="1539875" y="5340350"/>
            <a:ext cx="2552700" cy="923925"/>
          </a:xfrm>
          <a:custGeom>
            <a:avLst/>
            <a:gdLst>
              <a:gd name="T0" fmla="*/ 2545554 w 3215"/>
              <a:gd name="T1" fmla="*/ 923925 h 1163"/>
              <a:gd name="T2" fmla="*/ 107190 w 3215"/>
              <a:gd name="T3" fmla="*/ 61171 h 1163"/>
              <a:gd name="T4" fmla="*/ 105602 w 3215"/>
              <a:gd name="T5" fmla="*/ 59582 h 1163"/>
              <a:gd name="T6" fmla="*/ 104014 w 3215"/>
              <a:gd name="T7" fmla="*/ 57994 h 1163"/>
              <a:gd name="T8" fmla="*/ 104014 w 3215"/>
              <a:gd name="T9" fmla="*/ 56405 h 1163"/>
              <a:gd name="T10" fmla="*/ 104014 w 3215"/>
              <a:gd name="T11" fmla="*/ 54816 h 1163"/>
              <a:gd name="T12" fmla="*/ 105602 w 3215"/>
              <a:gd name="T13" fmla="*/ 53227 h 1163"/>
              <a:gd name="T14" fmla="*/ 107190 w 3215"/>
              <a:gd name="T15" fmla="*/ 51638 h 1163"/>
              <a:gd name="T16" fmla="*/ 108778 w 3215"/>
              <a:gd name="T17" fmla="*/ 51638 h 1163"/>
              <a:gd name="T18" fmla="*/ 110366 w 3215"/>
              <a:gd name="T19" fmla="*/ 51638 h 1163"/>
              <a:gd name="T20" fmla="*/ 2549524 w 3215"/>
              <a:gd name="T21" fmla="*/ 915186 h 1163"/>
              <a:gd name="T22" fmla="*/ 2551112 w 3215"/>
              <a:gd name="T23" fmla="*/ 916775 h 1163"/>
              <a:gd name="T24" fmla="*/ 2551112 w 3215"/>
              <a:gd name="T25" fmla="*/ 918364 h 1163"/>
              <a:gd name="T26" fmla="*/ 2552700 w 3215"/>
              <a:gd name="T27" fmla="*/ 919953 h 1163"/>
              <a:gd name="T28" fmla="*/ 2551112 w 3215"/>
              <a:gd name="T29" fmla="*/ 921542 h 1163"/>
              <a:gd name="T30" fmla="*/ 2551112 w 3215"/>
              <a:gd name="T31" fmla="*/ 923131 h 1163"/>
              <a:gd name="T32" fmla="*/ 2549524 w 3215"/>
              <a:gd name="T33" fmla="*/ 923925 h 1163"/>
              <a:gd name="T34" fmla="*/ 2547936 w 3215"/>
              <a:gd name="T35" fmla="*/ 923925 h 1163"/>
              <a:gd name="T36" fmla="*/ 2545554 w 3215"/>
              <a:gd name="T37" fmla="*/ 923925 h 1163"/>
              <a:gd name="T38" fmla="*/ 2545554 w 3215"/>
              <a:gd name="T39" fmla="*/ 923925 h 1163"/>
              <a:gd name="T40" fmla="*/ 100044 w 3215"/>
              <a:gd name="T41" fmla="*/ 121548 h 1163"/>
              <a:gd name="T42" fmla="*/ 0 w 3215"/>
              <a:gd name="T43" fmla="*/ 18272 h 1163"/>
              <a:gd name="T44" fmla="*/ 142919 w 3215"/>
              <a:gd name="T45" fmla="*/ 0 h 1163"/>
              <a:gd name="T46" fmla="*/ 100044 w 3215"/>
              <a:gd name="T47" fmla="*/ 121548 h 116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215"/>
              <a:gd name="T73" fmla="*/ 0 h 1163"/>
              <a:gd name="T74" fmla="*/ 3215 w 3215"/>
              <a:gd name="T75" fmla="*/ 1163 h 116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215" h="1163">
                <a:moveTo>
                  <a:pt x="3206" y="1163"/>
                </a:moveTo>
                <a:lnTo>
                  <a:pt x="135" y="77"/>
                </a:lnTo>
                <a:lnTo>
                  <a:pt x="133" y="75"/>
                </a:lnTo>
                <a:lnTo>
                  <a:pt x="131" y="73"/>
                </a:lnTo>
                <a:lnTo>
                  <a:pt x="131" y="71"/>
                </a:lnTo>
                <a:lnTo>
                  <a:pt x="131" y="69"/>
                </a:lnTo>
                <a:lnTo>
                  <a:pt x="133" y="67"/>
                </a:lnTo>
                <a:lnTo>
                  <a:pt x="135" y="65"/>
                </a:lnTo>
                <a:lnTo>
                  <a:pt x="137" y="65"/>
                </a:lnTo>
                <a:lnTo>
                  <a:pt x="139" y="65"/>
                </a:lnTo>
                <a:lnTo>
                  <a:pt x="3211" y="1152"/>
                </a:lnTo>
                <a:lnTo>
                  <a:pt x="3213" y="1154"/>
                </a:lnTo>
                <a:lnTo>
                  <a:pt x="3213" y="1156"/>
                </a:lnTo>
                <a:lnTo>
                  <a:pt x="3215" y="1158"/>
                </a:lnTo>
                <a:lnTo>
                  <a:pt x="3213" y="1160"/>
                </a:lnTo>
                <a:lnTo>
                  <a:pt x="3213" y="1162"/>
                </a:lnTo>
                <a:lnTo>
                  <a:pt x="3211" y="1163"/>
                </a:lnTo>
                <a:lnTo>
                  <a:pt x="3209" y="1163"/>
                </a:lnTo>
                <a:lnTo>
                  <a:pt x="3206" y="1163"/>
                </a:lnTo>
                <a:close/>
                <a:moveTo>
                  <a:pt x="126" y="153"/>
                </a:moveTo>
                <a:lnTo>
                  <a:pt x="0" y="23"/>
                </a:lnTo>
                <a:lnTo>
                  <a:pt x="180" y="0"/>
                </a:lnTo>
                <a:lnTo>
                  <a:pt x="126" y="153"/>
                </a:lnTo>
                <a:close/>
              </a:path>
            </a:pathLst>
          </a:custGeom>
          <a:solidFill>
            <a:srgbClr val="993366"/>
          </a:solidFill>
          <a:ln w="1">
            <a:solidFill>
              <a:srgbClr val="993366"/>
            </a:solidFill>
            <a:prstDash val="solid"/>
            <a:round/>
            <a:headEnd/>
            <a:tailEnd/>
          </a:ln>
        </p:spPr>
        <p:txBody>
          <a:bodyPr/>
          <a:lstStyle/>
          <a:p>
            <a:endParaRPr lang="it-IT"/>
          </a:p>
        </p:txBody>
      </p:sp>
      <p:sp>
        <p:nvSpPr>
          <p:cNvPr id="40994" name="Freeform 34"/>
          <p:cNvSpPr>
            <a:spLocks noEditPoints="1"/>
          </p:cNvSpPr>
          <p:nvPr/>
        </p:nvSpPr>
        <p:spPr bwMode="auto">
          <a:xfrm>
            <a:off x="4678363" y="3743325"/>
            <a:ext cx="127000" cy="2325688"/>
          </a:xfrm>
          <a:custGeom>
            <a:avLst/>
            <a:gdLst>
              <a:gd name="T0" fmla="*/ 69416 w 161"/>
              <a:gd name="T1" fmla="*/ 4763 h 2930"/>
              <a:gd name="T2" fmla="*/ 69416 w 161"/>
              <a:gd name="T3" fmla="*/ 2209801 h 2930"/>
              <a:gd name="T4" fmla="*/ 67839 w 161"/>
              <a:gd name="T5" fmla="*/ 2211388 h 2930"/>
              <a:gd name="T6" fmla="*/ 67839 w 161"/>
              <a:gd name="T7" fmla="*/ 2212976 h 2930"/>
              <a:gd name="T8" fmla="*/ 66261 w 161"/>
              <a:gd name="T9" fmla="*/ 2214563 h 2930"/>
              <a:gd name="T10" fmla="*/ 63106 w 161"/>
              <a:gd name="T11" fmla="*/ 2214563 h 2930"/>
              <a:gd name="T12" fmla="*/ 61528 w 161"/>
              <a:gd name="T13" fmla="*/ 2214563 h 2930"/>
              <a:gd name="T14" fmla="*/ 59950 w 161"/>
              <a:gd name="T15" fmla="*/ 2212976 h 2930"/>
              <a:gd name="T16" fmla="*/ 59950 w 161"/>
              <a:gd name="T17" fmla="*/ 2211388 h 2930"/>
              <a:gd name="T18" fmla="*/ 58373 w 161"/>
              <a:gd name="T19" fmla="*/ 2209801 h 2930"/>
              <a:gd name="T20" fmla="*/ 58373 w 161"/>
              <a:gd name="T21" fmla="*/ 4763 h 2930"/>
              <a:gd name="T22" fmla="*/ 59950 w 161"/>
              <a:gd name="T23" fmla="*/ 1588 h 2930"/>
              <a:gd name="T24" fmla="*/ 59950 w 161"/>
              <a:gd name="T25" fmla="*/ 0 h 2930"/>
              <a:gd name="T26" fmla="*/ 61528 w 161"/>
              <a:gd name="T27" fmla="*/ 0 h 2930"/>
              <a:gd name="T28" fmla="*/ 63106 w 161"/>
              <a:gd name="T29" fmla="*/ 0 h 2930"/>
              <a:gd name="T30" fmla="*/ 66261 w 161"/>
              <a:gd name="T31" fmla="*/ 0 h 2930"/>
              <a:gd name="T32" fmla="*/ 67839 w 161"/>
              <a:gd name="T33" fmla="*/ 0 h 2930"/>
              <a:gd name="T34" fmla="*/ 67839 w 161"/>
              <a:gd name="T35" fmla="*/ 1588 h 2930"/>
              <a:gd name="T36" fmla="*/ 69416 w 161"/>
              <a:gd name="T37" fmla="*/ 4763 h 2930"/>
              <a:gd name="T38" fmla="*/ 69416 w 161"/>
              <a:gd name="T39" fmla="*/ 4763 h 2930"/>
              <a:gd name="T40" fmla="*/ 127000 w 161"/>
              <a:gd name="T41" fmla="*/ 2197894 h 2930"/>
              <a:gd name="T42" fmla="*/ 63106 w 161"/>
              <a:gd name="T43" fmla="*/ 2325688 h 2930"/>
              <a:gd name="T44" fmla="*/ 0 w 161"/>
              <a:gd name="T45" fmla="*/ 2197894 h 2930"/>
              <a:gd name="T46" fmla="*/ 127000 w 161"/>
              <a:gd name="T47" fmla="*/ 2197894 h 293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61"/>
              <a:gd name="T73" fmla="*/ 0 h 2930"/>
              <a:gd name="T74" fmla="*/ 161 w 161"/>
              <a:gd name="T75" fmla="*/ 2930 h 293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61" h="2930">
                <a:moveTo>
                  <a:pt x="88" y="6"/>
                </a:moveTo>
                <a:lnTo>
                  <a:pt x="88" y="2784"/>
                </a:lnTo>
                <a:lnTo>
                  <a:pt x="86" y="2786"/>
                </a:lnTo>
                <a:lnTo>
                  <a:pt x="86" y="2788"/>
                </a:lnTo>
                <a:lnTo>
                  <a:pt x="84" y="2790"/>
                </a:lnTo>
                <a:lnTo>
                  <a:pt x="80" y="2790"/>
                </a:lnTo>
                <a:lnTo>
                  <a:pt x="78" y="2790"/>
                </a:lnTo>
                <a:lnTo>
                  <a:pt x="76" y="2788"/>
                </a:lnTo>
                <a:lnTo>
                  <a:pt x="76" y="2786"/>
                </a:lnTo>
                <a:lnTo>
                  <a:pt x="74" y="2784"/>
                </a:lnTo>
                <a:lnTo>
                  <a:pt x="74" y="6"/>
                </a:lnTo>
                <a:lnTo>
                  <a:pt x="76" y="2"/>
                </a:lnTo>
                <a:lnTo>
                  <a:pt x="76" y="0"/>
                </a:lnTo>
                <a:lnTo>
                  <a:pt x="78" y="0"/>
                </a:lnTo>
                <a:lnTo>
                  <a:pt x="80" y="0"/>
                </a:lnTo>
                <a:lnTo>
                  <a:pt x="84" y="0"/>
                </a:lnTo>
                <a:lnTo>
                  <a:pt x="86" y="0"/>
                </a:lnTo>
                <a:lnTo>
                  <a:pt x="86" y="2"/>
                </a:lnTo>
                <a:lnTo>
                  <a:pt x="88" y="6"/>
                </a:lnTo>
                <a:close/>
                <a:moveTo>
                  <a:pt x="161" y="2769"/>
                </a:moveTo>
                <a:lnTo>
                  <a:pt x="80" y="2930"/>
                </a:lnTo>
                <a:lnTo>
                  <a:pt x="0" y="2769"/>
                </a:lnTo>
                <a:lnTo>
                  <a:pt x="161" y="2769"/>
                </a:lnTo>
                <a:close/>
              </a:path>
            </a:pathLst>
          </a:custGeom>
          <a:solidFill>
            <a:srgbClr val="000000"/>
          </a:solidFill>
          <a:ln w="1">
            <a:solidFill>
              <a:srgbClr val="000000"/>
            </a:solidFill>
            <a:prstDash val="solid"/>
            <a:round/>
            <a:headEnd/>
            <a:tailEnd/>
          </a:ln>
        </p:spPr>
        <p:txBody>
          <a:bodyPr/>
          <a:lstStyle/>
          <a:p>
            <a:endParaRPr lang="it-IT"/>
          </a:p>
        </p:txBody>
      </p:sp>
      <p:sp>
        <p:nvSpPr>
          <p:cNvPr id="40995" name="Freeform 35"/>
          <p:cNvSpPr>
            <a:spLocks noEditPoints="1"/>
          </p:cNvSpPr>
          <p:nvPr/>
        </p:nvSpPr>
        <p:spPr bwMode="auto">
          <a:xfrm>
            <a:off x="2193925" y="5105400"/>
            <a:ext cx="4518025" cy="128588"/>
          </a:xfrm>
          <a:custGeom>
            <a:avLst/>
            <a:gdLst>
              <a:gd name="T0" fmla="*/ 4513262 w 5691"/>
              <a:gd name="T1" fmla="*/ 70284 h 161"/>
              <a:gd name="T2" fmla="*/ 115114 w 5691"/>
              <a:gd name="T3" fmla="*/ 70284 h 161"/>
              <a:gd name="T4" fmla="*/ 113526 w 5691"/>
              <a:gd name="T5" fmla="*/ 70284 h 161"/>
              <a:gd name="T6" fmla="*/ 111938 w 5691"/>
              <a:gd name="T7" fmla="*/ 68687 h 161"/>
              <a:gd name="T8" fmla="*/ 110351 w 5691"/>
              <a:gd name="T9" fmla="*/ 67089 h 161"/>
              <a:gd name="T10" fmla="*/ 110351 w 5691"/>
              <a:gd name="T11" fmla="*/ 65492 h 161"/>
              <a:gd name="T12" fmla="*/ 110351 w 5691"/>
              <a:gd name="T13" fmla="*/ 63895 h 161"/>
              <a:gd name="T14" fmla="*/ 111938 w 5691"/>
              <a:gd name="T15" fmla="*/ 60700 h 161"/>
              <a:gd name="T16" fmla="*/ 113526 w 5691"/>
              <a:gd name="T17" fmla="*/ 60700 h 161"/>
              <a:gd name="T18" fmla="*/ 115114 w 5691"/>
              <a:gd name="T19" fmla="*/ 60700 h 161"/>
              <a:gd name="T20" fmla="*/ 4513262 w 5691"/>
              <a:gd name="T21" fmla="*/ 60700 h 161"/>
              <a:gd name="T22" fmla="*/ 4514849 w 5691"/>
              <a:gd name="T23" fmla="*/ 60700 h 161"/>
              <a:gd name="T24" fmla="*/ 4516437 w 5691"/>
              <a:gd name="T25" fmla="*/ 60700 h 161"/>
              <a:gd name="T26" fmla="*/ 4518025 w 5691"/>
              <a:gd name="T27" fmla="*/ 63895 h 161"/>
              <a:gd name="T28" fmla="*/ 4518025 w 5691"/>
              <a:gd name="T29" fmla="*/ 65492 h 161"/>
              <a:gd name="T30" fmla="*/ 4518025 w 5691"/>
              <a:gd name="T31" fmla="*/ 67089 h 161"/>
              <a:gd name="T32" fmla="*/ 4516437 w 5691"/>
              <a:gd name="T33" fmla="*/ 68687 h 161"/>
              <a:gd name="T34" fmla="*/ 4514849 w 5691"/>
              <a:gd name="T35" fmla="*/ 70284 h 161"/>
              <a:gd name="T36" fmla="*/ 4513262 w 5691"/>
              <a:gd name="T37" fmla="*/ 70284 h 161"/>
              <a:gd name="T38" fmla="*/ 4513262 w 5691"/>
              <a:gd name="T39" fmla="*/ 70284 h 161"/>
              <a:gd name="T40" fmla="*/ 129404 w 5691"/>
              <a:gd name="T41" fmla="*/ 128588 h 161"/>
              <a:gd name="T42" fmla="*/ 0 w 5691"/>
              <a:gd name="T43" fmla="*/ 65492 h 161"/>
              <a:gd name="T44" fmla="*/ 129404 w 5691"/>
              <a:gd name="T45" fmla="*/ 0 h 161"/>
              <a:gd name="T46" fmla="*/ 129404 w 5691"/>
              <a:gd name="T47" fmla="*/ 128588 h 16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691"/>
              <a:gd name="T73" fmla="*/ 0 h 161"/>
              <a:gd name="T74" fmla="*/ 5691 w 5691"/>
              <a:gd name="T75" fmla="*/ 161 h 16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691" h="161">
                <a:moveTo>
                  <a:pt x="5685" y="88"/>
                </a:moveTo>
                <a:lnTo>
                  <a:pt x="145" y="88"/>
                </a:lnTo>
                <a:lnTo>
                  <a:pt x="143" y="88"/>
                </a:lnTo>
                <a:lnTo>
                  <a:pt x="141" y="86"/>
                </a:lnTo>
                <a:lnTo>
                  <a:pt x="139" y="84"/>
                </a:lnTo>
                <a:lnTo>
                  <a:pt x="139" y="82"/>
                </a:lnTo>
                <a:lnTo>
                  <a:pt x="139" y="80"/>
                </a:lnTo>
                <a:lnTo>
                  <a:pt x="141" y="76"/>
                </a:lnTo>
                <a:lnTo>
                  <a:pt x="143" y="76"/>
                </a:lnTo>
                <a:lnTo>
                  <a:pt x="145" y="76"/>
                </a:lnTo>
                <a:lnTo>
                  <a:pt x="5685" y="76"/>
                </a:lnTo>
                <a:lnTo>
                  <a:pt x="5687" y="76"/>
                </a:lnTo>
                <a:lnTo>
                  <a:pt x="5689" y="76"/>
                </a:lnTo>
                <a:lnTo>
                  <a:pt x="5691" y="80"/>
                </a:lnTo>
                <a:lnTo>
                  <a:pt x="5691" y="82"/>
                </a:lnTo>
                <a:lnTo>
                  <a:pt x="5691" y="84"/>
                </a:lnTo>
                <a:lnTo>
                  <a:pt x="5689" y="86"/>
                </a:lnTo>
                <a:lnTo>
                  <a:pt x="5687" y="88"/>
                </a:lnTo>
                <a:lnTo>
                  <a:pt x="5685" y="88"/>
                </a:lnTo>
                <a:close/>
                <a:moveTo>
                  <a:pt x="163" y="161"/>
                </a:moveTo>
                <a:lnTo>
                  <a:pt x="0" y="82"/>
                </a:lnTo>
                <a:lnTo>
                  <a:pt x="163" y="0"/>
                </a:lnTo>
                <a:lnTo>
                  <a:pt x="163" y="161"/>
                </a:lnTo>
                <a:close/>
              </a:path>
            </a:pathLst>
          </a:custGeom>
          <a:solidFill>
            <a:srgbClr val="993366"/>
          </a:solidFill>
          <a:ln w="1">
            <a:solidFill>
              <a:srgbClr val="993366"/>
            </a:solidFill>
            <a:prstDash val="solid"/>
            <a:round/>
            <a:headEnd/>
            <a:tailEnd/>
          </a:ln>
        </p:spPr>
        <p:txBody>
          <a:bodyPr/>
          <a:lstStyle/>
          <a:p>
            <a:endParaRPr lang="it-IT"/>
          </a:p>
        </p:txBody>
      </p:sp>
      <p:sp>
        <p:nvSpPr>
          <p:cNvPr id="40996" name="Freeform 36"/>
          <p:cNvSpPr>
            <a:spLocks noEditPoints="1"/>
          </p:cNvSpPr>
          <p:nvPr/>
        </p:nvSpPr>
        <p:spPr bwMode="auto">
          <a:xfrm>
            <a:off x="515938" y="3392488"/>
            <a:ext cx="3206750" cy="1817687"/>
          </a:xfrm>
          <a:custGeom>
            <a:avLst/>
            <a:gdLst>
              <a:gd name="T0" fmla="*/ 352425 w 4040"/>
              <a:gd name="T1" fmla="*/ 1816100 h 2291"/>
              <a:gd name="T2" fmla="*/ 326231 w 4040"/>
              <a:gd name="T3" fmla="*/ 1809753 h 2291"/>
              <a:gd name="T4" fmla="*/ 300038 w 4040"/>
              <a:gd name="T5" fmla="*/ 1797852 h 2291"/>
              <a:gd name="T6" fmla="*/ 249238 w 4040"/>
              <a:gd name="T7" fmla="*/ 1758182 h 2291"/>
              <a:gd name="T8" fmla="*/ 201612 w 4040"/>
              <a:gd name="T9" fmla="*/ 1701057 h 2291"/>
              <a:gd name="T10" fmla="*/ 155575 w 4040"/>
              <a:gd name="T11" fmla="*/ 1627270 h 2291"/>
              <a:gd name="T12" fmla="*/ 115094 w 4040"/>
              <a:gd name="T13" fmla="*/ 1540789 h 2291"/>
              <a:gd name="T14" fmla="*/ 78581 w 4040"/>
              <a:gd name="T15" fmla="*/ 1443200 h 2291"/>
              <a:gd name="T16" fmla="*/ 49213 w 4040"/>
              <a:gd name="T17" fmla="*/ 1335298 h 2291"/>
              <a:gd name="T18" fmla="*/ 24606 w 4040"/>
              <a:gd name="T19" fmla="*/ 1221841 h 2291"/>
              <a:gd name="T20" fmla="*/ 8731 w 4040"/>
              <a:gd name="T21" fmla="*/ 1102037 h 2291"/>
              <a:gd name="T22" fmla="*/ 1588 w 4040"/>
              <a:gd name="T23" fmla="*/ 979060 h 2291"/>
              <a:gd name="T24" fmla="*/ 5556 w 4040"/>
              <a:gd name="T25" fmla="*/ 895752 h 2291"/>
              <a:gd name="T26" fmla="*/ 30163 w 4040"/>
              <a:gd name="T27" fmla="*/ 833074 h 2291"/>
              <a:gd name="T28" fmla="*/ 73819 w 4040"/>
              <a:gd name="T29" fmla="*/ 771188 h 2291"/>
              <a:gd name="T30" fmla="*/ 136525 w 4040"/>
              <a:gd name="T31" fmla="*/ 711683 h 2291"/>
              <a:gd name="T32" fmla="*/ 215106 w 4040"/>
              <a:gd name="T33" fmla="*/ 651384 h 2291"/>
              <a:gd name="T34" fmla="*/ 311944 w 4040"/>
              <a:gd name="T35" fmla="*/ 593466 h 2291"/>
              <a:gd name="T36" fmla="*/ 423069 w 4040"/>
              <a:gd name="T37" fmla="*/ 536341 h 2291"/>
              <a:gd name="T38" fmla="*/ 593725 w 4040"/>
              <a:gd name="T39" fmla="*/ 464141 h 2291"/>
              <a:gd name="T40" fmla="*/ 894556 w 4040"/>
              <a:gd name="T41" fmla="*/ 362585 h 2291"/>
              <a:gd name="T42" fmla="*/ 1239044 w 4040"/>
              <a:gd name="T43" fmla="*/ 273724 h 2291"/>
              <a:gd name="T44" fmla="*/ 1620837 w 4040"/>
              <a:gd name="T45" fmla="*/ 195177 h 2291"/>
              <a:gd name="T46" fmla="*/ 2030413 w 4040"/>
              <a:gd name="T47" fmla="*/ 134085 h 2291"/>
              <a:gd name="T48" fmla="*/ 2461419 w 4040"/>
              <a:gd name="T49" fmla="*/ 89655 h 2291"/>
              <a:gd name="T50" fmla="*/ 2906713 w 4040"/>
              <a:gd name="T51" fmla="*/ 63472 h 2291"/>
              <a:gd name="T52" fmla="*/ 3092450 w 4040"/>
              <a:gd name="T53" fmla="*/ 60299 h 2291"/>
              <a:gd name="T54" fmla="*/ 3095625 w 4040"/>
              <a:gd name="T55" fmla="*/ 65059 h 2291"/>
              <a:gd name="T56" fmla="*/ 3092450 w 4040"/>
              <a:gd name="T57" fmla="*/ 69026 h 2291"/>
              <a:gd name="T58" fmla="*/ 2908300 w 4040"/>
              <a:gd name="T59" fmla="*/ 72200 h 2291"/>
              <a:gd name="T60" fmla="*/ 2463006 w 4040"/>
              <a:gd name="T61" fmla="*/ 98382 h 2291"/>
              <a:gd name="T62" fmla="*/ 2032000 w 4040"/>
              <a:gd name="T63" fmla="*/ 142813 h 2291"/>
              <a:gd name="T64" fmla="*/ 1622425 w 4040"/>
              <a:gd name="T65" fmla="*/ 206285 h 2291"/>
              <a:gd name="T66" fmla="*/ 1240631 w 4040"/>
              <a:gd name="T67" fmla="*/ 283245 h 2291"/>
              <a:gd name="T68" fmla="*/ 896938 w 4040"/>
              <a:gd name="T69" fmla="*/ 372106 h 2291"/>
              <a:gd name="T70" fmla="*/ 598488 w 4040"/>
              <a:gd name="T71" fmla="*/ 473662 h 2291"/>
              <a:gd name="T72" fmla="*/ 427831 w 4040"/>
              <a:gd name="T73" fmla="*/ 545861 h 2291"/>
              <a:gd name="T74" fmla="*/ 316706 w 4040"/>
              <a:gd name="T75" fmla="*/ 602193 h 2291"/>
              <a:gd name="T76" fmla="*/ 221456 w 4040"/>
              <a:gd name="T77" fmla="*/ 659318 h 2291"/>
              <a:gd name="T78" fmla="*/ 142875 w 4040"/>
              <a:gd name="T79" fmla="*/ 718030 h 2291"/>
              <a:gd name="T80" fmla="*/ 80963 w 4040"/>
              <a:gd name="T81" fmla="*/ 777535 h 2291"/>
              <a:gd name="T82" fmla="*/ 38100 w 4040"/>
              <a:gd name="T83" fmla="*/ 837834 h 2291"/>
              <a:gd name="T84" fmla="*/ 15081 w 4040"/>
              <a:gd name="T85" fmla="*/ 897339 h 2291"/>
              <a:gd name="T86" fmla="*/ 10319 w 4040"/>
              <a:gd name="T87" fmla="*/ 979060 h 2291"/>
              <a:gd name="T88" fmla="*/ 18256 w 4040"/>
              <a:gd name="T89" fmla="*/ 1100450 h 2291"/>
              <a:gd name="T90" fmla="*/ 34925 w 4040"/>
              <a:gd name="T91" fmla="*/ 1220254 h 2291"/>
              <a:gd name="T92" fmla="*/ 57944 w 4040"/>
              <a:gd name="T93" fmla="*/ 1333711 h 2291"/>
              <a:gd name="T94" fmla="*/ 87313 w 4040"/>
              <a:gd name="T95" fmla="*/ 1440027 h 2291"/>
              <a:gd name="T96" fmla="*/ 124619 w 4040"/>
              <a:gd name="T97" fmla="*/ 1536822 h 2291"/>
              <a:gd name="T98" fmla="*/ 164306 w 4040"/>
              <a:gd name="T99" fmla="*/ 1622509 h 2291"/>
              <a:gd name="T100" fmla="*/ 208756 w 4040"/>
              <a:gd name="T101" fmla="*/ 1694710 h 2291"/>
              <a:gd name="T102" fmla="*/ 255588 w 4040"/>
              <a:gd name="T103" fmla="*/ 1750248 h 2291"/>
              <a:gd name="T104" fmla="*/ 304800 w 4040"/>
              <a:gd name="T105" fmla="*/ 1788331 h 2291"/>
              <a:gd name="T106" fmla="*/ 329406 w 4040"/>
              <a:gd name="T107" fmla="*/ 1801026 h 2291"/>
              <a:gd name="T108" fmla="*/ 354013 w 4040"/>
              <a:gd name="T109" fmla="*/ 1807373 h 2291"/>
              <a:gd name="T110" fmla="*/ 372269 w 4040"/>
              <a:gd name="T111" fmla="*/ 1808166 h 2291"/>
              <a:gd name="T112" fmla="*/ 373856 w 4040"/>
              <a:gd name="T113" fmla="*/ 1812927 h 2291"/>
              <a:gd name="T114" fmla="*/ 370681 w 4040"/>
              <a:gd name="T115" fmla="*/ 1816100 h 2291"/>
              <a:gd name="T116" fmla="*/ 3077369 w 4040"/>
              <a:gd name="T117" fmla="*/ 0 h 2291"/>
              <a:gd name="T118" fmla="*/ 3077369 w 4040"/>
              <a:gd name="T119" fmla="*/ 0 h 229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040"/>
              <a:gd name="T181" fmla="*/ 0 h 2291"/>
              <a:gd name="T182" fmla="*/ 4040 w 4040"/>
              <a:gd name="T183" fmla="*/ 2291 h 229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040" h="2291">
                <a:moveTo>
                  <a:pt x="465" y="2291"/>
                </a:moveTo>
                <a:lnTo>
                  <a:pt x="455" y="2291"/>
                </a:lnTo>
                <a:lnTo>
                  <a:pt x="444" y="2289"/>
                </a:lnTo>
                <a:lnTo>
                  <a:pt x="432" y="2287"/>
                </a:lnTo>
                <a:lnTo>
                  <a:pt x="421" y="2283"/>
                </a:lnTo>
                <a:lnTo>
                  <a:pt x="411" y="2281"/>
                </a:lnTo>
                <a:lnTo>
                  <a:pt x="399" y="2276"/>
                </a:lnTo>
                <a:lnTo>
                  <a:pt x="388" y="2272"/>
                </a:lnTo>
                <a:lnTo>
                  <a:pt x="378" y="2266"/>
                </a:lnTo>
                <a:lnTo>
                  <a:pt x="357" y="2252"/>
                </a:lnTo>
                <a:lnTo>
                  <a:pt x="335" y="2235"/>
                </a:lnTo>
                <a:lnTo>
                  <a:pt x="314" y="2216"/>
                </a:lnTo>
                <a:lnTo>
                  <a:pt x="293" y="2194"/>
                </a:lnTo>
                <a:lnTo>
                  <a:pt x="273" y="2169"/>
                </a:lnTo>
                <a:lnTo>
                  <a:pt x="254" y="2144"/>
                </a:lnTo>
                <a:lnTo>
                  <a:pt x="234" y="2115"/>
                </a:lnTo>
                <a:lnTo>
                  <a:pt x="215" y="2084"/>
                </a:lnTo>
                <a:lnTo>
                  <a:pt x="196" y="2051"/>
                </a:lnTo>
                <a:lnTo>
                  <a:pt x="178" y="2016"/>
                </a:lnTo>
                <a:lnTo>
                  <a:pt x="161" y="1981"/>
                </a:lnTo>
                <a:lnTo>
                  <a:pt x="145" y="1942"/>
                </a:lnTo>
                <a:lnTo>
                  <a:pt x="130" y="1902"/>
                </a:lnTo>
                <a:lnTo>
                  <a:pt x="114" y="1861"/>
                </a:lnTo>
                <a:lnTo>
                  <a:pt x="99" y="1819"/>
                </a:lnTo>
                <a:lnTo>
                  <a:pt x="85" y="1774"/>
                </a:lnTo>
                <a:lnTo>
                  <a:pt x="73" y="1729"/>
                </a:lnTo>
                <a:lnTo>
                  <a:pt x="62" y="1683"/>
                </a:lnTo>
                <a:lnTo>
                  <a:pt x="50" y="1637"/>
                </a:lnTo>
                <a:lnTo>
                  <a:pt x="40" y="1588"/>
                </a:lnTo>
                <a:lnTo>
                  <a:pt x="31" y="1540"/>
                </a:lnTo>
                <a:lnTo>
                  <a:pt x="23" y="1489"/>
                </a:lnTo>
                <a:lnTo>
                  <a:pt x="17" y="1439"/>
                </a:lnTo>
                <a:lnTo>
                  <a:pt x="11" y="1389"/>
                </a:lnTo>
                <a:lnTo>
                  <a:pt x="7" y="1336"/>
                </a:lnTo>
                <a:lnTo>
                  <a:pt x="4" y="1286"/>
                </a:lnTo>
                <a:lnTo>
                  <a:pt x="2" y="1234"/>
                </a:lnTo>
                <a:lnTo>
                  <a:pt x="0" y="1181"/>
                </a:lnTo>
                <a:lnTo>
                  <a:pt x="4" y="1156"/>
                </a:lnTo>
                <a:lnTo>
                  <a:pt x="7" y="1129"/>
                </a:lnTo>
                <a:lnTo>
                  <a:pt x="15" y="1104"/>
                </a:lnTo>
                <a:lnTo>
                  <a:pt x="25" y="1077"/>
                </a:lnTo>
                <a:lnTo>
                  <a:pt x="38" y="1050"/>
                </a:lnTo>
                <a:lnTo>
                  <a:pt x="54" y="1025"/>
                </a:lnTo>
                <a:lnTo>
                  <a:pt x="71" y="999"/>
                </a:lnTo>
                <a:lnTo>
                  <a:pt x="93" y="972"/>
                </a:lnTo>
                <a:lnTo>
                  <a:pt x="116" y="947"/>
                </a:lnTo>
                <a:lnTo>
                  <a:pt x="143" y="922"/>
                </a:lnTo>
                <a:lnTo>
                  <a:pt x="172" y="897"/>
                </a:lnTo>
                <a:lnTo>
                  <a:pt x="203" y="872"/>
                </a:lnTo>
                <a:lnTo>
                  <a:pt x="236" y="846"/>
                </a:lnTo>
                <a:lnTo>
                  <a:pt x="271" y="821"/>
                </a:lnTo>
                <a:lnTo>
                  <a:pt x="310" y="796"/>
                </a:lnTo>
                <a:lnTo>
                  <a:pt x="351" y="773"/>
                </a:lnTo>
                <a:lnTo>
                  <a:pt x="393" y="748"/>
                </a:lnTo>
                <a:lnTo>
                  <a:pt x="438" y="724"/>
                </a:lnTo>
                <a:lnTo>
                  <a:pt x="485" y="701"/>
                </a:lnTo>
                <a:lnTo>
                  <a:pt x="533" y="676"/>
                </a:lnTo>
                <a:lnTo>
                  <a:pt x="585" y="653"/>
                </a:lnTo>
                <a:lnTo>
                  <a:pt x="638" y="632"/>
                </a:lnTo>
                <a:lnTo>
                  <a:pt x="748" y="585"/>
                </a:lnTo>
                <a:lnTo>
                  <a:pt x="869" y="542"/>
                </a:lnTo>
                <a:lnTo>
                  <a:pt x="995" y="500"/>
                </a:lnTo>
                <a:lnTo>
                  <a:pt x="1127" y="457"/>
                </a:lnTo>
                <a:lnTo>
                  <a:pt x="1266" y="419"/>
                </a:lnTo>
                <a:lnTo>
                  <a:pt x="1410" y="380"/>
                </a:lnTo>
                <a:lnTo>
                  <a:pt x="1561" y="345"/>
                </a:lnTo>
                <a:lnTo>
                  <a:pt x="1716" y="310"/>
                </a:lnTo>
                <a:lnTo>
                  <a:pt x="1877" y="277"/>
                </a:lnTo>
                <a:lnTo>
                  <a:pt x="2042" y="246"/>
                </a:lnTo>
                <a:lnTo>
                  <a:pt x="2211" y="219"/>
                </a:lnTo>
                <a:lnTo>
                  <a:pt x="2383" y="192"/>
                </a:lnTo>
                <a:lnTo>
                  <a:pt x="2558" y="169"/>
                </a:lnTo>
                <a:lnTo>
                  <a:pt x="2736" y="147"/>
                </a:lnTo>
                <a:lnTo>
                  <a:pt x="2919" y="128"/>
                </a:lnTo>
                <a:lnTo>
                  <a:pt x="3101" y="113"/>
                </a:lnTo>
                <a:lnTo>
                  <a:pt x="3287" y="99"/>
                </a:lnTo>
                <a:lnTo>
                  <a:pt x="3473" y="87"/>
                </a:lnTo>
                <a:lnTo>
                  <a:pt x="3662" y="80"/>
                </a:lnTo>
                <a:lnTo>
                  <a:pt x="3852" y="76"/>
                </a:lnTo>
                <a:lnTo>
                  <a:pt x="3894" y="76"/>
                </a:lnTo>
                <a:lnTo>
                  <a:pt x="3896" y="76"/>
                </a:lnTo>
                <a:lnTo>
                  <a:pt x="3898" y="76"/>
                </a:lnTo>
                <a:lnTo>
                  <a:pt x="3900" y="78"/>
                </a:lnTo>
                <a:lnTo>
                  <a:pt x="3900" y="82"/>
                </a:lnTo>
                <a:lnTo>
                  <a:pt x="3900" y="84"/>
                </a:lnTo>
                <a:lnTo>
                  <a:pt x="3898" y="85"/>
                </a:lnTo>
                <a:lnTo>
                  <a:pt x="3896" y="87"/>
                </a:lnTo>
                <a:lnTo>
                  <a:pt x="3894" y="87"/>
                </a:lnTo>
                <a:lnTo>
                  <a:pt x="3852" y="87"/>
                </a:lnTo>
                <a:lnTo>
                  <a:pt x="3664" y="91"/>
                </a:lnTo>
                <a:lnTo>
                  <a:pt x="3475" y="99"/>
                </a:lnTo>
                <a:lnTo>
                  <a:pt x="3287" y="111"/>
                </a:lnTo>
                <a:lnTo>
                  <a:pt x="3103" y="124"/>
                </a:lnTo>
                <a:lnTo>
                  <a:pt x="2919" y="140"/>
                </a:lnTo>
                <a:lnTo>
                  <a:pt x="2738" y="159"/>
                </a:lnTo>
                <a:lnTo>
                  <a:pt x="2560" y="180"/>
                </a:lnTo>
                <a:lnTo>
                  <a:pt x="2385" y="204"/>
                </a:lnTo>
                <a:lnTo>
                  <a:pt x="2213" y="231"/>
                </a:lnTo>
                <a:lnTo>
                  <a:pt x="2044" y="260"/>
                </a:lnTo>
                <a:lnTo>
                  <a:pt x="1879" y="289"/>
                </a:lnTo>
                <a:lnTo>
                  <a:pt x="1718" y="322"/>
                </a:lnTo>
                <a:lnTo>
                  <a:pt x="1563" y="357"/>
                </a:lnTo>
                <a:lnTo>
                  <a:pt x="1414" y="391"/>
                </a:lnTo>
                <a:lnTo>
                  <a:pt x="1268" y="430"/>
                </a:lnTo>
                <a:lnTo>
                  <a:pt x="1130" y="469"/>
                </a:lnTo>
                <a:lnTo>
                  <a:pt x="999" y="511"/>
                </a:lnTo>
                <a:lnTo>
                  <a:pt x="873" y="552"/>
                </a:lnTo>
                <a:lnTo>
                  <a:pt x="754" y="597"/>
                </a:lnTo>
                <a:lnTo>
                  <a:pt x="642" y="641"/>
                </a:lnTo>
                <a:lnTo>
                  <a:pt x="589" y="664"/>
                </a:lnTo>
                <a:lnTo>
                  <a:pt x="539" y="688"/>
                </a:lnTo>
                <a:lnTo>
                  <a:pt x="490" y="711"/>
                </a:lnTo>
                <a:lnTo>
                  <a:pt x="444" y="734"/>
                </a:lnTo>
                <a:lnTo>
                  <a:pt x="399" y="759"/>
                </a:lnTo>
                <a:lnTo>
                  <a:pt x="357" y="783"/>
                </a:lnTo>
                <a:lnTo>
                  <a:pt x="318" y="808"/>
                </a:lnTo>
                <a:lnTo>
                  <a:pt x="279" y="831"/>
                </a:lnTo>
                <a:lnTo>
                  <a:pt x="244" y="856"/>
                </a:lnTo>
                <a:lnTo>
                  <a:pt x="211" y="881"/>
                </a:lnTo>
                <a:lnTo>
                  <a:pt x="180" y="905"/>
                </a:lnTo>
                <a:lnTo>
                  <a:pt x="151" y="930"/>
                </a:lnTo>
                <a:lnTo>
                  <a:pt x="126" y="955"/>
                </a:lnTo>
                <a:lnTo>
                  <a:pt x="102" y="980"/>
                </a:lnTo>
                <a:lnTo>
                  <a:pt x="81" y="1005"/>
                </a:lnTo>
                <a:lnTo>
                  <a:pt x="64" y="1030"/>
                </a:lnTo>
                <a:lnTo>
                  <a:pt x="48" y="1056"/>
                </a:lnTo>
                <a:lnTo>
                  <a:pt x="37" y="1081"/>
                </a:lnTo>
                <a:lnTo>
                  <a:pt x="27" y="1106"/>
                </a:lnTo>
                <a:lnTo>
                  <a:pt x="19" y="1131"/>
                </a:lnTo>
                <a:lnTo>
                  <a:pt x="15" y="1156"/>
                </a:lnTo>
                <a:lnTo>
                  <a:pt x="13" y="1181"/>
                </a:lnTo>
                <a:lnTo>
                  <a:pt x="13" y="1234"/>
                </a:lnTo>
                <a:lnTo>
                  <a:pt x="15" y="1284"/>
                </a:lnTo>
                <a:lnTo>
                  <a:pt x="19" y="1336"/>
                </a:lnTo>
                <a:lnTo>
                  <a:pt x="23" y="1387"/>
                </a:lnTo>
                <a:lnTo>
                  <a:pt x="29" y="1437"/>
                </a:lnTo>
                <a:lnTo>
                  <a:pt x="37" y="1487"/>
                </a:lnTo>
                <a:lnTo>
                  <a:pt x="44" y="1538"/>
                </a:lnTo>
                <a:lnTo>
                  <a:pt x="52" y="1586"/>
                </a:lnTo>
                <a:lnTo>
                  <a:pt x="62" y="1633"/>
                </a:lnTo>
                <a:lnTo>
                  <a:pt x="73" y="1681"/>
                </a:lnTo>
                <a:lnTo>
                  <a:pt x="85" y="1726"/>
                </a:lnTo>
                <a:lnTo>
                  <a:pt x="97" y="1772"/>
                </a:lnTo>
                <a:lnTo>
                  <a:pt x="110" y="1815"/>
                </a:lnTo>
                <a:lnTo>
                  <a:pt x="126" y="1857"/>
                </a:lnTo>
                <a:lnTo>
                  <a:pt x="141" y="1898"/>
                </a:lnTo>
                <a:lnTo>
                  <a:pt x="157" y="1937"/>
                </a:lnTo>
                <a:lnTo>
                  <a:pt x="172" y="1975"/>
                </a:lnTo>
                <a:lnTo>
                  <a:pt x="190" y="2012"/>
                </a:lnTo>
                <a:lnTo>
                  <a:pt x="207" y="2045"/>
                </a:lnTo>
                <a:lnTo>
                  <a:pt x="225" y="2078"/>
                </a:lnTo>
                <a:lnTo>
                  <a:pt x="244" y="2109"/>
                </a:lnTo>
                <a:lnTo>
                  <a:pt x="263" y="2136"/>
                </a:lnTo>
                <a:lnTo>
                  <a:pt x="283" y="2161"/>
                </a:lnTo>
                <a:lnTo>
                  <a:pt x="302" y="2186"/>
                </a:lnTo>
                <a:lnTo>
                  <a:pt x="322" y="2206"/>
                </a:lnTo>
                <a:lnTo>
                  <a:pt x="343" y="2225"/>
                </a:lnTo>
                <a:lnTo>
                  <a:pt x="362" y="2241"/>
                </a:lnTo>
                <a:lnTo>
                  <a:pt x="384" y="2254"/>
                </a:lnTo>
                <a:lnTo>
                  <a:pt x="393" y="2260"/>
                </a:lnTo>
                <a:lnTo>
                  <a:pt x="403" y="2264"/>
                </a:lnTo>
                <a:lnTo>
                  <a:pt x="415" y="2270"/>
                </a:lnTo>
                <a:lnTo>
                  <a:pt x="424" y="2272"/>
                </a:lnTo>
                <a:lnTo>
                  <a:pt x="434" y="2276"/>
                </a:lnTo>
                <a:lnTo>
                  <a:pt x="446" y="2278"/>
                </a:lnTo>
                <a:lnTo>
                  <a:pt x="455" y="2278"/>
                </a:lnTo>
                <a:lnTo>
                  <a:pt x="465" y="2278"/>
                </a:lnTo>
                <a:lnTo>
                  <a:pt x="469" y="2279"/>
                </a:lnTo>
                <a:lnTo>
                  <a:pt x="471" y="2279"/>
                </a:lnTo>
                <a:lnTo>
                  <a:pt x="471" y="2281"/>
                </a:lnTo>
                <a:lnTo>
                  <a:pt x="471" y="2285"/>
                </a:lnTo>
                <a:lnTo>
                  <a:pt x="471" y="2287"/>
                </a:lnTo>
                <a:lnTo>
                  <a:pt x="469" y="2289"/>
                </a:lnTo>
                <a:lnTo>
                  <a:pt x="467" y="2289"/>
                </a:lnTo>
                <a:lnTo>
                  <a:pt x="465" y="2291"/>
                </a:lnTo>
                <a:close/>
                <a:moveTo>
                  <a:pt x="3877" y="0"/>
                </a:moveTo>
                <a:lnTo>
                  <a:pt x="4040" y="80"/>
                </a:lnTo>
                <a:lnTo>
                  <a:pt x="3879" y="161"/>
                </a:lnTo>
                <a:lnTo>
                  <a:pt x="3877" y="0"/>
                </a:lnTo>
                <a:close/>
              </a:path>
            </a:pathLst>
          </a:custGeom>
          <a:solidFill>
            <a:srgbClr val="009900"/>
          </a:solidFill>
          <a:ln w="1">
            <a:solidFill>
              <a:srgbClr val="009900"/>
            </a:solidFill>
            <a:prstDash val="solid"/>
            <a:round/>
            <a:headEnd/>
            <a:tailEnd/>
          </a:ln>
        </p:spPr>
        <p:txBody>
          <a:bodyPr/>
          <a:lstStyle/>
          <a:p>
            <a:endParaRPr lang="it-IT"/>
          </a:p>
        </p:txBody>
      </p:sp>
      <p:sp>
        <p:nvSpPr>
          <p:cNvPr id="3092" name="Rectangle 37"/>
          <p:cNvSpPr>
            <a:spLocks noChangeArrowheads="1"/>
          </p:cNvSpPr>
          <p:nvPr/>
        </p:nvSpPr>
        <p:spPr bwMode="auto">
          <a:xfrm>
            <a:off x="3722688" y="3092450"/>
            <a:ext cx="2036762" cy="655638"/>
          </a:xfrm>
          <a:prstGeom prst="rect">
            <a:avLst/>
          </a:prstGeom>
          <a:solidFill>
            <a:srgbClr val="00FFFF"/>
          </a:solidFill>
          <a:ln w="9525">
            <a:noFill/>
            <a:miter lim="800000"/>
            <a:headEnd/>
            <a:tailEnd/>
          </a:ln>
        </p:spPr>
        <p:txBody>
          <a:bodyPr/>
          <a:lstStyle/>
          <a:p>
            <a:endParaRPr lang="it-IT"/>
          </a:p>
        </p:txBody>
      </p:sp>
      <p:sp>
        <p:nvSpPr>
          <p:cNvPr id="3093" name="Rectangle 38"/>
          <p:cNvSpPr>
            <a:spLocks noChangeArrowheads="1"/>
          </p:cNvSpPr>
          <p:nvPr/>
        </p:nvSpPr>
        <p:spPr bwMode="auto">
          <a:xfrm>
            <a:off x="3722688" y="3092450"/>
            <a:ext cx="2036762" cy="655638"/>
          </a:xfrm>
          <a:prstGeom prst="rect">
            <a:avLst/>
          </a:prstGeom>
          <a:noFill/>
          <a:ln w="6">
            <a:solidFill>
              <a:srgbClr val="000000"/>
            </a:solidFill>
            <a:miter lim="800000"/>
            <a:headEnd/>
            <a:tailEnd/>
          </a:ln>
        </p:spPr>
        <p:txBody>
          <a:bodyPr/>
          <a:lstStyle/>
          <a:p>
            <a:endParaRPr lang="it-IT"/>
          </a:p>
        </p:txBody>
      </p:sp>
      <p:sp>
        <p:nvSpPr>
          <p:cNvPr id="3094" name="Rectangle 39"/>
          <p:cNvSpPr>
            <a:spLocks noChangeArrowheads="1"/>
          </p:cNvSpPr>
          <p:nvPr/>
        </p:nvSpPr>
        <p:spPr bwMode="auto">
          <a:xfrm>
            <a:off x="4222750" y="3160713"/>
            <a:ext cx="1262063" cy="319087"/>
          </a:xfrm>
          <a:prstGeom prst="rect">
            <a:avLst/>
          </a:prstGeom>
          <a:noFill/>
          <a:ln w="9525">
            <a:noFill/>
            <a:miter lim="800000"/>
            <a:headEnd/>
            <a:tailEnd/>
          </a:ln>
        </p:spPr>
        <p:txBody>
          <a:bodyPr wrap="none" lIns="0" tIns="0" rIns="0" bIns="0">
            <a:spAutoFit/>
          </a:bodyPr>
          <a:lstStyle/>
          <a:p>
            <a:r>
              <a:rPr lang="it-IT" sz="1800">
                <a:solidFill>
                  <a:srgbClr val="000000"/>
                </a:solidFill>
                <a:latin typeface="Arial" pitchFamily="34" charset="0"/>
              </a:rPr>
              <a:t>QUALITA’ </a:t>
            </a:r>
            <a:endParaRPr lang="it-IT"/>
          </a:p>
        </p:txBody>
      </p:sp>
      <p:sp>
        <p:nvSpPr>
          <p:cNvPr id="3095" name="Rectangle 40"/>
          <p:cNvSpPr>
            <a:spLocks noChangeArrowheads="1"/>
          </p:cNvSpPr>
          <p:nvPr/>
        </p:nvSpPr>
        <p:spPr bwMode="auto">
          <a:xfrm>
            <a:off x="4017963" y="3436938"/>
            <a:ext cx="1622425" cy="319087"/>
          </a:xfrm>
          <a:prstGeom prst="rect">
            <a:avLst/>
          </a:prstGeom>
          <a:noFill/>
          <a:ln w="9525">
            <a:noFill/>
            <a:miter lim="800000"/>
            <a:headEnd/>
            <a:tailEnd/>
          </a:ln>
        </p:spPr>
        <p:txBody>
          <a:bodyPr wrap="none" lIns="0" tIns="0" rIns="0" bIns="0">
            <a:spAutoFit/>
          </a:bodyPr>
          <a:lstStyle/>
          <a:p>
            <a:r>
              <a:rPr lang="it-IT" sz="1800">
                <a:solidFill>
                  <a:srgbClr val="000000"/>
                </a:solidFill>
                <a:latin typeface="Arial" pitchFamily="34" charset="0"/>
              </a:rPr>
              <a:t>DELL’ACQUA</a:t>
            </a:r>
            <a:endParaRPr lang="it-IT"/>
          </a:p>
        </p:txBody>
      </p:sp>
      <p:sp>
        <p:nvSpPr>
          <p:cNvPr id="41001" name="Rectangle 41"/>
          <p:cNvSpPr>
            <a:spLocks noChangeArrowheads="1"/>
          </p:cNvSpPr>
          <p:nvPr/>
        </p:nvSpPr>
        <p:spPr bwMode="auto">
          <a:xfrm rot="-3180000">
            <a:off x="1450976" y="1416050"/>
            <a:ext cx="474662" cy="217487"/>
          </a:xfrm>
          <a:prstGeom prst="rect">
            <a:avLst/>
          </a:prstGeom>
          <a:noFill/>
          <a:ln w="9525">
            <a:noFill/>
            <a:miter lim="800000"/>
            <a:headEnd/>
            <a:tailEnd/>
          </a:ln>
        </p:spPr>
        <p:txBody>
          <a:bodyPr wrap="none" lIns="0" tIns="0" rIns="0" bIns="0">
            <a:spAutoFit/>
          </a:bodyPr>
          <a:lstStyle/>
          <a:p>
            <a:r>
              <a:rPr lang="it-IT">
                <a:solidFill>
                  <a:srgbClr val="FF3300"/>
                </a:solidFill>
                <a:latin typeface="Arial" pitchFamily="34" charset="0"/>
              </a:rPr>
              <a:t>CIBO</a:t>
            </a:r>
            <a:endParaRPr lang="it-IT"/>
          </a:p>
        </p:txBody>
      </p:sp>
      <p:sp>
        <p:nvSpPr>
          <p:cNvPr id="41002" name="Rectangle 42"/>
          <p:cNvSpPr>
            <a:spLocks noChangeArrowheads="1"/>
          </p:cNvSpPr>
          <p:nvPr/>
        </p:nvSpPr>
        <p:spPr bwMode="auto">
          <a:xfrm rot="2160000">
            <a:off x="3073400" y="1873250"/>
            <a:ext cx="950913" cy="217488"/>
          </a:xfrm>
          <a:prstGeom prst="rect">
            <a:avLst/>
          </a:prstGeom>
          <a:noFill/>
          <a:ln w="9525">
            <a:noFill/>
            <a:miter lim="800000"/>
            <a:headEnd/>
            <a:tailEnd/>
          </a:ln>
        </p:spPr>
        <p:txBody>
          <a:bodyPr wrap="none" lIns="0" tIns="0" rIns="0" bIns="0">
            <a:spAutoFit/>
          </a:bodyPr>
          <a:lstStyle/>
          <a:p>
            <a:r>
              <a:rPr lang="it-IT">
                <a:solidFill>
                  <a:srgbClr val="009900"/>
                </a:solidFill>
                <a:latin typeface="Arial" pitchFamily="34" charset="0"/>
              </a:rPr>
              <a:t>NUTRIENTI</a:t>
            </a:r>
            <a:endParaRPr lang="it-IT"/>
          </a:p>
        </p:txBody>
      </p:sp>
      <p:sp>
        <p:nvSpPr>
          <p:cNvPr id="41003" name="Rectangle 43"/>
          <p:cNvSpPr>
            <a:spLocks noChangeArrowheads="1"/>
          </p:cNvSpPr>
          <p:nvPr/>
        </p:nvSpPr>
        <p:spPr bwMode="auto">
          <a:xfrm rot="2700000">
            <a:off x="7274719" y="1459707"/>
            <a:ext cx="511175" cy="217487"/>
          </a:xfrm>
          <a:prstGeom prst="rect">
            <a:avLst/>
          </a:prstGeom>
          <a:noFill/>
          <a:ln w="9525">
            <a:noFill/>
            <a:miter lim="800000"/>
            <a:headEnd/>
            <a:tailEnd/>
          </a:ln>
        </p:spPr>
        <p:txBody>
          <a:bodyPr wrap="none" lIns="0" tIns="0" rIns="0" bIns="0">
            <a:spAutoFit/>
          </a:bodyPr>
          <a:lstStyle/>
          <a:p>
            <a:r>
              <a:rPr lang="it-IT">
                <a:solidFill>
                  <a:srgbClr val="FFCC00"/>
                </a:solidFill>
                <a:latin typeface="Arial" pitchFamily="34" charset="0"/>
              </a:rPr>
              <a:t>LUCE</a:t>
            </a:r>
            <a:endParaRPr lang="it-IT"/>
          </a:p>
        </p:txBody>
      </p:sp>
      <p:sp>
        <p:nvSpPr>
          <p:cNvPr id="41004" name="Rectangle 44"/>
          <p:cNvSpPr>
            <a:spLocks noChangeArrowheads="1"/>
          </p:cNvSpPr>
          <p:nvPr/>
        </p:nvSpPr>
        <p:spPr bwMode="auto">
          <a:xfrm rot="-2520000">
            <a:off x="5227638" y="1844675"/>
            <a:ext cx="950912" cy="217488"/>
          </a:xfrm>
          <a:prstGeom prst="rect">
            <a:avLst/>
          </a:prstGeom>
          <a:noFill/>
          <a:ln w="9525">
            <a:noFill/>
            <a:miter lim="800000"/>
            <a:headEnd/>
            <a:tailEnd/>
          </a:ln>
        </p:spPr>
        <p:txBody>
          <a:bodyPr wrap="none" lIns="0" tIns="0" rIns="0" bIns="0">
            <a:spAutoFit/>
          </a:bodyPr>
          <a:lstStyle/>
          <a:p>
            <a:r>
              <a:rPr lang="it-IT">
                <a:solidFill>
                  <a:srgbClr val="009900"/>
                </a:solidFill>
                <a:latin typeface="Arial" pitchFamily="34" charset="0"/>
              </a:rPr>
              <a:t>NUTRIENTI</a:t>
            </a:r>
            <a:endParaRPr lang="it-IT"/>
          </a:p>
        </p:txBody>
      </p:sp>
      <p:sp>
        <p:nvSpPr>
          <p:cNvPr id="41005" name="Freeform 45"/>
          <p:cNvSpPr>
            <a:spLocks noEditPoints="1"/>
          </p:cNvSpPr>
          <p:nvPr/>
        </p:nvSpPr>
        <p:spPr bwMode="auto">
          <a:xfrm>
            <a:off x="5759450" y="2187575"/>
            <a:ext cx="806450" cy="1231900"/>
          </a:xfrm>
          <a:custGeom>
            <a:avLst/>
            <a:gdLst>
              <a:gd name="T0" fmla="*/ 804859 w 1014"/>
              <a:gd name="T1" fmla="*/ 7932 h 1553"/>
              <a:gd name="T2" fmla="*/ 67602 w 1014"/>
              <a:gd name="T3" fmla="*/ 1138298 h 1553"/>
              <a:gd name="T4" fmla="*/ 66011 w 1014"/>
              <a:gd name="T5" fmla="*/ 1139884 h 1553"/>
              <a:gd name="T6" fmla="*/ 62830 w 1014"/>
              <a:gd name="T7" fmla="*/ 1139884 h 1553"/>
              <a:gd name="T8" fmla="*/ 61239 w 1014"/>
              <a:gd name="T9" fmla="*/ 1139884 h 1553"/>
              <a:gd name="T10" fmla="*/ 59649 w 1014"/>
              <a:gd name="T11" fmla="*/ 1139884 h 1553"/>
              <a:gd name="T12" fmla="*/ 58853 w 1014"/>
              <a:gd name="T13" fmla="*/ 1138298 h 1553"/>
              <a:gd name="T14" fmla="*/ 58853 w 1014"/>
              <a:gd name="T15" fmla="*/ 1136711 h 1553"/>
              <a:gd name="T16" fmla="*/ 58853 w 1014"/>
              <a:gd name="T17" fmla="*/ 1135125 h 1553"/>
              <a:gd name="T18" fmla="*/ 58853 w 1014"/>
              <a:gd name="T19" fmla="*/ 1133538 h 1553"/>
              <a:gd name="T20" fmla="*/ 797702 w 1014"/>
              <a:gd name="T21" fmla="*/ 3173 h 1553"/>
              <a:gd name="T22" fmla="*/ 799292 w 1014"/>
              <a:gd name="T23" fmla="*/ 1586 h 1553"/>
              <a:gd name="T24" fmla="*/ 800087 w 1014"/>
              <a:gd name="T25" fmla="*/ 0 h 1553"/>
              <a:gd name="T26" fmla="*/ 801678 w 1014"/>
              <a:gd name="T27" fmla="*/ 0 h 1553"/>
              <a:gd name="T28" fmla="*/ 804859 w 1014"/>
              <a:gd name="T29" fmla="*/ 1586 h 1553"/>
              <a:gd name="T30" fmla="*/ 804859 w 1014"/>
              <a:gd name="T31" fmla="*/ 1586 h 1553"/>
              <a:gd name="T32" fmla="*/ 806450 w 1014"/>
              <a:gd name="T33" fmla="*/ 4759 h 1553"/>
              <a:gd name="T34" fmla="*/ 806450 w 1014"/>
              <a:gd name="T35" fmla="*/ 6346 h 1553"/>
              <a:gd name="T36" fmla="*/ 804859 w 1014"/>
              <a:gd name="T37" fmla="*/ 7932 h 1553"/>
              <a:gd name="T38" fmla="*/ 804859 w 1014"/>
              <a:gd name="T39" fmla="*/ 7932 h 1553"/>
              <a:gd name="T40" fmla="*/ 123274 w 1014"/>
              <a:gd name="T41" fmla="*/ 1159715 h 1553"/>
              <a:gd name="T42" fmla="*/ 0 w 1014"/>
              <a:gd name="T43" fmla="*/ 1231900 h 1553"/>
              <a:gd name="T44" fmla="*/ 16702 w 1014"/>
              <a:gd name="T45" fmla="*/ 1090704 h 1553"/>
              <a:gd name="T46" fmla="*/ 123274 w 1014"/>
              <a:gd name="T47" fmla="*/ 1159715 h 155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014"/>
              <a:gd name="T73" fmla="*/ 0 h 1553"/>
              <a:gd name="T74" fmla="*/ 1014 w 1014"/>
              <a:gd name="T75" fmla="*/ 1553 h 155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014" h="1553">
                <a:moveTo>
                  <a:pt x="1012" y="10"/>
                </a:moveTo>
                <a:lnTo>
                  <a:pt x="85" y="1435"/>
                </a:lnTo>
                <a:lnTo>
                  <a:pt x="83" y="1437"/>
                </a:lnTo>
                <a:lnTo>
                  <a:pt x="79" y="1437"/>
                </a:lnTo>
                <a:lnTo>
                  <a:pt x="77" y="1437"/>
                </a:lnTo>
                <a:lnTo>
                  <a:pt x="75" y="1437"/>
                </a:lnTo>
                <a:lnTo>
                  <a:pt x="74" y="1435"/>
                </a:lnTo>
                <a:lnTo>
                  <a:pt x="74" y="1433"/>
                </a:lnTo>
                <a:lnTo>
                  <a:pt x="74" y="1431"/>
                </a:lnTo>
                <a:lnTo>
                  <a:pt x="74" y="1429"/>
                </a:lnTo>
                <a:lnTo>
                  <a:pt x="1003" y="4"/>
                </a:lnTo>
                <a:lnTo>
                  <a:pt x="1005" y="2"/>
                </a:lnTo>
                <a:lnTo>
                  <a:pt x="1006" y="0"/>
                </a:lnTo>
                <a:lnTo>
                  <a:pt x="1008" y="0"/>
                </a:lnTo>
                <a:lnTo>
                  <a:pt x="1012" y="2"/>
                </a:lnTo>
                <a:lnTo>
                  <a:pt x="1014" y="6"/>
                </a:lnTo>
                <a:lnTo>
                  <a:pt x="1014" y="8"/>
                </a:lnTo>
                <a:lnTo>
                  <a:pt x="1012" y="10"/>
                </a:lnTo>
                <a:close/>
                <a:moveTo>
                  <a:pt x="155" y="1462"/>
                </a:moveTo>
                <a:lnTo>
                  <a:pt x="0" y="1553"/>
                </a:lnTo>
                <a:lnTo>
                  <a:pt x="21" y="1375"/>
                </a:lnTo>
                <a:lnTo>
                  <a:pt x="155" y="1462"/>
                </a:lnTo>
                <a:close/>
              </a:path>
            </a:pathLst>
          </a:custGeom>
          <a:solidFill>
            <a:srgbClr val="0000FF"/>
          </a:solidFill>
          <a:ln w="1">
            <a:solidFill>
              <a:srgbClr val="0000FF"/>
            </a:solidFill>
            <a:prstDash val="solid"/>
            <a:round/>
            <a:headEnd/>
            <a:tailEnd/>
          </a:ln>
        </p:spPr>
        <p:txBody>
          <a:bodyPr/>
          <a:lstStyle/>
          <a:p>
            <a:endParaRPr lang="it-IT"/>
          </a:p>
        </p:txBody>
      </p:sp>
      <p:sp>
        <p:nvSpPr>
          <p:cNvPr id="41006" name="Rectangle 46"/>
          <p:cNvSpPr>
            <a:spLocks noChangeArrowheads="1"/>
          </p:cNvSpPr>
          <p:nvPr/>
        </p:nvSpPr>
        <p:spPr bwMode="auto">
          <a:xfrm rot="2400000">
            <a:off x="2530475" y="2582863"/>
            <a:ext cx="947738" cy="217487"/>
          </a:xfrm>
          <a:prstGeom prst="rect">
            <a:avLst/>
          </a:prstGeom>
          <a:noFill/>
          <a:ln w="9525">
            <a:noFill/>
            <a:miter lim="800000"/>
            <a:headEnd/>
            <a:tailEnd/>
          </a:ln>
        </p:spPr>
        <p:txBody>
          <a:bodyPr wrap="none" lIns="0" tIns="0" rIns="0" bIns="0">
            <a:spAutoFit/>
          </a:bodyPr>
          <a:lstStyle/>
          <a:p>
            <a:r>
              <a:rPr lang="it-IT">
                <a:solidFill>
                  <a:srgbClr val="1608CE"/>
                </a:solidFill>
                <a:latin typeface="Arial" pitchFamily="34" charset="0"/>
              </a:rPr>
              <a:t>OSSIGENO</a:t>
            </a:r>
            <a:endParaRPr lang="it-IT"/>
          </a:p>
        </p:txBody>
      </p:sp>
      <p:sp>
        <p:nvSpPr>
          <p:cNvPr id="41007" name="Rectangle 47"/>
          <p:cNvSpPr>
            <a:spLocks noChangeArrowheads="1"/>
          </p:cNvSpPr>
          <p:nvPr/>
        </p:nvSpPr>
        <p:spPr bwMode="auto">
          <a:xfrm rot="-3420000">
            <a:off x="5683250" y="2462213"/>
            <a:ext cx="947737" cy="217488"/>
          </a:xfrm>
          <a:prstGeom prst="rect">
            <a:avLst/>
          </a:prstGeom>
          <a:noFill/>
          <a:ln w="9525">
            <a:noFill/>
            <a:miter lim="800000"/>
            <a:headEnd/>
            <a:tailEnd/>
          </a:ln>
        </p:spPr>
        <p:txBody>
          <a:bodyPr wrap="none" lIns="0" tIns="0" rIns="0" bIns="0">
            <a:spAutoFit/>
          </a:bodyPr>
          <a:lstStyle/>
          <a:p>
            <a:r>
              <a:rPr lang="it-IT">
                <a:solidFill>
                  <a:srgbClr val="1608CE"/>
                </a:solidFill>
                <a:latin typeface="Arial" pitchFamily="34" charset="0"/>
              </a:rPr>
              <a:t>OSSIGENO</a:t>
            </a:r>
            <a:endParaRPr lang="it-IT"/>
          </a:p>
        </p:txBody>
      </p:sp>
      <p:sp>
        <p:nvSpPr>
          <p:cNvPr id="41008" name="Freeform 48"/>
          <p:cNvSpPr>
            <a:spLocks noEditPoints="1"/>
          </p:cNvSpPr>
          <p:nvPr/>
        </p:nvSpPr>
        <p:spPr bwMode="auto">
          <a:xfrm>
            <a:off x="2193925" y="2190750"/>
            <a:ext cx="1533525" cy="1233488"/>
          </a:xfrm>
          <a:custGeom>
            <a:avLst/>
            <a:gdLst>
              <a:gd name="T0" fmla="*/ 1525588 w 1932"/>
              <a:gd name="T1" fmla="*/ 1233488 h 1553"/>
              <a:gd name="T2" fmla="*/ 87313 w 1932"/>
              <a:gd name="T3" fmla="*/ 77043 h 1553"/>
              <a:gd name="T4" fmla="*/ 85725 w 1932"/>
              <a:gd name="T5" fmla="*/ 75455 h 1553"/>
              <a:gd name="T6" fmla="*/ 85725 w 1932"/>
              <a:gd name="T7" fmla="*/ 73866 h 1553"/>
              <a:gd name="T8" fmla="*/ 85725 w 1932"/>
              <a:gd name="T9" fmla="*/ 70689 h 1553"/>
              <a:gd name="T10" fmla="*/ 85725 w 1932"/>
              <a:gd name="T11" fmla="*/ 69101 h 1553"/>
              <a:gd name="T12" fmla="*/ 87313 w 1932"/>
              <a:gd name="T13" fmla="*/ 67512 h 1553"/>
              <a:gd name="T14" fmla="*/ 88900 w 1932"/>
              <a:gd name="T15" fmla="*/ 67512 h 1553"/>
              <a:gd name="T16" fmla="*/ 92075 w 1932"/>
              <a:gd name="T17" fmla="*/ 67512 h 1553"/>
              <a:gd name="T18" fmla="*/ 93663 w 1932"/>
              <a:gd name="T19" fmla="*/ 69101 h 1553"/>
              <a:gd name="T20" fmla="*/ 1531938 w 1932"/>
              <a:gd name="T21" fmla="*/ 1225545 h 1553"/>
              <a:gd name="T22" fmla="*/ 1533525 w 1932"/>
              <a:gd name="T23" fmla="*/ 1227134 h 1553"/>
              <a:gd name="T24" fmla="*/ 1533525 w 1932"/>
              <a:gd name="T25" fmla="*/ 1228722 h 1553"/>
              <a:gd name="T26" fmla="*/ 1533525 w 1932"/>
              <a:gd name="T27" fmla="*/ 1230311 h 1553"/>
              <a:gd name="T28" fmla="*/ 1531938 w 1932"/>
              <a:gd name="T29" fmla="*/ 1231899 h 1553"/>
              <a:gd name="T30" fmla="*/ 1530350 w 1932"/>
              <a:gd name="T31" fmla="*/ 1233488 h 1553"/>
              <a:gd name="T32" fmla="*/ 1528763 w 1932"/>
              <a:gd name="T33" fmla="*/ 1233488 h 1553"/>
              <a:gd name="T34" fmla="*/ 1527175 w 1932"/>
              <a:gd name="T35" fmla="*/ 1233488 h 1553"/>
              <a:gd name="T36" fmla="*/ 1525588 w 1932"/>
              <a:gd name="T37" fmla="*/ 1233488 h 1553"/>
              <a:gd name="T38" fmla="*/ 1525588 w 1932"/>
              <a:gd name="T39" fmla="*/ 1233488 h 1553"/>
              <a:gd name="T40" fmla="*/ 59531 w 1932"/>
              <a:gd name="T41" fmla="*/ 130259 h 1553"/>
              <a:gd name="T42" fmla="*/ 0 w 1932"/>
              <a:gd name="T43" fmla="*/ 0 h 1553"/>
              <a:gd name="T44" fmla="*/ 139700 w 1932"/>
              <a:gd name="T45" fmla="*/ 30976 h 1553"/>
              <a:gd name="T46" fmla="*/ 59531 w 1932"/>
              <a:gd name="T47" fmla="*/ 130259 h 155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932"/>
              <a:gd name="T73" fmla="*/ 0 h 1553"/>
              <a:gd name="T74" fmla="*/ 1932 w 1932"/>
              <a:gd name="T75" fmla="*/ 1553 h 155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932" h="1553">
                <a:moveTo>
                  <a:pt x="1922" y="1553"/>
                </a:moveTo>
                <a:lnTo>
                  <a:pt x="110" y="97"/>
                </a:lnTo>
                <a:lnTo>
                  <a:pt x="108" y="95"/>
                </a:lnTo>
                <a:lnTo>
                  <a:pt x="108" y="93"/>
                </a:lnTo>
                <a:lnTo>
                  <a:pt x="108" y="89"/>
                </a:lnTo>
                <a:lnTo>
                  <a:pt x="108" y="87"/>
                </a:lnTo>
                <a:lnTo>
                  <a:pt x="110" y="85"/>
                </a:lnTo>
                <a:lnTo>
                  <a:pt x="112" y="85"/>
                </a:lnTo>
                <a:lnTo>
                  <a:pt x="116" y="85"/>
                </a:lnTo>
                <a:lnTo>
                  <a:pt x="118" y="87"/>
                </a:lnTo>
                <a:lnTo>
                  <a:pt x="1930" y="1543"/>
                </a:lnTo>
                <a:lnTo>
                  <a:pt x="1932" y="1545"/>
                </a:lnTo>
                <a:lnTo>
                  <a:pt x="1932" y="1547"/>
                </a:lnTo>
                <a:lnTo>
                  <a:pt x="1932" y="1549"/>
                </a:lnTo>
                <a:lnTo>
                  <a:pt x="1930" y="1551"/>
                </a:lnTo>
                <a:lnTo>
                  <a:pt x="1928" y="1553"/>
                </a:lnTo>
                <a:lnTo>
                  <a:pt x="1926" y="1553"/>
                </a:lnTo>
                <a:lnTo>
                  <a:pt x="1924" y="1553"/>
                </a:lnTo>
                <a:lnTo>
                  <a:pt x="1922" y="1553"/>
                </a:lnTo>
                <a:close/>
                <a:moveTo>
                  <a:pt x="75" y="164"/>
                </a:moveTo>
                <a:lnTo>
                  <a:pt x="0" y="0"/>
                </a:lnTo>
                <a:lnTo>
                  <a:pt x="176" y="39"/>
                </a:lnTo>
                <a:lnTo>
                  <a:pt x="75" y="164"/>
                </a:lnTo>
                <a:close/>
              </a:path>
            </a:pathLst>
          </a:custGeom>
          <a:solidFill>
            <a:srgbClr val="0000FF"/>
          </a:solidFill>
          <a:ln w="1">
            <a:solidFill>
              <a:srgbClr val="0000FF"/>
            </a:solidFill>
            <a:prstDash val="solid"/>
            <a:round/>
            <a:headEnd/>
            <a:tailEnd/>
          </a:ln>
        </p:spPr>
        <p:txBody>
          <a:bodyPr/>
          <a:lstStyle/>
          <a:p>
            <a:endParaRPr lang="it-IT"/>
          </a:p>
        </p:txBody>
      </p:sp>
      <p:sp>
        <p:nvSpPr>
          <p:cNvPr id="41009" name="Freeform 49"/>
          <p:cNvSpPr>
            <a:spLocks noEditPoints="1"/>
          </p:cNvSpPr>
          <p:nvPr/>
        </p:nvSpPr>
        <p:spPr bwMode="auto">
          <a:xfrm>
            <a:off x="4737100" y="2190750"/>
            <a:ext cx="4240213" cy="1792288"/>
          </a:xfrm>
          <a:custGeom>
            <a:avLst/>
            <a:gdLst>
              <a:gd name="T0" fmla="*/ 11113 w 5342"/>
              <a:gd name="T1" fmla="*/ 1566069 h 2258"/>
              <a:gd name="T2" fmla="*/ 34131 w 5342"/>
              <a:gd name="T3" fmla="*/ 1584325 h 2258"/>
              <a:gd name="T4" fmla="*/ 111125 w 5342"/>
              <a:gd name="T5" fmla="*/ 1616869 h 2258"/>
              <a:gd name="T6" fmla="*/ 283369 w 5342"/>
              <a:gd name="T7" fmla="*/ 1656557 h 2258"/>
              <a:gd name="T8" fmla="*/ 523081 w 5342"/>
              <a:gd name="T9" fmla="*/ 1693863 h 2258"/>
              <a:gd name="T10" fmla="*/ 820738 w 5342"/>
              <a:gd name="T11" fmla="*/ 1726407 h 2258"/>
              <a:gd name="T12" fmla="*/ 1160463 w 5342"/>
              <a:gd name="T13" fmla="*/ 1751807 h 2258"/>
              <a:gd name="T14" fmla="*/ 1531938 w 5342"/>
              <a:gd name="T15" fmla="*/ 1770857 h 2258"/>
              <a:gd name="T16" fmla="*/ 2218531 w 5342"/>
              <a:gd name="T17" fmla="*/ 1781176 h 2258"/>
              <a:gd name="T18" fmla="*/ 2610644 w 5342"/>
              <a:gd name="T19" fmla="*/ 1751807 h 2258"/>
              <a:gd name="T20" fmla="*/ 2986881 w 5342"/>
              <a:gd name="T21" fmla="*/ 1685926 h 2258"/>
              <a:gd name="T22" fmla="*/ 3336132 w 5342"/>
              <a:gd name="T23" fmla="*/ 1590675 h 2258"/>
              <a:gd name="T24" fmla="*/ 3644107 w 5342"/>
              <a:gd name="T25" fmla="*/ 1472406 h 2258"/>
              <a:gd name="T26" fmla="*/ 3899694 w 5342"/>
              <a:gd name="T27" fmla="*/ 1332706 h 2258"/>
              <a:gd name="T28" fmla="*/ 4090194 w 5342"/>
              <a:gd name="T29" fmla="*/ 1178719 h 2258"/>
              <a:gd name="T30" fmla="*/ 4202907 w 5342"/>
              <a:gd name="T31" fmla="*/ 1017588 h 2258"/>
              <a:gd name="T32" fmla="*/ 4229101 w 5342"/>
              <a:gd name="T33" fmla="*/ 894557 h 2258"/>
              <a:gd name="T34" fmla="*/ 4224338 w 5342"/>
              <a:gd name="T35" fmla="*/ 727075 h 2258"/>
              <a:gd name="T36" fmla="*/ 4210844 w 5342"/>
              <a:gd name="T37" fmla="*/ 566738 h 2258"/>
              <a:gd name="T38" fmla="*/ 4187826 w 5342"/>
              <a:gd name="T39" fmla="*/ 416719 h 2258"/>
              <a:gd name="T40" fmla="*/ 4158457 w 5342"/>
              <a:gd name="T41" fmla="*/ 280988 h 2258"/>
              <a:gd name="T42" fmla="*/ 4122738 w 5342"/>
              <a:gd name="T43" fmla="*/ 167481 h 2258"/>
              <a:gd name="T44" fmla="*/ 4094957 w 5342"/>
              <a:gd name="T45" fmla="*/ 100013 h 2258"/>
              <a:gd name="T46" fmla="*/ 4081463 w 5342"/>
              <a:gd name="T47" fmla="*/ 78581 h 2258"/>
              <a:gd name="T48" fmla="*/ 4087813 w 5342"/>
              <a:gd name="T49" fmla="*/ 76994 h 2258"/>
              <a:gd name="T50" fmla="*/ 4102894 w 5342"/>
              <a:gd name="T51" fmla="*/ 95250 h 2258"/>
              <a:gd name="T52" fmla="*/ 4140994 w 5342"/>
              <a:gd name="T53" fmla="*/ 190500 h 2258"/>
              <a:gd name="T54" fmla="*/ 4175126 w 5342"/>
              <a:gd name="T55" fmla="*/ 310356 h 2258"/>
              <a:gd name="T56" fmla="*/ 4202907 w 5342"/>
              <a:gd name="T57" fmla="*/ 450056 h 2258"/>
              <a:gd name="T58" fmla="*/ 4224338 w 5342"/>
              <a:gd name="T59" fmla="*/ 605631 h 2258"/>
              <a:gd name="T60" fmla="*/ 4237038 w 5342"/>
              <a:gd name="T61" fmla="*/ 768350 h 2258"/>
              <a:gd name="T62" fmla="*/ 4238626 w 5342"/>
              <a:gd name="T63" fmla="*/ 915988 h 2258"/>
              <a:gd name="T64" fmla="*/ 4190207 w 5342"/>
              <a:gd name="T65" fmla="*/ 1063625 h 2258"/>
              <a:gd name="T66" fmla="*/ 4056857 w 5342"/>
              <a:gd name="T67" fmla="*/ 1224756 h 2258"/>
              <a:gd name="T68" fmla="*/ 3845719 w 5342"/>
              <a:gd name="T69" fmla="*/ 1377156 h 2258"/>
              <a:gd name="T70" fmla="*/ 3575051 w 5342"/>
              <a:gd name="T71" fmla="*/ 1512094 h 2258"/>
              <a:gd name="T72" fmla="*/ 3254376 w 5342"/>
              <a:gd name="T73" fmla="*/ 1627982 h 2258"/>
              <a:gd name="T74" fmla="*/ 2897188 w 5342"/>
              <a:gd name="T75" fmla="*/ 1715294 h 2258"/>
              <a:gd name="T76" fmla="*/ 2513806 w 5342"/>
              <a:gd name="T77" fmla="*/ 1772444 h 2258"/>
              <a:gd name="T78" fmla="*/ 2120107 w 5342"/>
              <a:gd name="T79" fmla="*/ 1792288 h 2258"/>
              <a:gd name="T80" fmla="*/ 1436688 w 5342"/>
              <a:gd name="T81" fmla="*/ 1776413 h 2258"/>
              <a:gd name="T82" fmla="*/ 1071563 w 5342"/>
              <a:gd name="T83" fmla="*/ 1754982 h 2258"/>
              <a:gd name="T84" fmla="*/ 740569 w 5342"/>
              <a:gd name="T85" fmla="*/ 1727201 h 2258"/>
              <a:gd name="T86" fmla="*/ 455613 w 5342"/>
              <a:gd name="T87" fmla="*/ 1693863 h 2258"/>
              <a:gd name="T88" fmla="*/ 230981 w 5342"/>
              <a:gd name="T89" fmla="*/ 1656557 h 2258"/>
              <a:gd name="T90" fmla="*/ 75406 w 5342"/>
              <a:gd name="T91" fmla="*/ 1615281 h 2258"/>
              <a:gd name="T92" fmla="*/ 27781 w 5342"/>
              <a:gd name="T93" fmla="*/ 1592263 h 2258"/>
              <a:gd name="T94" fmla="*/ 3175 w 5342"/>
              <a:gd name="T95" fmla="*/ 1570831 h 2258"/>
              <a:gd name="T96" fmla="*/ 0 w 5342"/>
              <a:gd name="T97" fmla="*/ 1562894 h 2258"/>
              <a:gd name="T98" fmla="*/ 1588 w 5342"/>
              <a:gd name="T99" fmla="*/ 1552575 h 2258"/>
              <a:gd name="T100" fmla="*/ 7938 w 5342"/>
              <a:gd name="T101" fmla="*/ 1554163 h 2258"/>
              <a:gd name="T102" fmla="*/ 4004469 w 5342"/>
              <a:gd name="T103" fmla="*/ 0 h 225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342"/>
              <a:gd name="T157" fmla="*/ 0 h 2258"/>
              <a:gd name="T158" fmla="*/ 5342 w 5342"/>
              <a:gd name="T159" fmla="*/ 2258 h 225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342" h="2258">
                <a:moveTo>
                  <a:pt x="12" y="1960"/>
                </a:moveTo>
                <a:lnTo>
                  <a:pt x="12" y="1967"/>
                </a:lnTo>
                <a:lnTo>
                  <a:pt x="12" y="1965"/>
                </a:lnTo>
                <a:lnTo>
                  <a:pt x="14" y="1973"/>
                </a:lnTo>
                <a:lnTo>
                  <a:pt x="14" y="1971"/>
                </a:lnTo>
                <a:lnTo>
                  <a:pt x="25" y="1985"/>
                </a:lnTo>
                <a:lnTo>
                  <a:pt x="23" y="1983"/>
                </a:lnTo>
                <a:lnTo>
                  <a:pt x="43" y="1996"/>
                </a:lnTo>
                <a:lnTo>
                  <a:pt x="68" y="2010"/>
                </a:lnTo>
                <a:lnTo>
                  <a:pt x="99" y="2023"/>
                </a:lnTo>
                <a:lnTo>
                  <a:pt x="140" y="2037"/>
                </a:lnTo>
                <a:lnTo>
                  <a:pt x="184" y="2049"/>
                </a:lnTo>
                <a:lnTo>
                  <a:pt x="235" y="2062"/>
                </a:lnTo>
                <a:lnTo>
                  <a:pt x="293" y="2074"/>
                </a:lnTo>
                <a:lnTo>
                  <a:pt x="357" y="2087"/>
                </a:lnTo>
                <a:lnTo>
                  <a:pt x="425" y="2099"/>
                </a:lnTo>
                <a:lnTo>
                  <a:pt x="498" y="2111"/>
                </a:lnTo>
                <a:lnTo>
                  <a:pt x="576" y="2122"/>
                </a:lnTo>
                <a:lnTo>
                  <a:pt x="659" y="2134"/>
                </a:lnTo>
                <a:lnTo>
                  <a:pt x="747" y="2145"/>
                </a:lnTo>
                <a:lnTo>
                  <a:pt x="838" y="2155"/>
                </a:lnTo>
                <a:lnTo>
                  <a:pt x="935" y="2165"/>
                </a:lnTo>
                <a:lnTo>
                  <a:pt x="1034" y="2175"/>
                </a:lnTo>
                <a:lnTo>
                  <a:pt x="1137" y="2184"/>
                </a:lnTo>
                <a:lnTo>
                  <a:pt x="1241" y="2192"/>
                </a:lnTo>
                <a:lnTo>
                  <a:pt x="1350" y="2200"/>
                </a:lnTo>
                <a:lnTo>
                  <a:pt x="1462" y="2207"/>
                </a:lnTo>
                <a:lnTo>
                  <a:pt x="1575" y="2215"/>
                </a:lnTo>
                <a:lnTo>
                  <a:pt x="1691" y="2221"/>
                </a:lnTo>
                <a:lnTo>
                  <a:pt x="1810" y="2227"/>
                </a:lnTo>
                <a:lnTo>
                  <a:pt x="1930" y="2231"/>
                </a:lnTo>
                <a:lnTo>
                  <a:pt x="2172" y="2238"/>
                </a:lnTo>
                <a:lnTo>
                  <a:pt x="2421" y="2244"/>
                </a:lnTo>
                <a:lnTo>
                  <a:pt x="2671" y="2246"/>
                </a:lnTo>
                <a:lnTo>
                  <a:pt x="2795" y="2244"/>
                </a:lnTo>
                <a:lnTo>
                  <a:pt x="2919" y="2238"/>
                </a:lnTo>
                <a:lnTo>
                  <a:pt x="3043" y="2231"/>
                </a:lnTo>
                <a:lnTo>
                  <a:pt x="3167" y="2221"/>
                </a:lnTo>
                <a:lnTo>
                  <a:pt x="3289" y="2207"/>
                </a:lnTo>
                <a:lnTo>
                  <a:pt x="3410" y="2190"/>
                </a:lnTo>
                <a:lnTo>
                  <a:pt x="3530" y="2171"/>
                </a:lnTo>
                <a:lnTo>
                  <a:pt x="3646" y="2149"/>
                </a:lnTo>
                <a:lnTo>
                  <a:pt x="3763" y="2124"/>
                </a:lnTo>
                <a:lnTo>
                  <a:pt x="3877" y="2099"/>
                </a:lnTo>
                <a:lnTo>
                  <a:pt x="3988" y="2070"/>
                </a:lnTo>
                <a:lnTo>
                  <a:pt x="4096" y="2039"/>
                </a:lnTo>
                <a:lnTo>
                  <a:pt x="4203" y="2004"/>
                </a:lnTo>
                <a:lnTo>
                  <a:pt x="4306" y="1969"/>
                </a:lnTo>
                <a:lnTo>
                  <a:pt x="4405" y="1932"/>
                </a:lnTo>
                <a:lnTo>
                  <a:pt x="4500" y="1894"/>
                </a:lnTo>
                <a:lnTo>
                  <a:pt x="4591" y="1855"/>
                </a:lnTo>
                <a:lnTo>
                  <a:pt x="4678" y="1812"/>
                </a:lnTo>
                <a:lnTo>
                  <a:pt x="4762" y="1770"/>
                </a:lnTo>
                <a:lnTo>
                  <a:pt x="4839" y="1725"/>
                </a:lnTo>
                <a:lnTo>
                  <a:pt x="4913" y="1679"/>
                </a:lnTo>
                <a:lnTo>
                  <a:pt x="4981" y="1632"/>
                </a:lnTo>
                <a:lnTo>
                  <a:pt x="5045" y="1584"/>
                </a:lnTo>
                <a:lnTo>
                  <a:pt x="5101" y="1535"/>
                </a:lnTo>
                <a:lnTo>
                  <a:pt x="5153" y="1485"/>
                </a:lnTo>
                <a:lnTo>
                  <a:pt x="5198" y="1435"/>
                </a:lnTo>
                <a:lnTo>
                  <a:pt x="5237" y="1384"/>
                </a:lnTo>
                <a:lnTo>
                  <a:pt x="5270" y="1332"/>
                </a:lnTo>
                <a:lnTo>
                  <a:pt x="5295" y="1282"/>
                </a:lnTo>
                <a:lnTo>
                  <a:pt x="5314" y="1230"/>
                </a:lnTo>
                <a:lnTo>
                  <a:pt x="5326" y="1177"/>
                </a:lnTo>
                <a:lnTo>
                  <a:pt x="5328" y="1152"/>
                </a:lnTo>
                <a:lnTo>
                  <a:pt x="5328" y="1127"/>
                </a:lnTo>
                <a:lnTo>
                  <a:pt x="5328" y="1073"/>
                </a:lnTo>
                <a:lnTo>
                  <a:pt x="5328" y="1020"/>
                </a:lnTo>
                <a:lnTo>
                  <a:pt x="5324" y="968"/>
                </a:lnTo>
                <a:lnTo>
                  <a:pt x="5322" y="916"/>
                </a:lnTo>
                <a:lnTo>
                  <a:pt x="5318" y="865"/>
                </a:lnTo>
                <a:lnTo>
                  <a:pt x="5314" y="813"/>
                </a:lnTo>
                <a:lnTo>
                  <a:pt x="5309" y="763"/>
                </a:lnTo>
                <a:lnTo>
                  <a:pt x="5305" y="714"/>
                </a:lnTo>
                <a:lnTo>
                  <a:pt x="5297" y="664"/>
                </a:lnTo>
                <a:lnTo>
                  <a:pt x="5291" y="616"/>
                </a:lnTo>
                <a:lnTo>
                  <a:pt x="5283" y="569"/>
                </a:lnTo>
                <a:lnTo>
                  <a:pt x="5276" y="525"/>
                </a:lnTo>
                <a:lnTo>
                  <a:pt x="5266" y="480"/>
                </a:lnTo>
                <a:lnTo>
                  <a:pt x="5258" y="436"/>
                </a:lnTo>
                <a:lnTo>
                  <a:pt x="5248" y="395"/>
                </a:lnTo>
                <a:lnTo>
                  <a:pt x="5239" y="354"/>
                </a:lnTo>
                <a:lnTo>
                  <a:pt x="5227" y="316"/>
                </a:lnTo>
                <a:lnTo>
                  <a:pt x="5217" y="279"/>
                </a:lnTo>
                <a:lnTo>
                  <a:pt x="5206" y="244"/>
                </a:lnTo>
                <a:lnTo>
                  <a:pt x="5194" y="211"/>
                </a:lnTo>
                <a:lnTo>
                  <a:pt x="5182" y="180"/>
                </a:lnTo>
                <a:lnTo>
                  <a:pt x="5171" y="151"/>
                </a:lnTo>
                <a:lnTo>
                  <a:pt x="5157" y="124"/>
                </a:lnTo>
                <a:lnTo>
                  <a:pt x="5159" y="126"/>
                </a:lnTo>
                <a:lnTo>
                  <a:pt x="5144" y="106"/>
                </a:lnTo>
                <a:lnTo>
                  <a:pt x="5142" y="104"/>
                </a:lnTo>
                <a:lnTo>
                  <a:pt x="5142" y="103"/>
                </a:lnTo>
                <a:lnTo>
                  <a:pt x="5142" y="99"/>
                </a:lnTo>
                <a:lnTo>
                  <a:pt x="5144" y="99"/>
                </a:lnTo>
                <a:lnTo>
                  <a:pt x="5146" y="97"/>
                </a:lnTo>
                <a:lnTo>
                  <a:pt x="5148" y="97"/>
                </a:lnTo>
                <a:lnTo>
                  <a:pt x="5150" y="97"/>
                </a:lnTo>
                <a:lnTo>
                  <a:pt x="5151" y="99"/>
                </a:lnTo>
                <a:lnTo>
                  <a:pt x="5169" y="118"/>
                </a:lnTo>
                <a:lnTo>
                  <a:pt x="5169" y="120"/>
                </a:lnTo>
                <a:lnTo>
                  <a:pt x="5181" y="145"/>
                </a:lnTo>
                <a:lnTo>
                  <a:pt x="5194" y="174"/>
                </a:lnTo>
                <a:lnTo>
                  <a:pt x="5206" y="207"/>
                </a:lnTo>
                <a:lnTo>
                  <a:pt x="5217" y="240"/>
                </a:lnTo>
                <a:lnTo>
                  <a:pt x="5229" y="275"/>
                </a:lnTo>
                <a:lnTo>
                  <a:pt x="5239" y="312"/>
                </a:lnTo>
                <a:lnTo>
                  <a:pt x="5250" y="350"/>
                </a:lnTo>
                <a:lnTo>
                  <a:pt x="5260" y="391"/>
                </a:lnTo>
                <a:lnTo>
                  <a:pt x="5270" y="434"/>
                </a:lnTo>
                <a:lnTo>
                  <a:pt x="5278" y="476"/>
                </a:lnTo>
                <a:lnTo>
                  <a:pt x="5287" y="521"/>
                </a:lnTo>
                <a:lnTo>
                  <a:pt x="5295" y="567"/>
                </a:lnTo>
                <a:lnTo>
                  <a:pt x="5303" y="616"/>
                </a:lnTo>
                <a:lnTo>
                  <a:pt x="5311" y="662"/>
                </a:lnTo>
                <a:lnTo>
                  <a:pt x="5316" y="712"/>
                </a:lnTo>
                <a:lnTo>
                  <a:pt x="5322" y="763"/>
                </a:lnTo>
                <a:lnTo>
                  <a:pt x="5326" y="813"/>
                </a:lnTo>
                <a:lnTo>
                  <a:pt x="5330" y="864"/>
                </a:lnTo>
                <a:lnTo>
                  <a:pt x="5334" y="916"/>
                </a:lnTo>
                <a:lnTo>
                  <a:pt x="5338" y="968"/>
                </a:lnTo>
                <a:lnTo>
                  <a:pt x="5340" y="1020"/>
                </a:lnTo>
                <a:lnTo>
                  <a:pt x="5340" y="1073"/>
                </a:lnTo>
                <a:lnTo>
                  <a:pt x="5342" y="1127"/>
                </a:lnTo>
                <a:lnTo>
                  <a:pt x="5340" y="1154"/>
                </a:lnTo>
                <a:lnTo>
                  <a:pt x="5338" y="1181"/>
                </a:lnTo>
                <a:lnTo>
                  <a:pt x="5326" y="1233"/>
                </a:lnTo>
                <a:lnTo>
                  <a:pt x="5307" y="1288"/>
                </a:lnTo>
                <a:lnTo>
                  <a:pt x="5279" y="1340"/>
                </a:lnTo>
                <a:lnTo>
                  <a:pt x="5247" y="1392"/>
                </a:lnTo>
                <a:lnTo>
                  <a:pt x="5208" y="1443"/>
                </a:lnTo>
                <a:lnTo>
                  <a:pt x="5161" y="1495"/>
                </a:lnTo>
                <a:lnTo>
                  <a:pt x="5111" y="1543"/>
                </a:lnTo>
                <a:lnTo>
                  <a:pt x="5053" y="1594"/>
                </a:lnTo>
                <a:lnTo>
                  <a:pt x="4989" y="1642"/>
                </a:lnTo>
                <a:lnTo>
                  <a:pt x="4921" y="1688"/>
                </a:lnTo>
                <a:lnTo>
                  <a:pt x="4845" y="1735"/>
                </a:lnTo>
                <a:lnTo>
                  <a:pt x="4767" y="1779"/>
                </a:lnTo>
                <a:lnTo>
                  <a:pt x="4684" y="1824"/>
                </a:lnTo>
                <a:lnTo>
                  <a:pt x="4597" y="1865"/>
                </a:lnTo>
                <a:lnTo>
                  <a:pt x="4504" y="1905"/>
                </a:lnTo>
                <a:lnTo>
                  <a:pt x="4409" y="1944"/>
                </a:lnTo>
                <a:lnTo>
                  <a:pt x="4310" y="1981"/>
                </a:lnTo>
                <a:lnTo>
                  <a:pt x="4207" y="2016"/>
                </a:lnTo>
                <a:lnTo>
                  <a:pt x="4100" y="2051"/>
                </a:lnTo>
                <a:lnTo>
                  <a:pt x="3992" y="2082"/>
                </a:lnTo>
                <a:lnTo>
                  <a:pt x="3879" y="2111"/>
                </a:lnTo>
                <a:lnTo>
                  <a:pt x="3767" y="2136"/>
                </a:lnTo>
                <a:lnTo>
                  <a:pt x="3650" y="2161"/>
                </a:lnTo>
                <a:lnTo>
                  <a:pt x="3532" y="2182"/>
                </a:lnTo>
                <a:lnTo>
                  <a:pt x="3412" y="2202"/>
                </a:lnTo>
                <a:lnTo>
                  <a:pt x="3289" y="2219"/>
                </a:lnTo>
                <a:lnTo>
                  <a:pt x="3167" y="2233"/>
                </a:lnTo>
                <a:lnTo>
                  <a:pt x="3043" y="2244"/>
                </a:lnTo>
                <a:lnTo>
                  <a:pt x="2919" y="2252"/>
                </a:lnTo>
                <a:lnTo>
                  <a:pt x="2795" y="2256"/>
                </a:lnTo>
                <a:lnTo>
                  <a:pt x="2671" y="2258"/>
                </a:lnTo>
                <a:lnTo>
                  <a:pt x="2421" y="2256"/>
                </a:lnTo>
                <a:lnTo>
                  <a:pt x="2172" y="2252"/>
                </a:lnTo>
                <a:lnTo>
                  <a:pt x="1930" y="2244"/>
                </a:lnTo>
                <a:lnTo>
                  <a:pt x="1810" y="2238"/>
                </a:lnTo>
                <a:lnTo>
                  <a:pt x="1691" y="2233"/>
                </a:lnTo>
                <a:lnTo>
                  <a:pt x="1575" y="2227"/>
                </a:lnTo>
                <a:lnTo>
                  <a:pt x="1460" y="2219"/>
                </a:lnTo>
                <a:lnTo>
                  <a:pt x="1350" y="2211"/>
                </a:lnTo>
                <a:lnTo>
                  <a:pt x="1241" y="2204"/>
                </a:lnTo>
                <a:lnTo>
                  <a:pt x="1135" y="2196"/>
                </a:lnTo>
                <a:lnTo>
                  <a:pt x="1032" y="2186"/>
                </a:lnTo>
                <a:lnTo>
                  <a:pt x="933" y="2176"/>
                </a:lnTo>
                <a:lnTo>
                  <a:pt x="838" y="2167"/>
                </a:lnTo>
                <a:lnTo>
                  <a:pt x="745" y="2157"/>
                </a:lnTo>
                <a:lnTo>
                  <a:pt x="657" y="2145"/>
                </a:lnTo>
                <a:lnTo>
                  <a:pt x="574" y="2134"/>
                </a:lnTo>
                <a:lnTo>
                  <a:pt x="497" y="2122"/>
                </a:lnTo>
                <a:lnTo>
                  <a:pt x="423" y="2111"/>
                </a:lnTo>
                <a:lnTo>
                  <a:pt x="353" y="2099"/>
                </a:lnTo>
                <a:lnTo>
                  <a:pt x="291" y="2087"/>
                </a:lnTo>
                <a:lnTo>
                  <a:pt x="233" y="2074"/>
                </a:lnTo>
                <a:lnTo>
                  <a:pt x="180" y="2060"/>
                </a:lnTo>
                <a:lnTo>
                  <a:pt x="136" y="2049"/>
                </a:lnTo>
                <a:lnTo>
                  <a:pt x="95" y="2035"/>
                </a:lnTo>
                <a:lnTo>
                  <a:pt x="62" y="2022"/>
                </a:lnTo>
                <a:lnTo>
                  <a:pt x="37" y="2008"/>
                </a:lnTo>
                <a:lnTo>
                  <a:pt x="35" y="2006"/>
                </a:lnTo>
                <a:lnTo>
                  <a:pt x="17" y="1992"/>
                </a:lnTo>
                <a:lnTo>
                  <a:pt x="16" y="1992"/>
                </a:lnTo>
                <a:lnTo>
                  <a:pt x="4" y="1979"/>
                </a:lnTo>
                <a:lnTo>
                  <a:pt x="4" y="1977"/>
                </a:lnTo>
                <a:lnTo>
                  <a:pt x="0" y="1971"/>
                </a:lnTo>
                <a:lnTo>
                  <a:pt x="0" y="1969"/>
                </a:lnTo>
                <a:lnTo>
                  <a:pt x="0" y="1962"/>
                </a:lnTo>
                <a:lnTo>
                  <a:pt x="0" y="1960"/>
                </a:lnTo>
                <a:lnTo>
                  <a:pt x="0" y="1958"/>
                </a:lnTo>
                <a:lnTo>
                  <a:pt x="2" y="1956"/>
                </a:lnTo>
                <a:lnTo>
                  <a:pt x="4" y="1956"/>
                </a:lnTo>
                <a:lnTo>
                  <a:pt x="6" y="1956"/>
                </a:lnTo>
                <a:lnTo>
                  <a:pt x="8" y="1956"/>
                </a:lnTo>
                <a:lnTo>
                  <a:pt x="10" y="1958"/>
                </a:lnTo>
                <a:lnTo>
                  <a:pt x="12" y="1960"/>
                </a:lnTo>
                <a:close/>
                <a:moveTo>
                  <a:pt x="5103" y="170"/>
                </a:moveTo>
                <a:lnTo>
                  <a:pt x="5045" y="0"/>
                </a:lnTo>
                <a:lnTo>
                  <a:pt x="5215" y="56"/>
                </a:lnTo>
                <a:lnTo>
                  <a:pt x="5103" y="170"/>
                </a:lnTo>
                <a:close/>
              </a:path>
            </a:pathLst>
          </a:custGeom>
          <a:solidFill>
            <a:srgbClr val="009900"/>
          </a:solidFill>
          <a:ln w="1">
            <a:solidFill>
              <a:srgbClr val="009900"/>
            </a:solidFill>
            <a:prstDash val="solid"/>
            <a:round/>
            <a:headEnd/>
            <a:tailEnd/>
          </a:ln>
        </p:spPr>
        <p:txBody>
          <a:bodyPr/>
          <a:lstStyle/>
          <a:p>
            <a:endParaRPr lang="it-IT"/>
          </a:p>
        </p:txBody>
      </p:sp>
      <p:sp>
        <p:nvSpPr>
          <p:cNvPr id="41010" name="Freeform 50"/>
          <p:cNvSpPr>
            <a:spLocks noEditPoints="1"/>
          </p:cNvSpPr>
          <p:nvPr/>
        </p:nvSpPr>
        <p:spPr bwMode="auto">
          <a:xfrm>
            <a:off x="650875" y="2187575"/>
            <a:ext cx="4089400" cy="1795463"/>
          </a:xfrm>
          <a:custGeom>
            <a:avLst/>
            <a:gdLst>
              <a:gd name="T0" fmla="*/ 222164 w 5154"/>
              <a:gd name="T1" fmla="*/ 12689 h 2264"/>
              <a:gd name="T2" fmla="*/ 202328 w 5154"/>
              <a:gd name="T3" fmla="*/ 24585 h 2264"/>
              <a:gd name="T4" fmla="*/ 166623 w 5154"/>
              <a:gd name="T5" fmla="*/ 67409 h 2264"/>
              <a:gd name="T6" fmla="*/ 126157 w 5154"/>
              <a:gd name="T7" fmla="*/ 147507 h 2264"/>
              <a:gd name="T8" fmla="*/ 91246 w 5154"/>
              <a:gd name="T9" fmla="*/ 255362 h 2264"/>
              <a:gd name="T10" fmla="*/ 60302 w 5154"/>
              <a:gd name="T11" fmla="*/ 383836 h 2264"/>
              <a:gd name="T12" fmla="*/ 35705 w 5154"/>
              <a:gd name="T13" fmla="*/ 531343 h 2264"/>
              <a:gd name="T14" fmla="*/ 19043 w 5154"/>
              <a:gd name="T15" fmla="*/ 690746 h 2264"/>
              <a:gd name="T16" fmla="*/ 11108 w 5154"/>
              <a:gd name="T17" fmla="*/ 855700 h 2264"/>
              <a:gd name="T18" fmla="*/ 35705 w 5154"/>
              <a:gd name="T19" fmla="*/ 1021447 h 2264"/>
              <a:gd name="T20" fmla="*/ 145200 w 5154"/>
              <a:gd name="T21" fmla="*/ 1182436 h 2264"/>
              <a:gd name="T22" fmla="*/ 328485 w 5154"/>
              <a:gd name="T23" fmla="*/ 1336287 h 2264"/>
              <a:gd name="T24" fmla="*/ 576039 w 5154"/>
              <a:gd name="T25" fmla="*/ 1474278 h 2264"/>
              <a:gd name="T26" fmla="*/ 872786 w 5154"/>
              <a:gd name="T27" fmla="*/ 1594028 h 2264"/>
              <a:gd name="T28" fmla="*/ 1209999 w 5154"/>
              <a:gd name="T29" fmla="*/ 1689194 h 2264"/>
              <a:gd name="T30" fmla="*/ 1573395 w 5154"/>
              <a:gd name="T31" fmla="*/ 1753431 h 2264"/>
              <a:gd name="T32" fmla="*/ 1951867 w 5154"/>
              <a:gd name="T33" fmla="*/ 1784360 h 2264"/>
              <a:gd name="T34" fmla="*/ 2615185 w 5154"/>
              <a:gd name="T35" fmla="*/ 1774051 h 2264"/>
              <a:gd name="T36" fmla="*/ 3059512 w 5154"/>
              <a:gd name="T37" fmla="*/ 1749466 h 2264"/>
              <a:gd name="T38" fmla="*/ 3378476 w 5154"/>
              <a:gd name="T39" fmla="*/ 1721709 h 2264"/>
              <a:gd name="T40" fmla="*/ 3652214 w 5154"/>
              <a:gd name="T41" fmla="*/ 1687608 h 2264"/>
              <a:gd name="T42" fmla="*/ 3869617 w 5154"/>
              <a:gd name="T43" fmla="*/ 1649542 h 2264"/>
              <a:gd name="T44" fmla="*/ 3991013 w 5154"/>
              <a:gd name="T45" fmla="*/ 1615441 h 2264"/>
              <a:gd name="T46" fmla="*/ 3995774 w 5154"/>
              <a:gd name="T47" fmla="*/ 1620199 h 2264"/>
              <a:gd name="T48" fmla="*/ 3955308 w 5154"/>
              <a:gd name="T49" fmla="*/ 1638439 h 2264"/>
              <a:gd name="T50" fmla="*/ 3770436 w 5154"/>
              <a:gd name="T51" fmla="*/ 1678885 h 2264"/>
              <a:gd name="T52" fmla="*/ 3522883 w 5154"/>
              <a:gd name="T53" fmla="*/ 1715365 h 2264"/>
              <a:gd name="T54" fmla="*/ 3224548 w 5154"/>
              <a:gd name="T55" fmla="*/ 1746294 h 2264"/>
              <a:gd name="T56" fmla="*/ 2887335 w 5154"/>
              <a:gd name="T57" fmla="*/ 1770878 h 2264"/>
              <a:gd name="T58" fmla="*/ 2239887 w 5154"/>
              <a:gd name="T59" fmla="*/ 1793877 h 2264"/>
              <a:gd name="T60" fmla="*/ 1760648 w 5154"/>
              <a:gd name="T61" fmla="*/ 1782774 h 2264"/>
              <a:gd name="T62" fmla="*/ 1386936 w 5154"/>
              <a:gd name="T63" fmla="*/ 1735191 h 2264"/>
              <a:gd name="T64" fmla="*/ 1034648 w 5154"/>
              <a:gd name="T65" fmla="*/ 1654300 h 2264"/>
              <a:gd name="T66" fmla="*/ 714098 w 5154"/>
              <a:gd name="T67" fmla="*/ 1546445 h 2264"/>
              <a:gd name="T68" fmla="*/ 440360 w 5154"/>
              <a:gd name="T69" fmla="*/ 1415592 h 2264"/>
              <a:gd name="T70" fmla="*/ 222164 w 5154"/>
              <a:gd name="T71" fmla="*/ 1268878 h 2264"/>
              <a:gd name="T72" fmla="*/ 72997 w 5154"/>
              <a:gd name="T73" fmla="*/ 1107096 h 2264"/>
              <a:gd name="T74" fmla="*/ 3174 w 5154"/>
              <a:gd name="T75" fmla="*/ 939763 h 2264"/>
              <a:gd name="T76" fmla="*/ 3174 w 5154"/>
              <a:gd name="T77" fmla="*/ 772430 h 2264"/>
              <a:gd name="T78" fmla="*/ 15869 w 5154"/>
              <a:gd name="T79" fmla="*/ 608269 h 2264"/>
              <a:gd name="T80" fmla="*/ 37292 w 5154"/>
              <a:gd name="T81" fmla="*/ 454417 h 2264"/>
              <a:gd name="T82" fmla="*/ 65062 w 5154"/>
              <a:gd name="T83" fmla="*/ 314840 h 2264"/>
              <a:gd name="T84" fmla="*/ 99180 w 5154"/>
              <a:gd name="T85" fmla="*/ 195090 h 2264"/>
              <a:gd name="T86" fmla="*/ 137265 w 5154"/>
              <a:gd name="T87" fmla="*/ 98338 h 2264"/>
              <a:gd name="T88" fmla="*/ 178524 w 5154"/>
              <a:gd name="T89" fmla="*/ 32515 h 2264"/>
              <a:gd name="T90" fmla="*/ 206295 w 5154"/>
              <a:gd name="T91" fmla="*/ 9517 h 2264"/>
              <a:gd name="T92" fmla="*/ 230892 w 5154"/>
              <a:gd name="T93" fmla="*/ 0 h 2264"/>
              <a:gd name="T94" fmla="*/ 240413 w 5154"/>
              <a:gd name="T95" fmla="*/ 3172 h 2264"/>
              <a:gd name="T96" fmla="*/ 238826 w 5154"/>
              <a:gd name="T97" fmla="*/ 9517 h 2264"/>
              <a:gd name="T98" fmla="*/ 4089400 w 5154"/>
              <a:gd name="T99" fmla="*/ 1560720 h 226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54"/>
              <a:gd name="T151" fmla="*/ 0 h 2264"/>
              <a:gd name="T152" fmla="*/ 5154 w 5154"/>
              <a:gd name="T153" fmla="*/ 2264 h 226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54" h="2264">
                <a:moveTo>
                  <a:pt x="299" y="12"/>
                </a:moveTo>
                <a:lnTo>
                  <a:pt x="291" y="14"/>
                </a:lnTo>
                <a:lnTo>
                  <a:pt x="286" y="14"/>
                </a:lnTo>
                <a:lnTo>
                  <a:pt x="280" y="16"/>
                </a:lnTo>
                <a:lnTo>
                  <a:pt x="272" y="18"/>
                </a:lnTo>
                <a:lnTo>
                  <a:pt x="266" y="21"/>
                </a:lnTo>
                <a:lnTo>
                  <a:pt x="260" y="25"/>
                </a:lnTo>
                <a:lnTo>
                  <a:pt x="255" y="31"/>
                </a:lnTo>
                <a:lnTo>
                  <a:pt x="247" y="37"/>
                </a:lnTo>
                <a:lnTo>
                  <a:pt x="235" y="50"/>
                </a:lnTo>
                <a:lnTo>
                  <a:pt x="222" y="66"/>
                </a:lnTo>
                <a:lnTo>
                  <a:pt x="210" y="85"/>
                </a:lnTo>
                <a:lnTo>
                  <a:pt x="196" y="107"/>
                </a:lnTo>
                <a:lnTo>
                  <a:pt x="185" y="130"/>
                </a:lnTo>
                <a:lnTo>
                  <a:pt x="171" y="157"/>
                </a:lnTo>
                <a:lnTo>
                  <a:pt x="159" y="186"/>
                </a:lnTo>
                <a:lnTo>
                  <a:pt x="148" y="217"/>
                </a:lnTo>
                <a:lnTo>
                  <a:pt x="136" y="250"/>
                </a:lnTo>
                <a:lnTo>
                  <a:pt x="125" y="285"/>
                </a:lnTo>
                <a:lnTo>
                  <a:pt x="115" y="322"/>
                </a:lnTo>
                <a:lnTo>
                  <a:pt x="103" y="360"/>
                </a:lnTo>
                <a:lnTo>
                  <a:pt x="94" y="399"/>
                </a:lnTo>
                <a:lnTo>
                  <a:pt x="84" y="442"/>
                </a:lnTo>
                <a:lnTo>
                  <a:pt x="76" y="484"/>
                </a:lnTo>
                <a:lnTo>
                  <a:pt x="66" y="529"/>
                </a:lnTo>
                <a:lnTo>
                  <a:pt x="59" y="575"/>
                </a:lnTo>
                <a:lnTo>
                  <a:pt x="51" y="622"/>
                </a:lnTo>
                <a:lnTo>
                  <a:pt x="45" y="670"/>
                </a:lnTo>
                <a:lnTo>
                  <a:pt x="37" y="718"/>
                </a:lnTo>
                <a:lnTo>
                  <a:pt x="31" y="769"/>
                </a:lnTo>
                <a:lnTo>
                  <a:pt x="28" y="819"/>
                </a:lnTo>
                <a:lnTo>
                  <a:pt x="24" y="871"/>
                </a:lnTo>
                <a:lnTo>
                  <a:pt x="20" y="922"/>
                </a:lnTo>
                <a:lnTo>
                  <a:pt x="16" y="974"/>
                </a:lnTo>
                <a:lnTo>
                  <a:pt x="14" y="1026"/>
                </a:lnTo>
                <a:lnTo>
                  <a:pt x="14" y="1079"/>
                </a:lnTo>
                <a:lnTo>
                  <a:pt x="12" y="1131"/>
                </a:lnTo>
                <a:lnTo>
                  <a:pt x="16" y="1185"/>
                </a:lnTo>
                <a:lnTo>
                  <a:pt x="28" y="1236"/>
                </a:lnTo>
                <a:lnTo>
                  <a:pt x="45" y="1288"/>
                </a:lnTo>
                <a:lnTo>
                  <a:pt x="70" y="1340"/>
                </a:lnTo>
                <a:lnTo>
                  <a:pt x="101" y="1390"/>
                </a:lnTo>
                <a:lnTo>
                  <a:pt x="140" y="1441"/>
                </a:lnTo>
                <a:lnTo>
                  <a:pt x="183" y="1491"/>
                </a:lnTo>
                <a:lnTo>
                  <a:pt x="233" y="1541"/>
                </a:lnTo>
                <a:lnTo>
                  <a:pt x="287" y="1590"/>
                </a:lnTo>
                <a:lnTo>
                  <a:pt x="348" y="1638"/>
                </a:lnTo>
                <a:lnTo>
                  <a:pt x="414" y="1685"/>
                </a:lnTo>
                <a:lnTo>
                  <a:pt x="485" y="1729"/>
                </a:lnTo>
                <a:lnTo>
                  <a:pt x="561" y="1774"/>
                </a:lnTo>
                <a:lnTo>
                  <a:pt x="640" y="1818"/>
                </a:lnTo>
                <a:lnTo>
                  <a:pt x="726" y="1859"/>
                </a:lnTo>
                <a:lnTo>
                  <a:pt x="813" y="1900"/>
                </a:lnTo>
                <a:lnTo>
                  <a:pt x="906" y="1938"/>
                </a:lnTo>
                <a:lnTo>
                  <a:pt x="1001" y="1975"/>
                </a:lnTo>
                <a:lnTo>
                  <a:pt x="1100" y="2010"/>
                </a:lnTo>
                <a:lnTo>
                  <a:pt x="1203" y="2043"/>
                </a:lnTo>
                <a:lnTo>
                  <a:pt x="1308" y="2076"/>
                </a:lnTo>
                <a:lnTo>
                  <a:pt x="1414" y="2103"/>
                </a:lnTo>
                <a:lnTo>
                  <a:pt x="1525" y="2130"/>
                </a:lnTo>
                <a:lnTo>
                  <a:pt x="1637" y="2155"/>
                </a:lnTo>
                <a:lnTo>
                  <a:pt x="1750" y="2177"/>
                </a:lnTo>
                <a:lnTo>
                  <a:pt x="1866" y="2196"/>
                </a:lnTo>
                <a:lnTo>
                  <a:pt x="1983" y="2211"/>
                </a:lnTo>
                <a:lnTo>
                  <a:pt x="2101" y="2227"/>
                </a:lnTo>
                <a:lnTo>
                  <a:pt x="2221" y="2237"/>
                </a:lnTo>
                <a:lnTo>
                  <a:pt x="2340" y="2244"/>
                </a:lnTo>
                <a:lnTo>
                  <a:pt x="2460" y="2250"/>
                </a:lnTo>
                <a:lnTo>
                  <a:pt x="2580" y="2252"/>
                </a:lnTo>
                <a:lnTo>
                  <a:pt x="2823" y="2250"/>
                </a:lnTo>
                <a:lnTo>
                  <a:pt x="3061" y="2244"/>
                </a:lnTo>
                <a:lnTo>
                  <a:pt x="3296" y="2237"/>
                </a:lnTo>
                <a:lnTo>
                  <a:pt x="3527" y="2227"/>
                </a:lnTo>
                <a:lnTo>
                  <a:pt x="3637" y="2221"/>
                </a:lnTo>
                <a:lnTo>
                  <a:pt x="3748" y="2213"/>
                </a:lnTo>
                <a:lnTo>
                  <a:pt x="3856" y="2206"/>
                </a:lnTo>
                <a:lnTo>
                  <a:pt x="3961" y="2198"/>
                </a:lnTo>
                <a:lnTo>
                  <a:pt x="4062" y="2190"/>
                </a:lnTo>
                <a:lnTo>
                  <a:pt x="4161" y="2181"/>
                </a:lnTo>
                <a:lnTo>
                  <a:pt x="4258" y="2171"/>
                </a:lnTo>
                <a:lnTo>
                  <a:pt x="4349" y="2161"/>
                </a:lnTo>
                <a:lnTo>
                  <a:pt x="4438" y="2150"/>
                </a:lnTo>
                <a:lnTo>
                  <a:pt x="4524" y="2140"/>
                </a:lnTo>
                <a:lnTo>
                  <a:pt x="4603" y="2128"/>
                </a:lnTo>
                <a:lnTo>
                  <a:pt x="4679" y="2117"/>
                </a:lnTo>
                <a:lnTo>
                  <a:pt x="4750" y="2105"/>
                </a:lnTo>
                <a:lnTo>
                  <a:pt x="4816" y="2093"/>
                </a:lnTo>
                <a:lnTo>
                  <a:pt x="4877" y="2080"/>
                </a:lnTo>
                <a:lnTo>
                  <a:pt x="4933" y="2068"/>
                </a:lnTo>
                <a:lnTo>
                  <a:pt x="4981" y="2055"/>
                </a:lnTo>
                <a:lnTo>
                  <a:pt x="5028" y="2037"/>
                </a:lnTo>
                <a:lnTo>
                  <a:pt x="5030" y="2037"/>
                </a:lnTo>
                <a:lnTo>
                  <a:pt x="5034" y="2037"/>
                </a:lnTo>
                <a:lnTo>
                  <a:pt x="5036" y="2039"/>
                </a:lnTo>
                <a:lnTo>
                  <a:pt x="5036" y="2041"/>
                </a:lnTo>
                <a:lnTo>
                  <a:pt x="5036" y="2043"/>
                </a:lnTo>
                <a:lnTo>
                  <a:pt x="5036" y="2045"/>
                </a:lnTo>
                <a:lnTo>
                  <a:pt x="5036" y="2047"/>
                </a:lnTo>
                <a:lnTo>
                  <a:pt x="5034" y="2049"/>
                </a:lnTo>
                <a:lnTo>
                  <a:pt x="4985" y="2066"/>
                </a:lnTo>
                <a:lnTo>
                  <a:pt x="4935" y="2080"/>
                </a:lnTo>
                <a:lnTo>
                  <a:pt x="4878" y="2091"/>
                </a:lnTo>
                <a:lnTo>
                  <a:pt x="4818" y="2105"/>
                </a:lnTo>
                <a:lnTo>
                  <a:pt x="4752" y="2117"/>
                </a:lnTo>
                <a:lnTo>
                  <a:pt x="4681" y="2128"/>
                </a:lnTo>
                <a:lnTo>
                  <a:pt x="4605" y="2140"/>
                </a:lnTo>
                <a:lnTo>
                  <a:pt x="4524" y="2151"/>
                </a:lnTo>
                <a:lnTo>
                  <a:pt x="4440" y="2163"/>
                </a:lnTo>
                <a:lnTo>
                  <a:pt x="4351" y="2173"/>
                </a:lnTo>
                <a:lnTo>
                  <a:pt x="4258" y="2182"/>
                </a:lnTo>
                <a:lnTo>
                  <a:pt x="4163" y="2192"/>
                </a:lnTo>
                <a:lnTo>
                  <a:pt x="4064" y="2202"/>
                </a:lnTo>
                <a:lnTo>
                  <a:pt x="3961" y="2210"/>
                </a:lnTo>
                <a:lnTo>
                  <a:pt x="3856" y="2217"/>
                </a:lnTo>
                <a:lnTo>
                  <a:pt x="3748" y="2225"/>
                </a:lnTo>
                <a:lnTo>
                  <a:pt x="3639" y="2233"/>
                </a:lnTo>
                <a:lnTo>
                  <a:pt x="3527" y="2239"/>
                </a:lnTo>
                <a:lnTo>
                  <a:pt x="3296" y="2248"/>
                </a:lnTo>
                <a:lnTo>
                  <a:pt x="3061" y="2256"/>
                </a:lnTo>
                <a:lnTo>
                  <a:pt x="2823" y="2262"/>
                </a:lnTo>
                <a:lnTo>
                  <a:pt x="2580" y="2264"/>
                </a:lnTo>
                <a:lnTo>
                  <a:pt x="2460" y="2262"/>
                </a:lnTo>
                <a:lnTo>
                  <a:pt x="2340" y="2258"/>
                </a:lnTo>
                <a:lnTo>
                  <a:pt x="2219" y="2248"/>
                </a:lnTo>
                <a:lnTo>
                  <a:pt x="2101" y="2239"/>
                </a:lnTo>
                <a:lnTo>
                  <a:pt x="1981" y="2225"/>
                </a:lnTo>
                <a:lnTo>
                  <a:pt x="1864" y="2208"/>
                </a:lnTo>
                <a:lnTo>
                  <a:pt x="1748" y="2188"/>
                </a:lnTo>
                <a:lnTo>
                  <a:pt x="1634" y="2167"/>
                </a:lnTo>
                <a:lnTo>
                  <a:pt x="1523" y="2142"/>
                </a:lnTo>
                <a:lnTo>
                  <a:pt x="1412" y="2117"/>
                </a:lnTo>
                <a:lnTo>
                  <a:pt x="1304" y="2086"/>
                </a:lnTo>
                <a:lnTo>
                  <a:pt x="1199" y="2055"/>
                </a:lnTo>
                <a:lnTo>
                  <a:pt x="1096" y="2022"/>
                </a:lnTo>
                <a:lnTo>
                  <a:pt x="997" y="1987"/>
                </a:lnTo>
                <a:lnTo>
                  <a:pt x="900" y="1950"/>
                </a:lnTo>
                <a:lnTo>
                  <a:pt x="809" y="1911"/>
                </a:lnTo>
                <a:lnTo>
                  <a:pt x="720" y="1871"/>
                </a:lnTo>
                <a:lnTo>
                  <a:pt x="635" y="1828"/>
                </a:lnTo>
                <a:lnTo>
                  <a:pt x="555" y="1785"/>
                </a:lnTo>
                <a:lnTo>
                  <a:pt x="480" y="1741"/>
                </a:lnTo>
                <a:lnTo>
                  <a:pt x="408" y="1694"/>
                </a:lnTo>
                <a:lnTo>
                  <a:pt x="342" y="1648"/>
                </a:lnTo>
                <a:lnTo>
                  <a:pt x="280" y="1600"/>
                </a:lnTo>
                <a:lnTo>
                  <a:pt x="223" y="1549"/>
                </a:lnTo>
                <a:lnTo>
                  <a:pt x="173" y="1499"/>
                </a:lnTo>
                <a:lnTo>
                  <a:pt x="128" y="1449"/>
                </a:lnTo>
                <a:lnTo>
                  <a:pt x="92" y="1396"/>
                </a:lnTo>
                <a:lnTo>
                  <a:pt x="59" y="1344"/>
                </a:lnTo>
                <a:lnTo>
                  <a:pt x="33" y="1292"/>
                </a:lnTo>
                <a:lnTo>
                  <a:pt x="16" y="1239"/>
                </a:lnTo>
                <a:lnTo>
                  <a:pt x="4" y="1185"/>
                </a:lnTo>
                <a:lnTo>
                  <a:pt x="0" y="1131"/>
                </a:lnTo>
                <a:lnTo>
                  <a:pt x="0" y="1079"/>
                </a:lnTo>
                <a:lnTo>
                  <a:pt x="2" y="1026"/>
                </a:lnTo>
                <a:lnTo>
                  <a:pt x="4" y="974"/>
                </a:lnTo>
                <a:lnTo>
                  <a:pt x="8" y="922"/>
                </a:lnTo>
                <a:lnTo>
                  <a:pt x="10" y="870"/>
                </a:lnTo>
                <a:lnTo>
                  <a:pt x="16" y="819"/>
                </a:lnTo>
                <a:lnTo>
                  <a:pt x="20" y="767"/>
                </a:lnTo>
                <a:lnTo>
                  <a:pt x="26" y="718"/>
                </a:lnTo>
                <a:lnTo>
                  <a:pt x="31" y="668"/>
                </a:lnTo>
                <a:lnTo>
                  <a:pt x="39" y="620"/>
                </a:lnTo>
                <a:lnTo>
                  <a:pt x="47" y="573"/>
                </a:lnTo>
                <a:lnTo>
                  <a:pt x="55" y="527"/>
                </a:lnTo>
                <a:lnTo>
                  <a:pt x="63" y="482"/>
                </a:lnTo>
                <a:lnTo>
                  <a:pt x="72" y="440"/>
                </a:lnTo>
                <a:lnTo>
                  <a:pt x="82" y="397"/>
                </a:lnTo>
                <a:lnTo>
                  <a:pt x="92" y="356"/>
                </a:lnTo>
                <a:lnTo>
                  <a:pt x="103" y="318"/>
                </a:lnTo>
                <a:lnTo>
                  <a:pt x="113" y="281"/>
                </a:lnTo>
                <a:lnTo>
                  <a:pt x="125" y="246"/>
                </a:lnTo>
                <a:lnTo>
                  <a:pt x="136" y="211"/>
                </a:lnTo>
                <a:lnTo>
                  <a:pt x="148" y="180"/>
                </a:lnTo>
                <a:lnTo>
                  <a:pt x="161" y="151"/>
                </a:lnTo>
                <a:lnTo>
                  <a:pt x="173" y="124"/>
                </a:lnTo>
                <a:lnTo>
                  <a:pt x="187" y="101"/>
                </a:lnTo>
                <a:lnTo>
                  <a:pt x="198" y="78"/>
                </a:lnTo>
                <a:lnTo>
                  <a:pt x="212" y="58"/>
                </a:lnTo>
                <a:lnTo>
                  <a:pt x="225" y="41"/>
                </a:lnTo>
                <a:lnTo>
                  <a:pt x="239" y="27"/>
                </a:lnTo>
                <a:lnTo>
                  <a:pt x="247" y="21"/>
                </a:lnTo>
                <a:lnTo>
                  <a:pt x="255" y="16"/>
                </a:lnTo>
                <a:lnTo>
                  <a:pt x="260" y="12"/>
                </a:lnTo>
                <a:lnTo>
                  <a:pt x="268" y="8"/>
                </a:lnTo>
                <a:lnTo>
                  <a:pt x="276" y="4"/>
                </a:lnTo>
                <a:lnTo>
                  <a:pt x="284" y="2"/>
                </a:lnTo>
                <a:lnTo>
                  <a:pt x="291" y="0"/>
                </a:lnTo>
                <a:lnTo>
                  <a:pt x="297" y="0"/>
                </a:lnTo>
                <a:lnTo>
                  <a:pt x="299" y="0"/>
                </a:lnTo>
                <a:lnTo>
                  <a:pt x="301" y="2"/>
                </a:lnTo>
                <a:lnTo>
                  <a:pt x="303" y="4"/>
                </a:lnTo>
                <a:lnTo>
                  <a:pt x="303" y="6"/>
                </a:lnTo>
                <a:lnTo>
                  <a:pt x="303" y="8"/>
                </a:lnTo>
                <a:lnTo>
                  <a:pt x="303" y="10"/>
                </a:lnTo>
                <a:lnTo>
                  <a:pt x="301" y="12"/>
                </a:lnTo>
                <a:lnTo>
                  <a:pt x="299" y="12"/>
                </a:lnTo>
                <a:close/>
                <a:moveTo>
                  <a:pt x="4975" y="1981"/>
                </a:moveTo>
                <a:lnTo>
                  <a:pt x="5154" y="1968"/>
                </a:lnTo>
                <a:lnTo>
                  <a:pt x="5059" y="2120"/>
                </a:lnTo>
                <a:lnTo>
                  <a:pt x="4975" y="1981"/>
                </a:lnTo>
                <a:close/>
              </a:path>
            </a:pathLst>
          </a:custGeom>
          <a:solidFill>
            <a:srgbClr val="CC99FF"/>
          </a:solidFill>
          <a:ln w="1">
            <a:solidFill>
              <a:srgbClr val="CC99FF"/>
            </a:solidFill>
            <a:prstDash val="solid"/>
            <a:round/>
            <a:headEnd/>
            <a:tailEnd/>
          </a:ln>
        </p:spPr>
        <p:txBody>
          <a:bodyPr/>
          <a:lstStyle/>
          <a:p>
            <a:endParaRPr lang="it-IT"/>
          </a:p>
        </p:txBody>
      </p:sp>
      <p:sp>
        <p:nvSpPr>
          <p:cNvPr id="41011" name="Rectangle 51"/>
          <p:cNvSpPr>
            <a:spLocks noChangeArrowheads="1"/>
          </p:cNvSpPr>
          <p:nvPr/>
        </p:nvSpPr>
        <p:spPr bwMode="auto">
          <a:xfrm>
            <a:off x="2155825" y="4022725"/>
            <a:ext cx="1865313" cy="217488"/>
          </a:xfrm>
          <a:prstGeom prst="rect">
            <a:avLst/>
          </a:prstGeom>
          <a:noFill/>
          <a:ln w="9525">
            <a:noFill/>
            <a:miter lim="800000"/>
            <a:headEnd/>
            <a:tailEnd/>
          </a:ln>
        </p:spPr>
        <p:txBody>
          <a:bodyPr wrap="none" lIns="0" tIns="0" rIns="0" bIns="0">
            <a:spAutoFit/>
          </a:bodyPr>
          <a:lstStyle/>
          <a:p>
            <a:r>
              <a:rPr lang="it-IT">
                <a:solidFill>
                  <a:srgbClr val="9999FF"/>
                </a:solidFill>
                <a:latin typeface="Arial" pitchFamily="34" charset="0"/>
              </a:rPr>
              <a:t>FATTORI DI CRESCITA</a:t>
            </a:r>
            <a:endParaRPr lang="it-IT"/>
          </a:p>
        </p:txBody>
      </p:sp>
      <p:sp>
        <p:nvSpPr>
          <p:cNvPr id="41012" name="Rectangle 52"/>
          <p:cNvSpPr>
            <a:spLocks noChangeArrowheads="1"/>
          </p:cNvSpPr>
          <p:nvPr/>
        </p:nvSpPr>
        <p:spPr bwMode="auto">
          <a:xfrm>
            <a:off x="6551613" y="4022725"/>
            <a:ext cx="950912" cy="217488"/>
          </a:xfrm>
          <a:prstGeom prst="rect">
            <a:avLst/>
          </a:prstGeom>
          <a:noFill/>
          <a:ln w="9525">
            <a:noFill/>
            <a:miter lim="800000"/>
            <a:headEnd/>
            <a:tailEnd/>
          </a:ln>
        </p:spPr>
        <p:txBody>
          <a:bodyPr wrap="none" lIns="0" tIns="0" rIns="0" bIns="0">
            <a:spAutoFit/>
          </a:bodyPr>
          <a:lstStyle/>
          <a:p>
            <a:r>
              <a:rPr lang="it-IT">
                <a:solidFill>
                  <a:srgbClr val="009900"/>
                </a:solidFill>
                <a:latin typeface="Arial" pitchFamily="34" charset="0"/>
              </a:rPr>
              <a:t>NUTRIENTI</a:t>
            </a:r>
            <a:endParaRPr lang="it-IT"/>
          </a:p>
        </p:txBody>
      </p:sp>
      <p:sp>
        <p:nvSpPr>
          <p:cNvPr id="41013" name="Rectangle 53"/>
          <p:cNvSpPr>
            <a:spLocks noChangeArrowheads="1"/>
          </p:cNvSpPr>
          <p:nvPr/>
        </p:nvSpPr>
        <p:spPr bwMode="auto">
          <a:xfrm rot="-5400000">
            <a:off x="7578726" y="3111500"/>
            <a:ext cx="474662" cy="217487"/>
          </a:xfrm>
          <a:prstGeom prst="rect">
            <a:avLst/>
          </a:prstGeom>
          <a:noFill/>
          <a:ln w="9525">
            <a:noFill/>
            <a:miter lim="800000"/>
            <a:headEnd/>
            <a:tailEnd/>
          </a:ln>
        </p:spPr>
        <p:txBody>
          <a:bodyPr wrap="none" lIns="0" tIns="0" rIns="0" bIns="0">
            <a:spAutoFit/>
          </a:bodyPr>
          <a:lstStyle/>
          <a:p>
            <a:r>
              <a:rPr lang="it-IT">
                <a:solidFill>
                  <a:srgbClr val="FF3300"/>
                </a:solidFill>
                <a:latin typeface="Arial" pitchFamily="34" charset="0"/>
              </a:rPr>
              <a:t>CIBO</a:t>
            </a:r>
            <a:endParaRPr lang="it-IT"/>
          </a:p>
        </p:txBody>
      </p:sp>
      <p:sp>
        <p:nvSpPr>
          <p:cNvPr id="41014" name="Rectangle 54"/>
          <p:cNvSpPr>
            <a:spLocks noChangeArrowheads="1"/>
          </p:cNvSpPr>
          <p:nvPr/>
        </p:nvSpPr>
        <p:spPr bwMode="auto">
          <a:xfrm rot="-5400000">
            <a:off x="4541838" y="4591050"/>
            <a:ext cx="731838" cy="217487"/>
          </a:xfrm>
          <a:prstGeom prst="rect">
            <a:avLst/>
          </a:prstGeom>
          <a:noFill/>
          <a:ln w="9525">
            <a:noFill/>
            <a:miter lim="800000"/>
            <a:headEnd/>
            <a:tailEnd/>
          </a:ln>
        </p:spPr>
        <p:txBody>
          <a:bodyPr wrap="none" lIns="0" tIns="0" rIns="0" bIns="0">
            <a:spAutoFit/>
          </a:bodyPr>
          <a:lstStyle/>
          <a:p>
            <a:r>
              <a:rPr lang="it-IT">
                <a:solidFill>
                  <a:srgbClr val="000000"/>
                </a:solidFill>
                <a:latin typeface="Arial" pitchFamily="34" charset="0"/>
              </a:rPr>
              <a:t>TOSSICI</a:t>
            </a:r>
            <a:endParaRPr lang="it-IT"/>
          </a:p>
        </p:txBody>
      </p:sp>
      <p:sp>
        <p:nvSpPr>
          <p:cNvPr id="41015" name="Rectangle 55"/>
          <p:cNvSpPr>
            <a:spLocks noChangeArrowheads="1"/>
          </p:cNvSpPr>
          <p:nvPr/>
        </p:nvSpPr>
        <p:spPr bwMode="auto">
          <a:xfrm>
            <a:off x="3016250" y="5256213"/>
            <a:ext cx="3289300" cy="217487"/>
          </a:xfrm>
          <a:prstGeom prst="rect">
            <a:avLst/>
          </a:prstGeom>
          <a:noFill/>
          <a:ln w="9525">
            <a:noFill/>
            <a:miter lim="800000"/>
            <a:headEnd/>
            <a:tailEnd/>
          </a:ln>
        </p:spPr>
        <p:txBody>
          <a:bodyPr wrap="none" lIns="0" tIns="0" rIns="0" bIns="0">
            <a:spAutoFit/>
          </a:bodyPr>
          <a:lstStyle/>
          <a:p>
            <a:r>
              <a:rPr lang="it-IT">
                <a:solidFill>
                  <a:srgbClr val="800000"/>
                </a:solidFill>
                <a:latin typeface="Arial" pitchFamily="34" charset="0"/>
              </a:rPr>
              <a:t>ESECREZIONI DEGLI ORGANISMI MORTI</a:t>
            </a:r>
            <a:endParaRPr lang="it-IT"/>
          </a:p>
        </p:txBody>
      </p:sp>
      <p:sp>
        <p:nvSpPr>
          <p:cNvPr id="41016" name="Rectangle 56"/>
          <p:cNvSpPr>
            <a:spLocks noChangeArrowheads="1"/>
          </p:cNvSpPr>
          <p:nvPr/>
        </p:nvSpPr>
        <p:spPr bwMode="auto">
          <a:xfrm rot="1140000">
            <a:off x="1881188" y="5851525"/>
            <a:ext cx="1771650" cy="217488"/>
          </a:xfrm>
          <a:prstGeom prst="rect">
            <a:avLst/>
          </a:prstGeom>
          <a:noFill/>
          <a:ln w="9525">
            <a:noFill/>
            <a:miter lim="800000"/>
            <a:headEnd/>
            <a:tailEnd/>
          </a:ln>
        </p:spPr>
        <p:txBody>
          <a:bodyPr wrap="none" lIns="0" tIns="0" rIns="0" bIns="0">
            <a:spAutoFit/>
          </a:bodyPr>
          <a:lstStyle/>
          <a:p>
            <a:r>
              <a:rPr lang="it-IT">
                <a:solidFill>
                  <a:srgbClr val="800000"/>
                </a:solidFill>
                <a:latin typeface="Arial" pitchFamily="34" charset="0"/>
              </a:rPr>
              <a:t>ESECREZIONI DEGLI </a:t>
            </a:r>
            <a:endParaRPr lang="it-IT"/>
          </a:p>
        </p:txBody>
      </p:sp>
      <p:sp>
        <p:nvSpPr>
          <p:cNvPr id="41017" name="Rectangle 57"/>
          <p:cNvSpPr>
            <a:spLocks noChangeArrowheads="1"/>
          </p:cNvSpPr>
          <p:nvPr/>
        </p:nvSpPr>
        <p:spPr bwMode="auto">
          <a:xfrm rot="1140000">
            <a:off x="1884363" y="6016625"/>
            <a:ext cx="1590675" cy="217488"/>
          </a:xfrm>
          <a:prstGeom prst="rect">
            <a:avLst/>
          </a:prstGeom>
          <a:noFill/>
          <a:ln w="9525">
            <a:noFill/>
            <a:miter lim="800000"/>
            <a:headEnd/>
            <a:tailEnd/>
          </a:ln>
        </p:spPr>
        <p:txBody>
          <a:bodyPr wrap="none" lIns="0" tIns="0" rIns="0" bIns="0">
            <a:spAutoFit/>
          </a:bodyPr>
          <a:lstStyle/>
          <a:p>
            <a:r>
              <a:rPr lang="it-IT">
                <a:solidFill>
                  <a:srgbClr val="800000"/>
                </a:solidFill>
                <a:latin typeface="Arial" pitchFamily="34" charset="0"/>
              </a:rPr>
              <a:t>ORGANISMI MORTI</a:t>
            </a:r>
            <a:endParaRPr lang="it-IT"/>
          </a:p>
        </p:txBody>
      </p:sp>
      <p:sp>
        <p:nvSpPr>
          <p:cNvPr id="41018" name="Rectangle 58"/>
          <p:cNvSpPr>
            <a:spLocks noChangeArrowheads="1"/>
          </p:cNvSpPr>
          <p:nvPr/>
        </p:nvSpPr>
        <p:spPr bwMode="auto">
          <a:xfrm rot="-1320000">
            <a:off x="6480175" y="5795963"/>
            <a:ext cx="474663" cy="217487"/>
          </a:xfrm>
          <a:prstGeom prst="rect">
            <a:avLst/>
          </a:prstGeom>
          <a:noFill/>
          <a:ln w="9525">
            <a:noFill/>
            <a:miter lim="800000"/>
            <a:headEnd/>
            <a:tailEnd/>
          </a:ln>
        </p:spPr>
        <p:txBody>
          <a:bodyPr wrap="none" lIns="0" tIns="0" rIns="0" bIns="0">
            <a:spAutoFit/>
          </a:bodyPr>
          <a:lstStyle/>
          <a:p>
            <a:r>
              <a:rPr lang="it-IT">
                <a:solidFill>
                  <a:srgbClr val="FF3300"/>
                </a:solidFill>
                <a:latin typeface="Arial" pitchFamily="34" charset="0"/>
              </a:rPr>
              <a:t>CIBO</a:t>
            </a:r>
            <a:endParaRPr lang="it-IT"/>
          </a:p>
        </p:txBody>
      </p:sp>
      <p:sp>
        <p:nvSpPr>
          <p:cNvPr id="41019" name="Rectangle 59"/>
          <p:cNvSpPr>
            <a:spLocks noChangeArrowheads="1"/>
          </p:cNvSpPr>
          <p:nvPr/>
        </p:nvSpPr>
        <p:spPr bwMode="auto">
          <a:xfrm rot="-480000">
            <a:off x="1968500" y="3336925"/>
            <a:ext cx="950913" cy="217488"/>
          </a:xfrm>
          <a:prstGeom prst="rect">
            <a:avLst/>
          </a:prstGeom>
          <a:noFill/>
          <a:ln w="9525">
            <a:noFill/>
            <a:miter lim="800000"/>
            <a:headEnd/>
            <a:tailEnd/>
          </a:ln>
        </p:spPr>
        <p:txBody>
          <a:bodyPr wrap="none" lIns="0" tIns="0" rIns="0" bIns="0">
            <a:spAutoFit/>
          </a:bodyPr>
          <a:lstStyle/>
          <a:p>
            <a:r>
              <a:rPr lang="it-IT">
                <a:solidFill>
                  <a:srgbClr val="009900"/>
                </a:solidFill>
                <a:latin typeface="Arial" pitchFamily="34" charset="0"/>
              </a:rPr>
              <a:t>NUTRIENTI</a:t>
            </a:r>
            <a:endParaRPr lang="it-IT"/>
          </a:p>
        </p:txBody>
      </p:sp>
      <p:sp>
        <p:nvSpPr>
          <p:cNvPr id="41020" name="Rectangle 60"/>
          <p:cNvSpPr>
            <a:spLocks noChangeArrowheads="1"/>
          </p:cNvSpPr>
          <p:nvPr/>
        </p:nvSpPr>
        <p:spPr bwMode="auto">
          <a:xfrm rot="-5400000">
            <a:off x="1176337" y="3043238"/>
            <a:ext cx="474663" cy="217488"/>
          </a:xfrm>
          <a:prstGeom prst="rect">
            <a:avLst/>
          </a:prstGeom>
          <a:noFill/>
          <a:ln w="9525">
            <a:noFill/>
            <a:miter lim="800000"/>
            <a:headEnd/>
            <a:tailEnd/>
          </a:ln>
        </p:spPr>
        <p:txBody>
          <a:bodyPr wrap="none" lIns="0" tIns="0" rIns="0" bIns="0">
            <a:spAutoFit/>
          </a:bodyPr>
          <a:lstStyle/>
          <a:p>
            <a:r>
              <a:rPr lang="it-IT">
                <a:solidFill>
                  <a:srgbClr val="FF3300"/>
                </a:solidFill>
                <a:latin typeface="Arial" pitchFamily="34" charset="0"/>
              </a:rPr>
              <a:t>CIBO</a:t>
            </a:r>
            <a:endParaRPr lang="it-IT"/>
          </a:p>
        </p:txBody>
      </p:sp>
      <p:sp>
        <p:nvSpPr>
          <p:cNvPr id="41021" name="Freeform 61"/>
          <p:cNvSpPr>
            <a:spLocks noEditPoints="1"/>
          </p:cNvSpPr>
          <p:nvPr/>
        </p:nvSpPr>
        <p:spPr bwMode="auto">
          <a:xfrm>
            <a:off x="5756275" y="3414713"/>
            <a:ext cx="3151188" cy="1755775"/>
          </a:xfrm>
          <a:custGeom>
            <a:avLst/>
            <a:gdLst>
              <a:gd name="T0" fmla="*/ 298450 w 3970"/>
              <a:gd name="T1" fmla="*/ 4762 h 2212"/>
              <a:gd name="T2" fmla="*/ 735806 w 3970"/>
              <a:gd name="T3" fmla="*/ 30956 h 2212"/>
              <a:gd name="T4" fmla="*/ 1159669 w 3970"/>
              <a:gd name="T5" fmla="*/ 75406 h 2212"/>
              <a:gd name="T6" fmla="*/ 1561307 w 3970"/>
              <a:gd name="T7" fmla="*/ 138906 h 2212"/>
              <a:gd name="T8" fmla="*/ 1936751 w 3970"/>
              <a:gd name="T9" fmla="*/ 215106 h 2212"/>
              <a:gd name="T10" fmla="*/ 2274094 w 3970"/>
              <a:gd name="T11" fmla="*/ 306387 h 2212"/>
              <a:gd name="T12" fmla="*/ 2567782 w 3970"/>
              <a:gd name="T13" fmla="*/ 406400 h 2212"/>
              <a:gd name="T14" fmla="*/ 2736057 w 3970"/>
              <a:gd name="T15" fmla="*/ 479425 h 2212"/>
              <a:gd name="T16" fmla="*/ 2844801 w 3970"/>
              <a:gd name="T17" fmla="*/ 534987 h 2212"/>
              <a:gd name="T18" fmla="*/ 2940844 w 3970"/>
              <a:gd name="T19" fmla="*/ 593725 h 2212"/>
              <a:gd name="T20" fmla="*/ 3017838 w 3970"/>
              <a:gd name="T21" fmla="*/ 653256 h 2212"/>
              <a:gd name="T22" fmla="*/ 3078957 w 3970"/>
              <a:gd name="T23" fmla="*/ 713581 h 2212"/>
              <a:gd name="T24" fmla="*/ 3121819 w 3970"/>
              <a:gd name="T25" fmla="*/ 774700 h 2212"/>
              <a:gd name="T26" fmla="*/ 3147219 w 3970"/>
              <a:gd name="T27" fmla="*/ 838200 h 2212"/>
              <a:gd name="T28" fmla="*/ 3151188 w 3970"/>
              <a:gd name="T29" fmla="*/ 920750 h 2212"/>
              <a:gd name="T30" fmla="*/ 3145632 w 3970"/>
              <a:gd name="T31" fmla="*/ 1043781 h 2212"/>
              <a:gd name="T32" fmla="*/ 3136107 w 3970"/>
              <a:gd name="T33" fmla="*/ 1163637 h 2212"/>
              <a:gd name="T34" fmla="*/ 3121026 w 3970"/>
              <a:gd name="T35" fmla="*/ 1277144 h 2212"/>
              <a:gd name="T36" fmla="*/ 3101976 w 3970"/>
              <a:gd name="T37" fmla="*/ 1385094 h 2212"/>
              <a:gd name="T38" fmla="*/ 3078957 w 3970"/>
              <a:gd name="T39" fmla="*/ 1483518 h 2212"/>
              <a:gd name="T40" fmla="*/ 3052763 w 3970"/>
              <a:gd name="T41" fmla="*/ 1569243 h 2212"/>
              <a:gd name="T42" fmla="*/ 3024982 w 3970"/>
              <a:gd name="T43" fmla="*/ 1641475 h 2212"/>
              <a:gd name="T44" fmla="*/ 3014663 w 3970"/>
              <a:gd name="T45" fmla="*/ 1664494 h 2212"/>
              <a:gd name="T46" fmla="*/ 2998788 w 3970"/>
              <a:gd name="T47" fmla="*/ 1680369 h 2212"/>
              <a:gd name="T48" fmla="*/ 2994026 w 3970"/>
              <a:gd name="T49" fmla="*/ 1677194 h 2212"/>
              <a:gd name="T50" fmla="*/ 2994026 w 3970"/>
              <a:gd name="T51" fmla="*/ 1672431 h 2212"/>
              <a:gd name="T52" fmla="*/ 3016251 w 3970"/>
              <a:gd name="T53" fmla="*/ 1639094 h 2212"/>
              <a:gd name="T54" fmla="*/ 3044032 w 3970"/>
              <a:gd name="T55" fmla="*/ 1566862 h 2212"/>
              <a:gd name="T56" fmla="*/ 3070226 w 3970"/>
              <a:gd name="T57" fmla="*/ 1480343 h 2212"/>
              <a:gd name="T58" fmla="*/ 3093244 w 3970"/>
              <a:gd name="T59" fmla="*/ 1383506 h 2212"/>
              <a:gd name="T60" fmla="*/ 3111501 w 3970"/>
              <a:gd name="T61" fmla="*/ 1276350 h 2212"/>
              <a:gd name="T62" fmla="*/ 3126582 w 3970"/>
              <a:gd name="T63" fmla="*/ 1162050 h 2212"/>
              <a:gd name="T64" fmla="*/ 3136107 w 3970"/>
              <a:gd name="T65" fmla="*/ 1043781 h 2212"/>
              <a:gd name="T66" fmla="*/ 3140869 w 3970"/>
              <a:gd name="T67" fmla="*/ 920750 h 2212"/>
              <a:gd name="T68" fmla="*/ 3137694 w 3970"/>
              <a:gd name="T69" fmla="*/ 841375 h 2212"/>
              <a:gd name="T70" fmla="*/ 3114676 w 3970"/>
              <a:gd name="T71" fmla="*/ 781050 h 2212"/>
              <a:gd name="T72" fmla="*/ 3072607 w 3970"/>
              <a:gd name="T73" fmla="*/ 719931 h 2212"/>
              <a:gd name="T74" fmla="*/ 3011488 w 3970"/>
              <a:gd name="T75" fmla="*/ 661194 h 2212"/>
              <a:gd name="T76" fmla="*/ 2934494 w 3970"/>
              <a:gd name="T77" fmla="*/ 600869 h 2212"/>
              <a:gd name="T78" fmla="*/ 2840832 w 3970"/>
              <a:gd name="T79" fmla="*/ 544512 h 2212"/>
              <a:gd name="T80" fmla="*/ 2732882 w 3970"/>
              <a:gd name="T81" fmla="*/ 487362 h 2212"/>
              <a:gd name="T82" fmla="*/ 2564607 w 3970"/>
              <a:gd name="T83" fmla="*/ 415131 h 2212"/>
              <a:gd name="T84" fmla="*/ 2270919 w 3970"/>
              <a:gd name="T85" fmla="*/ 315119 h 2212"/>
              <a:gd name="T86" fmla="*/ 1933576 w 3970"/>
              <a:gd name="T87" fmla="*/ 224631 h 2212"/>
              <a:gd name="T88" fmla="*/ 1559719 w 3970"/>
              <a:gd name="T89" fmla="*/ 147637 h 2212"/>
              <a:gd name="T90" fmla="*/ 1158082 w 3970"/>
              <a:gd name="T91" fmla="*/ 84931 h 2212"/>
              <a:gd name="T92" fmla="*/ 734219 w 3970"/>
              <a:gd name="T93" fmla="*/ 40481 h 2212"/>
              <a:gd name="T94" fmla="*/ 298450 w 3970"/>
              <a:gd name="T95" fmla="*/ 15875 h 2212"/>
              <a:gd name="T96" fmla="*/ 3175 w 3970"/>
              <a:gd name="T97" fmla="*/ 9525 h 2212"/>
              <a:gd name="T98" fmla="*/ 0 w 3970"/>
              <a:gd name="T99" fmla="*/ 4762 h 2212"/>
              <a:gd name="T100" fmla="*/ 3175 w 3970"/>
              <a:gd name="T101" fmla="*/ 0 h 2212"/>
              <a:gd name="T102" fmla="*/ 3052763 w 3970"/>
              <a:gd name="T103" fmla="*/ 1712119 h 2212"/>
              <a:gd name="T104" fmla="*/ 3052763 w 3970"/>
              <a:gd name="T105" fmla="*/ 1712119 h 22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970"/>
              <a:gd name="T160" fmla="*/ 0 h 2212"/>
              <a:gd name="T161" fmla="*/ 3970 w 3970"/>
              <a:gd name="T162" fmla="*/ 2212 h 22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970" h="2212">
                <a:moveTo>
                  <a:pt x="6" y="0"/>
                </a:moveTo>
                <a:lnTo>
                  <a:pt x="192" y="2"/>
                </a:lnTo>
                <a:lnTo>
                  <a:pt x="376" y="6"/>
                </a:lnTo>
                <a:lnTo>
                  <a:pt x="561" y="14"/>
                </a:lnTo>
                <a:lnTo>
                  <a:pt x="745" y="25"/>
                </a:lnTo>
                <a:lnTo>
                  <a:pt x="927" y="39"/>
                </a:lnTo>
                <a:lnTo>
                  <a:pt x="1108" y="55"/>
                </a:lnTo>
                <a:lnTo>
                  <a:pt x="1284" y="74"/>
                </a:lnTo>
                <a:lnTo>
                  <a:pt x="1461" y="95"/>
                </a:lnTo>
                <a:lnTo>
                  <a:pt x="1633" y="118"/>
                </a:lnTo>
                <a:lnTo>
                  <a:pt x="1802" y="146"/>
                </a:lnTo>
                <a:lnTo>
                  <a:pt x="1967" y="175"/>
                </a:lnTo>
                <a:lnTo>
                  <a:pt x="2130" y="204"/>
                </a:lnTo>
                <a:lnTo>
                  <a:pt x="2287" y="237"/>
                </a:lnTo>
                <a:lnTo>
                  <a:pt x="2440" y="271"/>
                </a:lnTo>
                <a:lnTo>
                  <a:pt x="2587" y="308"/>
                </a:lnTo>
                <a:lnTo>
                  <a:pt x="2729" y="345"/>
                </a:lnTo>
                <a:lnTo>
                  <a:pt x="2865" y="386"/>
                </a:lnTo>
                <a:lnTo>
                  <a:pt x="2995" y="426"/>
                </a:lnTo>
                <a:lnTo>
                  <a:pt x="3119" y="469"/>
                </a:lnTo>
                <a:lnTo>
                  <a:pt x="3235" y="512"/>
                </a:lnTo>
                <a:lnTo>
                  <a:pt x="3346" y="558"/>
                </a:lnTo>
                <a:lnTo>
                  <a:pt x="3398" y="581"/>
                </a:lnTo>
                <a:lnTo>
                  <a:pt x="3447" y="604"/>
                </a:lnTo>
                <a:lnTo>
                  <a:pt x="3495" y="628"/>
                </a:lnTo>
                <a:lnTo>
                  <a:pt x="3542" y="651"/>
                </a:lnTo>
                <a:lnTo>
                  <a:pt x="3584" y="674"/>
                </a:lnTo>
                <a:lnTo>
                  <a:pt x="3627" y="699"/>
                </a:lnTo>
                <a:lnTo>
                  <a:pt x="3666" y="723"/>
                </a:lnTo>
                <a:lnTo>
                  <a:pt x="3705" y="748"/>
                </a:lnTo>
                <a:lnTo>
                  <a:pt x="3740" y="773"/>
                </a:lnTo>
                <a:lnTo>
                  <a:pt x="3772" y="798"/>
                </a:lnTo>
                <a:lnTo>
                  <a:pt x="3802" y="823"/>
                </a:lnTo>
                <a:lnTo>
                  <a:pt x="3831" y="848"/>
                </a:lnTo>
                <a:lnTo>
                  <a:pt x="3856" y="874"/>
                </a:lnTo>
                <a:lnTo>
                  <a:pt x="3879" y="899"/>
                </a:lnTo>
                <a:lnTo>
                  <a:pt x="3900" y="926"/>
                </a:lnTo>
                <a:lnTo>
                  <a:pt x="3918" y="951"/>
                </a:lnTo>
                <a:lnTo>
                  <a:pt x="3933" y="976"/>
                </a:lnTo>
                <a:lnTo>
                  <a:pt x="3947" y="1003"/>
                </a:lnTo>
                <a:lnTo>
                  <a:pt x="3957" y="1029"/>
                </a:lnTo>
                <a:lnTo>
                  <a:pt x="3965" y="1056"/>
                </a:lnTo>
                <a:lnTo>
                  <a:pt x="3968" y="1083"/>
                </a:lnTo>
                <a:lnTo>
                  <a:pt x="3970" y="1108"/>
                </a:lnTo>
                <a:lnTo>
                  <a:pt x="3970" y="1160"/>
                </a:lnTo>
                <a:lnTo>
                  <a:pt x="3968" y="1213"/>
                </a:lnTo>
                <a:lnTo>
                  <a:pt x="3966" y="1263"/>
                </a:lnTo>
                <a:lnTo>
                  <a:pt x="3963" y="1315"/>
                </a:lnTo>
                <a:lnTo>
                  <a:pt x="3961" y="1365"/>
                </a:lnTo>
                <a:lnTo>
                  <a:pt x="3955" y="1416"/>
                </a:lnTo>
                <a:lnTo>
                  <a:pt x="3951" y="1466"/>
                </a:lnTo>
                <a:lnTo>
                  <a:pt x="3945" y="1515"/>
                </a:lnTo>
                <a:lnTo>
                  <a:pt x="3939" y="1563"/>
                </a:lnTo>
                <a:lnTo>
                  <a:pt x="3932" y="1609"/>
                </a:lnTo>
                <a:lnTo>
                  <a:pt x="3924" y="1656"/>
                </a:lnTo>
                <a:lnTo>
                  <a:pt x="3916" y="1700"/>
                </a:lnTo>
                <a:lnTo>
                  <a:pt x="3908" y="1745"/>
                </a:lnTo>
                <a:lnTo>
                  <a:pt x="3899" y="1788"/>
                </a:lnTo>
                <a:lnTo>
                  <a:pt x="3889" y="1828"/>
                </a:lnTo>
                <a:lnTo>
                  <a:pt x="3879" y="1869"/>
                </a:lnTo>
                <a:lnTo>
                  <a:pt x="3869" y="1906"/>
                </a:lnTo>
                <a:lnTo>
                  <a:pt x="3858" y="1943"/>
                </a:lnTo>
                <a:lnTo>
                  <a:pt x="3846" y="1977"/>
                </a:lnTo>
                <a:lnTo>
                  <a:pt x="3835" y="2010"/>
                </a:lnTo>
                <a:lnTo>
                  <a:pt x="3823" y="2041"/>
                </a:lnTo>
                <a:lnTo>
                  <a:pt x="3811" y="2068"/>
                </a:lnTo>
                <a:lnTo>
                  <a:pt x="3798" y="2096"/>
                </a:lnTo>
                <a:lnTo>
                  <a:pt x="3798" y="2097"/>
                </a:lnTo>
                <a:lnTo>
                  <a:pt x="3782" y="2115"/>
                </a:lnTo>
                <a:lnTo>
                  <a:pt x="3780" y="2115"/>
                </a:lnTo>
                <a:lnTo>
                  <a:pt x="3778" y="2117"/>
                </a:lnTo>
                <a:lnTo>
                  <a:pt x="3776" y="2117"/>
                </a:lnTo>
                <a:lnTo>
                  <a:pt x="3774" y="2115"/>
                </a:lnTo>
                <a:lnTo>
                  <a:pt x="3772" y="2113"/>
                </a:lnTo>
                <a:lnTo>
                  <a:pt x="3771" y="2111"/>
                </a:lnTo>
                <a:lnTo>
                  <a:pt x="3772" y="2109"/>
                </a:lnTo>
                <a:lnTo>
                  <a:pt x="3772" y="2107"/>
                </a:lnTo>
                <a:lnTo>
                  <a:pt x="3788" y="2090"/>
                </a:lnTo>
                <a:lnTo>
                  <a:pt x="3800" y="2065"/>
                </a:lnTo>
                <a:lnTo>
                  <a:pt x="3811" y="2035"/>
                </a:lnTo>
                <a:lnTo>
                  <a:pt x="3823" y="2006"/>
                </a:lnTo>
                <a:lnTo>
                  <a:pt x="3835" y="1974"/>
                </a:lnTo>
                <a:lnTo>
                  <a:pt x="3846" y="1939"/>
                </a:lnTo>
                <a:lnTo>
                  <a:pt x="3856" y="1904"/>
                </a:lnTo>
                <a:lnTo>
                  <a:pt x="3868" y="1865"/>
                </a:lnTo>
                <a:lnTo>
                  <a:pt x="3877" y="1826"/>
                </a:lnTo>
                <a:lnTo>
                  <a:pt x="3887" y="1786"/>
                </a:lnTo>
                <a:lnTo>
                  <a:pt x="3897" y="1743"/>
                </a:lnTo>
                <a:lnTo>
                  <a:pt x="3904" y="1699"/>
                </a:lnTo>
                <a:lnTo>
                  <a:pt x="3912" y="1654"/>
                </a:lnTo>
                <a:lnTo>
                  <a:pt x="3920" y="1608"/>
                </a:lnTo>
                <a:lnTo>
                  <a:pt x="3928" y="1561"/>
                </a:lnTo>
                <a:lnTo>
                  <a:pt x="3933" y="1513"/>
                </a:lnTo>
                <a:lnTo>
                  <a:pt x="3939" y="1464"/>
                </a:lnTo>
                <a:lnTo>
                  <a:pt x="3943" y="1416"/>
                </a:lnTo>
                <a:lnTo>
                  <a:pt x="3947" y="1365"/>
                </a:lnTo>
                <a:lnTo>
                  <a:pt x="3951" y="1315"/>
                </a:lnTo>
                <a:lnTo>
                  <a:pt x="3955" y="1263"/>
                </a:lnTo>
                <a:lnTo>
                  <a:pt x="3957" y="1213"/>
                </a:lnTo>
                <a:lnTo>
                  <a:pt x="3957" y="1160"/>
                </a:lnTo>
                <a:lnTo>
                  <a:pt x="3959" y="1110"/>
                </a:lnTo>
                <a:lnTo>
                  <a:pt x="3957" y="1085"/>
                </a:lnTo>
                <a:lnTo>
                  <a:pt x="3953" y="1060"/>
                </a:lnTo>
                <a:lnTo>
                  <a:pt x="3945" y="1034"/>
                </a:lnTo>
                <a:lnTo>
                  <a:pt x="3935" y="1009"/>
                </a:lnTo>
                <a:lnTo>
                  <a:pt x="3924" y="984"/>
                </a:lnTo>
                <a:lnTo>
                  <a:pt x="3908" y="959"/>
                </a:lnTo>
                <a:lnTo>
                  <a:pt x="3891" y="934"/>
                </a:lnTo>
                <a:lnTo>
                  <a:pt x="3871" y="907"/>
                </a:lnTo>
                <a:lnTo>
                  <a:pt x="3848" y="881"/>
                </a:lnTo>
                <a:lnTo>
                  <a:pt x="3823" y="858"/>
                </a:lnTo>
                <a:lnTo>
                  <a:pt x="3794" y="833"/>
                </a:lnTo>
                <a:lnTo>
                  <a:pt x="3765" y="808"/>
                </a:lnTo>
                <a:lnTo>
                  <a:pt x="3732" y="783"/>
                </a:lnTo>
                <a:lnTo>
                  <a:pt x="3697" y="757"/>
                </a:lnTo>
                <a:lnTo>
                  <a:pt x="3660" y="734"/>
                </a:lnTo>
                <a:lnTo>
                  <a:pt x="3621" y="709"/>
                </a:lnTo>
                <a:lnTo>
                  <a:pt x="3579" y="686"/>
                </a:lnTo>
                <a:lnTo>
                  <a:pt x="3536" y="663"/>
                </a:lnTo>
                <a:lnTo>
                  <a:pt x="3489" y="637"/>
                </a:lnTo>
                <a:lnTo>
                  <a:pt x="3443" y="614"/>
                </a:lnTo>
                <a:lnTo>
                  <a:pt x="3392" y="591"/>
                </a:lnTo>
                <a:lnTo>
                  <a:pt x="3340" y="570"/>
                </a:lnTo>
                <a:lnTo>
                  <a:pt x="3231" y="523"/>
                </a:lnTo>
                <a:lnTo>
                  <a:pt x="3115" y="481"/>
                </a:lnTo>
                <a:lnTo>
                  <a:pt x="2991" y="438"/>
                </a:lnTo>
                <a:lnTo>
                  <a:pt x="2861" y="397"/>
                </a:lnTo>
                <a:lnTo>
                  <a:pt x="2725" y="357"/>
                </a:lnTo>
                <a:lnTo>
                  <a:pt x="2584" y="320"/>
                </a:lnTo>
                <a:lnTo>
                  <a:pt x="2436" y="283"/>
                </a:lnTo>
                <a:lnTo>
                  <a:pt x="2285" y="248"/>
                </a:lnTo>
                <a:lnTo>
                  <a:pt x="2128" y="215"/>
                </a:lnTo>
                <a:lnTo>
                  <a:pt x="1965" y="186"/>
                </a:lnTo>
                <a:lnTo>
                  <a:pt x="1800" y="157"/>
                </a:lnTo>
                <a:lnTo>
                  <a:pt x="1631" y="132"/>
                </a:lnTo>
                <a:lnTo>
                  <a:pt x="1459" y="107"/>
                </a:lnTo>
                <a:lnTo>
                  <a:pt x="1284" y="85"/>
                </a:lnTo>
                <a:lnTo>
                  <a:pt x="1106" y="68"/>
                </a:lnTo>
                <a:lnTo>
                  <a:pt x="925" y="51"/>
                </a:lnTo>
                <a:lnTo>
                  <a:pt x="745" y="37"/>
                </a:lnTo>
                <a:lnTo>
                  <a:pt x="561" y="27"/>
                </a:lnTo>
                <a:lnTo>
                  <a:pt x="376" y="20"/>
                </a:lnTo>
                <a:lnTo>
                  <a:pt x="192" y="14"/>
                </a:lnTo>
                <a:lnTo>
                  <a:pt x="6" y="12"/>
                </a:lnTo>
                <a:lnTo>
                  <a:pt x="4" y="12"/>
                </a:lnTo>
                <a:lnTo>
                  <a:pt x="2" y="10"/>
                </a:lnTo>
                <a:lnTo>
                  <a:pt x="0" y="8"/>
                </a:lnTo>
                <a:lnTo>
                  <a:pt x="0" y="6"/>
                </a:lnTo>
                <a:lnTo>
                  <a:pt x="0" y="4"/>
                </a:lnTo>
                <a:lnTo>
                  <a:pt x="2" y="2"/>
                </a:lnTo>
                <a:lnTo>
                  <a:pt x="4" y="0"/>
                </a:lnTo>
                <a:lnTo>
                  <a:pt x="6" y="0"/>
                </a:lnTo>
                <a:close/>
                <a:moveTo>
                  <a:pt x="3846" y="2157"/>
                </a:moveTo>
                <a:lnTo>
                  <a:pt x="3674" y="2212"/>
                </a:lnTo>
                <a:lnTo>
                  <a:pt x="3734" y="2041"/>
                </a:lnTo>
                <a:lnTo>
                  <a:pt x="3846" y="2157"/>
                </a:lnTo>
                <a:close/>
              </a:path>
            </a:pathLst>
          </a:custGeom>
          <a:solidFill>
            <a:srgbClr val="000000"/>
          </a:solidFill>
          <a:ln w="1">
            <a:solidFill>
              <a:srgbClr val="000000"/>
            </a:solidFill>
            <a:prstDash val="solid"/>
            <a:round/>
            <a:headEnd/>
            <a:tailEnd/>
          </a:ln>
        </p:spPr>
        <p:txBody>
          <a:bodyPr/>
          <a:lstStyle/>
          <a:p>
            <a:endParaRPr lang="it-IT"/>
          </a:p>
        </p:txBody>
      </p:sp>
      <p:sp>
        <p:nvSpPr>
          <p:cNvPr id="41022" name="Rectangle 62"/>
          <p:cNvSpPr>
            <a:spLocks noChangeArrowheads="1"/>
          </p:cNvSpPr>
          <p:nvPr/>
        </p:nvSpPr>
        <p:spPr bwMode="auto">
          <a:xfrm rot="360000">
            <a:off x="6140450" y="3276600"/>
            <a:ext cx="731838" cy="217488"/>
          </a:xfrm>
          <a:prstGeom prst="rect">
            <a:avLst/>
          </a:prstGeom>
          <a:noFill/>
          <a:ln w="9525">
            <a:noFill/>
            <a:miter lim="800000"/>
            <a:headEnd/>
            <a:tailEnd/>
          </a:ln>
        </p:spPr>
        <p:txBody>
          <a:bodyPr wrap="none" lIns="0" tIns="0" rIns="0" bIns="0">
            <a:spAutoFit/>
          </a:bodyPr>
          <a:lstStyle/>
          <a:p>
            <a:r>
              <a:rPr lang="it-IT">
                <a:solidFill>
                  <a:srgbClr val="000000"/>
                </a:solidFill>
                <a:latin typeface="Arial" pitchFamily="34" charset="0"/>
              </a:rPr>
              <a:t>TOSSICI</a:t>
            </a:r>
            <a:endParaRPr lang="it-IT"/>
          </a:p>
        </p:txBody>
      </p:sp>
      <p:sp>
        <p:nvSpPr>
          <p:cNvPr id="41023" name="Freeform 63"/>
          <p:cNvSpPr>
            <a:spLocks noEditPoints="1"/>
          </p:cNvSpPr>
          <p:nvPr/>
        </p:nvSpPr>
        <p:spPr bwMode="auto">
          <a:xfrm>
            <a:off x="1751013" y="2360613"/>
            <a:ext cx="6124575" cy="2601912"/>
          </a:xfrm>
          <a:custGeom>
            <a:avLst/>
            <a:gdLst>
              <a:gd name="T0" fmla="*/ 6119813 w 7716"/>
              <a:gd name="T1" fmla="*/ 90487 h 3278"/>
              <a:gd name="T2" fmla="*/ 6096794 w 7716"/>
              <a:gd name="T3" fmla="*/ 221456 h 3278"/>
              <a:gd name="T4" fmla="*/ 6055519 w 7716"/>
              <a:gd name="T5" fmla="*/ 350044 h 3278"/>
              <a:gd name="T6" fmla="*/ 5996781 w 7716"/>
              <a:gd name="T7" fmla="*/ 477837 h 3278"/>
              <a:gd name="T8" fmla="*/ 5919788 w 7716"/>
              <a:gd name="T9" fmla="*/ 604044 h 3278"/>
              <a:gd name="T10" fmla="*/ 5828506 w 7716"/>
              <a:gd name="T11" fmla="*/ 725487 h 3278"/>
              <a:gd name="T12" fmla="*/ 5722938 w 7716"/>
              <a:gd name="T13" fmla="*/ 845344 h 3278"/>
              <a:gd name="T14" fmla="*/ 5468938 w 7716"/>
              <a:gd name="T15" fmla="*/ 1071562 h 3278"/>
              <a:gd name="T16" fmla="*/ 5166519 w 7716"/>
              <a:gd name="T17" fmla="*/ 1278731 h 3278"/>
              <a:gd name="T18" fmla="*/ 4826794 w 7716"/>
              <a:gd name="T19" fmla="*/ 1460500 h 3278"/>
              <a:gd name="T20" fmla="*/ 4452144 w 7716"/>
              <a:gd name="T21" fmla="*/ 1613693 h 3278"/>
              <a:gd name="T22" fmla="*/ 4052094 w 7716"/>
              <a:gd name="T23" fmla="*/ 1733550 h 3278"/>
              <a:gd name="T24" fmla="*/ 3635376 w 7716"/>
              <a:gd name="T25" fmla="*/ 1815306 h 3278"/>
              <a:gd name="T26" fmla="*/ 3208337 w 7716"/>
              <a:gd name="T27" fmla="*/ 1853406 h 3278"/>
              <a:gd name="T28" fmla="*/ 2778919 w 7716"/>
              <a:gd name="T29" fmla="*/ 1861344 h 3278"/>
              <a:gd name="T30" fmla="*/ 2354263 w 7716"/>
              <a:gd name="T31" fmla="*/ 1882775 h 3278"/>
              <a:gd name="T32" fmla="*/ 1943100 w 7716"/>
              <a:gd name="T33" fmla="*/ 1920875 h 3278"/>
              <a:gd name="T34" fmla="*/ 1551781 w 7716"/>
              <a:gd name="T35" fmla="*/ 1974850 h 3278"/>
              <a:gd name="T36" fmla="*/ 1189038 w 7716"/>
              <a:gd name="T37" fmla="*/ 2040731 h 3278"/>
              <a:gd name="T38" fmla="*/ 860425 w 7716"/>
              <a:gd name="T39" fmla="*/ 2117725 h 3278"/>
              <a:gd name="T40" fmla="*/ 574675 w 7716"/>
              <a:gd name="T41" fmla="*/ 2205831 h 3278"/>
              <a:gd name="T42" fmla="*/ 375444 w 7716"/>
              <a:gd name="T43" fmla="*/ 2282825 h 3278"/>
              <a:gd name="T44" fmla="*/ 273844 w 7716"/>
              <a:gd name="T45" fmla="*/ 2331243 h 3278"/>
              <a:gd name="T46" fmla="*/ 188119 w 7716"/>
              <a:gd name="T47" fmla="*/ 2380456 h 3278"/>
              <a:gd name="T48" fmla="*/ 119063 w 7716"/>
              <a:gd name="T49" fmla="*/ 2431256 h 3278"/>
              <a:gd name="T50" fmla="*/ 66675 w 7716"/>
              <a:gd name="T51" fmla="*/ 2483643 h 3278"/>
              <a:gd name="T52" fmla="*/ 57150 w 7716"/>
              <a:gd name="T53" fmla="*/ 2499518 h 3278"/>
              <a:gd name="T54" fmla="*/ 52388 w 7716"/>
              <a:gd name="T55" fmla="*/ 2500312 h 3278"/>
              <a:gd name="T56" fmla="*/ 49212 w 7716"/>
              <a:gd name="T57" fmla="*/ 2496343 h 3278"/>
              <a:gd name="T58" fmla="*/ 58738 w 7716"/>
              <a:gd name="T59" fmla="*/ 2477293 h 3278"/>
              <a:gd name="T60" fmla="*/ 92869 w 7716"/>
              <a:gd name="T61" fmla="*/ 2442368 h 3278"/>
              <a:gd name="T62" fmla="*/ 158750 w 7716"/>
              <a:gd name="T63" fmla="*/ 2389981 h 3278"/>
              <a:gd name="T64" fmla="*/ 238919 w 7716"/>
              <a:gd name="T65" fmla="*/ 2339181 h 3278"/>
              <a:gd name="T66" fmla="*/ 335756 w 7716"/>
              <a:gd name="T67" fmla="*/ 2289968 h 3278"/>
              <a:gd name="T68" fmla="*/ 488156 w 7716"/>
              <a:gd name="T69" fmla="*/ 2227262 h 3278"/>
              <a:gd name="T70" fmla="*/ 757238 w 7716"/>
              <a:gd name="T71" fmla="*/ 2136775 h 3278"/>
              <a:gd name="T72" fmla="*/ 1073150 w 7716"/>
              <a:gd name="T73" fmla="*/ 2056606 h 3278"/>
              <a:gd name="T74" fmla="*/ 1425575 w 7716"/>
              <a:gd name="T75" fmla="*/ 1985962 h 3278"/>
              <a:gd name="T76" fmla="*/ 1808957 w 7716"/>
              <a:gd name="T77" fmla="*/ 1927225 h 3278"/>
              <a:gd name="T78" fmla="*/ 2215356 w 7716"/>
              <a:gd name="T79" fmla="*/ 1884362 h 3278"/>
              <a:gd name="T80" fmla="*/ 2636044 w 7716"/>
              <a:gd name="T81" fmla="*/ 1856581 h 3278"/>
              <a:gd name="T82" fmla="*/ 3063875 w 7716"/>
              <a:gd name="T83" fmla="*/ 1847056 h 3278"/>
              <a:gd name="T84" fmla="*/ 3491707 w 7716"/>
              <a:gd name="T85" fmla="*/ 1823244 h 3278"/>
              <a:gd name="T86" fmla="*/ 3912394 w 7716"/>
              <a:gd name="T87" fmla="*/ 1754981 h 3278"/>
              <a:gd name="T88" fmla="*/ 4318794 w 7716"/>
              <a:gd name="T89" fmla="*/ 1649412 h 3278"/>
              <a:gd name="T90" fmla="*/ 4700588 w 7716"/>
              <a:gd name="T91" fmla="*/ 1506537 h 3278"/>
              <a:gd name="T92" fmla="*/ 5053013 w 7716"/>
              <a:gd name="T93" fmla="*/ 1334293 h 3278"/>
              <a:gd name="T94" fmla="*/ 5367338 w 7716"/>
              <a:gd name="T95" fmla="*/ 1135856 h 3278"/>
              <a:gd name="T96" fmla="*/ 5636419 w 7716"/>
              <a:gd name="T97" fmla="*/ 915987 h 3278"/>
              <a:gd name="T98" fmla="*/ 5787231 w 7716"/>
              <a:gd name="T99" fmla="*/ 760412 h 3278"/>
              <a:gd name="T100" fmla="*/ 5884069 w 7716"/>
              <a:gd name="T101" fmla="*/ 638969 h 3278"/>
              <a:gd name="T102" fmla="*/ 5964238 w 7716"/>
              <a:gd name="T103" fmla="*/ 515144 h 3278"/>
              <a:gd name="T104" fmla="*/ 6029325 w 7716"/>
              <a:gd name="T105" fmla="*/ 390525 h 3278"/>
              <a:gd name="T106" fmla="*/ 6076950 w 7716"/>
              <a:gd name="T107" fmla="*/ 262731 h 3278"/>
              <a:gd name="T108" fmla="*/ 6104731 w 7716"/>
              <a:gd name="T109" fmla="*/ 133350 h 3278"/>
              <a:gd name="T110" fmla="*/ 6115050 w 7716"/>
              <a:gd name="T111" fmla="*/ 4762 h 3278"/>
              <a:gd name="T112" fmla="*/ 6118225 w 7716"/>
              <a:gd name="T113" fmla="*/ 0 h 3278"/>
              <a:gd name="T114" fmla="*/ 6122988 w 7716"/>
              <a:gd name="T115" fmla="*/ 1587 h 3278"/>
              <a:gd name="T116" fmla="*/ 6124575 w 7716"/>
              <a:gd name="T117" fmla="*/ 4762 h 3278"/>
              <a:gd name="T118" fmla="*/ 0 w 7716"/>
              <a:gd name="T119" fmla="*/ 2460625 h 327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7716"/>
              <a:gd name="T181" fmla="*/ 0 h 3278"/>
              <a:gd name="T182" fmla="*/ 7716 w 7716"/>
              <a:gd name="T183" fmla="*/ 3278 h 327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7716" h="3278">
                <a:moveTo>
                  <a:pt x="7716" y="6"/>
                </a:moveTo>
                <a:lnTo>
                  <a:pt x="7714" y="60"/>
                </a:lnTo>
                <a:lnTo>
                  <a:pt x="7710" y="114"/>
                </a:lnTo>
                <a:lnTo>
                  <a:pt x="7704" y="170"/>
                </a:lnTo>
                <a:lnTo>
                  <a:pt x="7694" y="225"/>
                </a:lnTo>
                <a:lnTo>
                  <a:pt x="7681" y="279"/>
                </a:lnTo>
                <a:lnTo>
                  <a:pt x="7667" y="333"/>
                </a:lnTo>
                <a:lnTo>
                  <a:pt x="7650" y="387"/>
                </a:lnTo>
                <a:lnTo>
                  <a:pt x="7629" y="441"/>
                </a:lnTo>
                <a:lnTo>
                  <a:pt x="7607" y="496"/>
                </a:lnTo>
                <a:lnTo>
                  <a:pt x="7582" y="550"/>
                </a:lnTo>
                <a:lnTo>
                  <a:pt x="7555" y="602"/>
                </a:lnTo>
                <a:lnTo>
                  <a:pt x="7526" y="656"/>
                </a:lnTo>
                <a:lnTo>
                  <a:pt x="7493" y="709"/>
                </a:lnTo>
                <a:lnTo>
                  <a:pt x="7458" y="761"/>
                </a:lnTo>
                <a:lnTo>
                  <a:pt x="7423" y="813"/>
                </a:lnTo>
                <a:lnTo>
                  <a:pt x="7384" y="864"/>
                </a:lnTo>
                <a:lnTo>
                  <a:pt x="7343" y="914"/>
                </a:lnTo>
                <a:lnTo>
                  <a:pt x="7301" y="966"/>
                </a:lnTo>
                <a:lnTo>
                  <a:pt x="7256" y="1017"/>
                </a:lnTo>
                <a:lnTo>
                  <a:pt x="7210" y="1065"/>
                </a:lnTo>
                <a:lnTo>
                  <a:pt x="7111" y="1162"/>
                </a:lnTo>
                <a:lnTo>
                  <a:pt x="7004" y="1259"/>
                </a:lnTo>
                <a:lnTo>
                  <a:pt x="6890" y="1350"/>
                </a:lnTo>
                <a:lnTo>
                  <a:pt x="6769" y="1441"/>
                </a:lnTo>
                <a:lnTo>
                  <a:pt x="6643" y="1528"/>
                </a:lnTo>
                <a:lnTo>
                  <a:pt x="6509" y="1611"/>
                </a:lnTo>
                <a:lnTo>
                  <a:pt x="6372" y="1690"/>
                </a:lnTo>
                <a:lnTo>
                  <a:pt x="6228" y="1768"/>
                </a:lnTo>
                <a:lnTo>
                  <a:pt x="6081" y="1840"/>
                </a:lnTo>
                <a:lnTo>
                  <a:pt x="5928" y="1909"/>
                </a:lnTo>
                <a:lnTo>
                  <a:pt x="5770" y="1973"/>
                </a:lnTo>
                <a:lnTo>
                  <a:pt x="5609" y="2033"/>
                </a:lnTo>
                <a:lnTo>
                  <a:pt x="5445" y="2089"/>
                </a:lnTo>
                <a:lnTo>
                  <a:pt x="5276" y="2140"/>
                </a:lnTo>
                <a:lnTo>
                  <a:pt x="5105" y="2184"/>
                </a:lnTo>
                <a:lnTo>
                  <a:pt x="4933" y="2225"/>
                </a:lnTo>
                <a:lnTo>
                  <a:pt x="4756" y="2258"/>
                </a:lnTo>
                <a:lnTo>
                  <a:pt x="4580" y="2287"/>
                </a:lnTo>
                <a:lnTo>
                  <a:pt x="4401" y="2310"/>
                </a:lnTo>
                <a:lnTo>
                  <a:pt x="4223" y="2326"/>
                </a:lnTo>
                <a:lnTo>
                  <a:pt x="4042" y="2335"/>
                </a:lnTo>
                <a:lnTo>
                  <a:pt x="3862" y="2339"/>
                </a:lnTo>
                <a:lnTo>
                  <a:pt x="3682" y="2341"/>
                </a:lnTo>
                <a:lnTo>
                  <a:pt x="3501" y="2345"/>
                </a:lnTo>
                <a:lnTo>
                  <a:pt x="3321" y="2351"/>
                </a:lnTo>
                <a:lnTo>
                  <a:pt x="3144" y="2360"/>
                </a:lnTo>
                <a:lnTo>
                  <a:pt x="2966" y="2372"/>
                </a:lnTo>
                <a:lnTo>
                  <a:pt x="2791" y="2386"/>
                </a:lnTo>
                <a:lnTo>
                  <a:pt x="2619" y="2403"/>
                </a:lnTo>
                <a:lnTo>
                  <a:pt x="2448" y="2420"/>
                </a:lnTo>
                <a:lnTo>
                  <a:pt x="2281" y="2442"/>
                </a:lnTo>
                <a:lnTo>
                  <a:pt x="2116" y="2463"/>
                </a:lnTo>
                <a:lnTo>
                  <a:pt x="1955" y="2488"/>
                </a:lnTo>
                <a:lnTo>
                  <a:pt x="1798" y="2513"/>
                </a:lnTo>
                <a:lnTo>
                  <a:pt x="1645" y="2542"/>
                </a:lnTo>
                <a:lnTo>
                  <a:pt x="1498" y="2571"/>
                </a:lnTo>
                <a:lnTo>
                  <a:pt x="1354" y="2602"/>
                </a:lnTo>
                <a:lnTo>
                  <a:pt x="1216" y="2635"/>
                </a:lnTo>
                <a:lnTo>
                  <a:pt x="1084" y="2668"/>
                </a:lnTo>
                <a:lnTo>
                  <a:pt x="958" y="2703"/>
                </a:lnTo>
                <a:lnTo>
                  <a:pt x="838" y="2740"/>
                </a:lnTo>
                <a:lnTo>
                  <a:pt x="724" y="2779"/>
                </a:lnTo>
                <a:lnTo>
                  <a:pt x="619" y="2815"/>
                </a:lnTo>
                <a:lnTo>
                  <a:pt x="520" y="2856"/>
                </a:lnTo>
                <a:lnTo>
                  <a:pt x="473" y="2876"/>
                </a:lnTo>
                <a:lnTo>
                  <a:pt x="429" y="2897"/>
                </a:lnTo>
                <a:lnTo>
                  <a:pt x="386" y="2916"/>
                </a:lnTo>
                <a:lnTo>
                  <a:pt x="345" y="2937"/>
                </a:lnTo>
                <a:lnTo>
                  <a:pt x="307" y="2959"/>
                </a:lnTo>
                <a:lnTo>
                  <a:pt x="272" y="2978"/>
                </a:lnTo>
                <a:lnTo>
                  <a:pt x="237" y="2999"/>
                </a:lnTo>
                <a:lnTo>
                  <a:pt x="206" y="3021"/>
                </a:lnTo>
                <a:lnTo>
                  <a:pt x="177" y="3042"/>
                </a:lnTo>
                <a:lnTo>
                  <a:pt x="150" y="3063"/>
                </a:lnTo>
                <a:lnTo>
                  <a:pt x="124" y="3085"/>
                </a:lnTo>
                <a:lnTo>
                  <a:pt x="103" y="3108"/>
                </a:lnTo>
                <a:lnTo>
                  <a:pt x="84" y="3129"/>
                </a:lnTo>
                <a:lnTo>
                  <a:pt x="84" y="3127"/>
                </a:lnTo>
                <a:lnTo>
                  <a:pt x="74" y="3149"/>
                </a:lnTo>
                <a:lnTo>
                  <a:pt x="72" y="3149"/>
                </a:lnTo>
                <a:lnTo>
                  <a:pt x="70" y="3150"/>
                </a:lnTo>
                <a:lnTo>
                  <a:pt x="68" y="3150"/>
                </a:lnTo>
                <a:lnTo>
                  <a:pt x="66" y="3150"/>
                </a:lnTo>
                <a:lnTo>
                  <a:pt x="64" y="3149"/>
                </a:lnTo>
                <a:lnTo>
                  <a:pt x="62" y="3147"/>
                </a:lnTo>
                <a:lnTo>
                  <a:pt x="62" y="3145"/>
                </a:lnTo>
                <a:lnTo>
                  <a:pt x="62" y="3143"/>
                </a:lnTo>
                <a:lnTo>
                  <a:pt x="74" y="3121"/>
                </a:lnTo>
                <a:lnTo>
                  <a:pt x="95" y="3098"/>
                </a:lnTo>
                <a:lnTo>
                  <a:pt x="117" y="3077"/>
                </a:lnTo>
                <a:lnTo>
                  <a:pt x="142" y="3054"/>
                </a:lnTo>
                <a:lnTo>
                  <a:pt x="169" y="3032"/>
                </a:lnTo>
                <a:lnTo>
                  <a:pt x="200" y="3011"/>
                </a:lnTo>
                <a:lnTo>
                  <a:pt x="231" y="2990"/>
                </a:lnTo>
                <a:lnTo>
                  <a:pt x="266" y="2968"/>
                </a:lnTo>
                <a:lnTo>
                  <a:pt x="301" y="2947"/>
                </a:lnTo>
                <a:lnTo>
                  <a:pt x="340" y="2926"/>
                </a:lnTo>
                <a:lnTo>
                  <a:pt x="380" y="2906"/>
                </a:lnTo>
                <a:lnTo>
                  <a:pt x="423" y="2885"/>
                </a:lnTo>
                <a:lnTo>
                  <a:pt x="468" y="2864"/>
                </a:lnTo>
                <a:lnTo>
                  <a:pt x="514" y="2845"/>
                </a:lnTo>
                <a:lnTo>
                  <a:pt x="615" y="2806"/>
                </a:lnTo>
                <a:lnTo>
                  <a:pt x="720" y="2767"/>
                </a:lnTo>
                <a:lnTo>
                  <a:pt x="834" y="2728"/>
                </a:lnTo>
                <a:lnTo>
                  <a:pt x="954" y="2692"/>
                </a:lnTo>
                <a:lnTo>
                  <a:pt x="1081" y="2657"/>
                </a:lnTo>
                <a:lnTo>
                  <a:pt x="1214" y="2624"/>
                </a:lnTo>
                <a:lnTo>
                  <a:pt x="1352" y="2591"/>
                </a:lnTo>
                <a:lnTo>
                  <a:pt x="1496" y="2560"/>
                </a:lnTo>
                <a:lnTo>
                  <a:pt x="1643" y="2529"/>
                </a:lnTo>
                <a:lnTo>
                  <a:pt x="1796" y="2502"/>
                </a:lnTo>
                <a:lnTo>
                  <a:pt x="1953" y="2477"/>
                </a:lnTo>
                <a:lnTo>
                  <a:pt x="2114" y="2451"/>
                </a:lnTo>
                <a:lnTo>
                  <a:pt x="2279" y="2428"/>
                </a:lnTo>
                <a:lnTo>
                  <a:pt x="2448" y="2409"/>
                </a:lnTo>
                <a:lnTo>
                  <a:pt x="2619" y="2389"/>
                </a:lnTo>
                <a:lnTo>
                  <a:pt x="2791" y="2374"/>
                </a:lnTo>
                <a:lnTo>
                  <a:pt x="2966" y="2360"/>
                </a:lnTo>
                <a:lnTo>
                  <a:pt x="3142" y="2349"/>
                </a:lnTo>
                <a:lnTo>
                  <a:pt x="3321" y="2339"/>
                </a:lnTo>
                <a:lnTo>
                  <a:pt x="3501" y="2333"/>
                </a:lnTo>
                <a:lnTo>
                  <a:pt x="3682" y="2327"/>
                </a:lnTo>
                <a:lnTo>
                  <a:pt x="3860" y="2327"/>
                </a:lnTo>
                <a:lnTo>
                  <a:pt x="4040" y="2324"/>
                </a:lnTo>
                <a:lnTo>
                  <a:pt x="4221" y="2314"/>
                </a:lnTo>
                <a:lnTo>
                  <a:pt x="4399" y="2297"/>
                </a:lnTo>
                <a:lnTo>
                  <a:pt x="4578" y="2275"/>
                </a:lnTo>
                <a:lnTo>
                  <a:pt x="4754" y="2246"/>
                </a:lnTo>
                <a:lnTo>
                  <a:pt x="4929" y="2211"/>
                </a:lnTo>
                <a:lnTo>
                  <a:pt x="5103" y="2173"/>
                </a:lnTo>
                <a:lnTo>
                  <a:pt x="5272" y="2128"/>
                </a:lnTo>
                <a:lnTo>
                  <a:pt x="5441" y="2078"/>
                </a:lnTo>
                <a:lnTo>
                  <a:pt x="5604" y="2022"/>
                </a:lnTo>
                <a:lnTo>
                  <a:pt x="5765" y="1962"/>
                </a:lnTo>
                <a:lnTo>
                  <a:pt x="5922" y="1898"/>
                </a:lnTo>
                <a:lnTo>
                  <a:pt x="6075" y="1830"/>
                </a:lnTo>
                <a:lnTo>
                  <a:pt x="6222" y="1756"/>
                </a:lnTo>
                <a:lnTo>
                  <a:pt x="6366" y="1681"/>
                </a:lnTo>
                <a:lnTo>
                  <a:pt x="6504" y="1601"/>
                </a:lnTo>
                <a:lnTo>
                  <a:pt x="6635" y="1518"/>
                </a:lnTo>
                <a:lnTo>
                  <a:pt x="6762" y="1431"/>
                </a:lnTo>
                <a:lnTo>
                  <a:pt x="6882" y="1342"/>
                </a:lnTo>
                <a:lnTo>
                  <a:pt x="6996" y="1249"/>
                </a:lnTo>
                <a:lnTo>
                  <a:pt x="7101" y="1154"/>
                </a:lnTo>
                <a:lnTo>
                  <a:pt x="7200" y="1057"/>
                </a:lnTo>
                <a:lnTo>
                  <a:pt x="7246" y="1007"/>
                </a:lnTo>
                <a:lnTo>
                  <a:pt x="7291" y="958"/>
                </a:lnTo>
                <a:lnTo>
                  <a:pt x="7334" y="908"/>
                </a:lnTo>
                <a:lnTo>
                  <a:pt x="7374" y="856"/>
                </a:lnTo>
                <a:lnTo>
                  <a:pt x="7413" y="805"/>
                </a:lnTo>
                <a:lnTo>
                  <a:pt x="7448" y="753"/>
                </a:lnTo>
                <a:lnTo>
                  <a:pt x="7483" y="701"/>
                </a:lnTo>
                <a:lnTo>
                  <a:pt x="7514" y="649"/>
                </a:lnTo>
                <a:lnTo>
                  <a:pt x="7543" y="596"/>
                </a:lnTo>
                <a:lnTo>
                  <a:pt x="7570" y="544"/>
                </a:lnTo>
                <a:lnTo>
                  <a:pt x="7596" y="492"/>
                </a:lnTo>
                <a:lnTo>
                  <a:pt x="7617" y="438"/>
                </a:lnTo>
                <a:lnTo>
                  <a:pt x="7638" y="383"/>
                </a:lnTo>
                <a:lnTo>
                  <a:pt x="7656" y="331"/>
                </a:lnTo>
                <a:lnTo>
                  <a:pt x="7669" y="277"/>
                </a:lnTo>
                <a:lnTo>
                  <a:pt x="7681" y="223"/>
                </a:lnTo>
                <a:lnTo>
                  <a:pt x="7691" y="168"/>
                </a:lnTo>
                <a:lnTo>
                  <a:pt x="7698" y="114"/>
                </a:lnTo>
                <a:lnTo>
                  <a:pt x="7702" y="60"/>
                </a:lnTo>
                <a:lnTo>
                  <a:pt x="7704" y="6"/>
                </a:lnTo>
                <a:lnTo>
                  <a:pt x="7704" y="4"/>
                </a:lnTo>
                <a:lnTo>
                  <a:pt x="7706" y="0"/>
                </a:lnTo>
                <a:lnTo>
                  <a:pt x="7708" y="0"/>
                </a:lnTo>
                <a:lnTo>
                  <a:pt x="7710" y="0"/>
                </a:lnTo>
                <a:lnTo>
                  <a:pt x="7712" y="0"/>
                </a:lnTo>
                <a:lnTo>
                  <a:pt x="7714" y="2"/>
                </a:lnTo>
                <a:lnTo>
                  <a:pt x="7716" y="4"/>
                </a:lnTo>
                <a:lnTo>
                  <a:pt x="7716" y="6"/>
                </a:lnTo>
                <a:close/>
                <a:moveTo>
                  <a:pt x="150" y="3162"/>
                </a:moveTo>
                <a:lnTo>
                  <a:pt x="12" y="3278"/>
                </a:lnTo>
                <a:lnTo>
                  <a:pt x="0" y="3100"/>
                </a:lnTo>
                <a:lnTo>
                  <a:pt x="150" y="3162"/>
                </a:lnTo>
                <a:close/>
              </a:path>
            </a:pathLst>
          </a:custGeom>
          <a:solidFill>
            <a:srgbClr val="800000"/>
          </a:solidFill>
          <a:ln w="1">
            <a:solidFill>
              <a:srgbClr val="800000"/>
            </a:solidFill>
            <a:prstDash val="solid"/>
            <a:round/>
            <a:headEnd/>
            <a:tailEnd/>
          </a:ln>
        </p:spPr>
        <p:txBody>
          <a:bodyPr/>
          <a:lstStyle/>
          <a:p>
            <a:endParaRPr lang="it-IT"/>
          </a:p>
        </p:txBody>
      </p:sp>
      <p:sp>
        <p:nvSpPr>
          <p:cNvPr id="41024" name="Rectangle 64"/>
          <p:cNvSpPr>
            <a:spLocks noChangeArrowheads="1"/>
          </p:cNvSpPr>
          <p:nvPr/>
        </p:nvSpPr>
        <p:spPr bwMode="auto">
          <a:xfrm rot="-480000">
            <a:off x="2500313" y="4421188"/>
            <a:ext cx="1446212" cy="217487"/>
          </a:xfrm>
          <a:prstGeom prst="rect">
            <a:avLst/>
          </a:prstGeom>
          <a:noFill/>
          <a:ln w="9525">
            <a:noFill/>
            <a:miter lim="800000"/>
            <a:headEnd/>
            <a:tailEnd/>
          </a:ln>
        </p:spPr>
        <p:txBody>
          <a:bodyPr wrap="none" lIns="0" tIns="0" rIns="0" bIns="0">
            <a:spAutoFit/>
          </a:bodyPr>
          <a:lstStyle/>
          <a:p>
            <a:r>
              <a:rPr lang="it-IT">
                <a:solidFill>
                  <a:srgbClr val="800000"/>
                </a:solidFill>
                <a:latin typeface="Arial" pitchFamily="34" charset="0"/>
              </a:rPr>
              <a:t>CELLULE MORTE</a:t>
            </a:r>
            <a:endParaRPr lang="it-IT"/>
          </a:p>
        </p:txBody>
      </p:sp>
      <p:cxnSp>
        <p:nvCxnSpPr>
          <p:cNvPr id="72" name="Connettore 2 71"/>
          <p:cNvCxnSpPr>
            <a:cxnSpLocks noChangeShapeType="1"/>
            <a:endCxn id="41008" idx="0"/>
          </p:cNvCxnSpPr>
          <p:nvPr/>
        </p:nvCxnSpPr>
        <p:spPr bwMode="auto">
          <a:xfrm rot="10800000">
            <a:off x="2195513" y="2192338"/>
            <a:ext cx="1512887" cy="1236662"/>
          </a:xfrm>
          <a:prstGeom prst="straightConnector1">
            <a:avLst/>
          </a:prstGeom>
          <a:noFill/>
          <a:ln w="76200" algn="ctr">
            <a:solidFill>
              <a:schemeClr val="accent2"/>
            </a:solidFill>
            <a:round/>
            <a:headEnd/>
            <a:tailEnd type="arrow" w="med" len="med"/>
          </a:ln>
        </p:spPr>
      </p:cxnSp>
      <p:sp>
        <p:nvSpPr>
          <p:cNvPr id="3121" name="CasellaDiTesto 76"/>
          <p:cNvSpPr txBox="1">
            <a:spLocks noChangeArrowheads="1"/>
          </p:cNvSpPr>
          <p:nvPr/>
        </p:nvSpPr>
        <p:spPr bwMode="auto">
          <a:xfrm>
            <a:off x="468313" y="115888"/>
            <a:ext cx="8135937" cy="523875"/>
          </a:xfrm>
          <a:prstGeom prst="rect">
            <a:avLst/>
          </a:prstGeom>
          <a:noFill/>
          <a:ln w="9525">
            <a:noFill/>
            <a:miter lim="800000"/>
            <a:headEnd/>
            <a:tailEnd/>
          </a:ln>
        </p:spPr>
        <p:txBody>
          <a:bodyPr>
            <a:spAutoFit/>
          </a:bodyPr>
          <a:lstStyle/>
          <a:p>
            <a:r>
              <a:rPr lang="it-IT" sz="2800" b="1" u="sng">
                <a:latin typeface="Arial" pitchFamily="34" charset="0"/>
                <a:cs typeface="Arial" pitchFamily="34" charset="0"/>
              </a:rPr>
              <a:t>La depurazione delle acque reflue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0967"/>
                                        </p:tgtEl>
                                        <p:attrNameLst>
                                          <p:attrName>style.visibility</p:attrName>
                                        </p:attrNameLst>
                                      </p:cBhvr>
                                      <p:to>
                                        <p:strVal val="visible"/>
                                      </p:to>
                                    </p:set>
                                    <p:animEffect transition="in" filter="dissolve">
                                      <p:cBhvr>
                                        <p:cTn id="7" dur="500"/>
                                        <p:tgtEl>
                                          <p:spTgt spid="40967"/>
                                        </p:tgtEl>
                                      </p:cBhvr>
                                    </p:animEffect>
                                  </p:childTnLst>
                                </p:cTn>
                              </p:par>
                              <p:par>
                                <p:cTn id="8" presetID="9" presetClass="entr" presetSubtype="0" fill="hold" grpId="0" nodeType="withEffect">
                                  <p:stCondLst>
                                    <p:cond delay="0"/>
                                  </p:stCondLst>
                                  <p:childTnLst>
                                    <p:set>
                                      <p:cBhvr>
                                        <p:cTn id="9" dur="1" fill="hold">
                                          <p:stCondLst>
                                            <p:cond delay="0"/>
                                          </p:stCondLst>
                                        </p:cTn>
                                        <p:tgtEl>
                                          <p:spTgt spid="40970"/>
                                        </p:tgtEl>
                                        <p:attrNameLst>
                                          <p:attrName>style.visibility</p:attrName>
                                        </p:attrNameLst>
                                      </p:cBhvr>
                                      <p:to>
                                        <p:strVal val="visible"/>
                                      </p:to>
                                    </p:set>
                                    <p:animEffect transition="in" filter="dissolve">
                                      <p:cBhvr>
                                        <p:cTn id="10" dur="500"/>
                                        <p:tgtEl>
                                          <p:spTgt spid="40970"/>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40973"/>
                                        </p:tgtEl>
                                        <p:attrNameLst>
                                          <p:attrName>style.visibility</p:attrName>
                                        </p:attrNameLst>
                                      </p:cBhvr>
                                      <p:to>
                                        <p:strVal val="visible"/>
                                      </p:to>
                                    </p:set>
                                    <p:animEffect transition="in" filter="dissolve">
                                      <p:cBhvr>
                                        <p:cTn id="15" dur="500"/>
                                        <p:tgtEl>
                                          <p:spTgt spid="40973"/>
                                        </p:tgtEl>
                                      </p:cBhvr>
                                    </p:animEffect>
                                  </p:childTnLst>
                                </p:cTn>
                              </p:par>
                              <p:par>
                                <p:cTn id="16" presetID="9" presetClass="entr" presetSubtype="0" fill="hold" nodeType="withEffect">
                                  <p:stCondLst>
                                    <p:cond delay="0"/>
                                  </p:stCondLst>
                                  <p:childTnLst>
                                    <p:set>
                                      <p:cBhvr>
                                        <p:cTn id="17" dur="1" fill="hold">
                                          <p:stCondLst>
                                            <p:cond delay="0"/>
                                          </p:stCondLst>
                                        </p:cTn>
                                        <p:tgtEl>
                                          <p:spTgt spid="40976"/>
                                        </p:tgtEl>
                                        <p:attrNameLst>
                                          <p:attrName>style.visibility</p:attrName>
                                        </p:attrNameLst>
                                      </p:cBhvr>
                                      <p:to>
                                        <p:strVal val="visible"/>
                                      </p:to>
                                    </p:set>
                                    <p:animEffect transition="in" filter="dissolve">
                                      <p:cBhvr>
                                        <p:cTn id="18" dur="500"/>
                                        <p:tgtEl>
                                          <p:spTgt spid="40976"/>
                                        </p:tgtEl>
                                      </p:cBhvr>
                                    </p:animEffect>
                                  </p:childTnLst>
                                </p:cTn>
                              </p:par>
                              <p:par>
                                <p:cTn id="19" presetID="9" presetClass="entr" presetSubtype="0" fill="hold" nodeType="withEffect">
                                  <p:stCondLst>
                                    <p:cond delay="0"/>
                                  </p:stCondLst>
                                  <p:childTnLst>
                                    <p:set>
                                      <p:cBhvr>
                                        <p:cTn id="20" dur="1" fill="hold">
                                          <p:stCondLst>
                                            <p:cond delay="0"/>
                                          </p:stCondLst>
                                        </p:cTn>
                                        <p:tgtEl>
                                          <p:spTgt spid="40982"/>
                                        </p:tgtEl>
                                        <p:attrNameLst>
                                          <p:attrName>style.visibility</p:attrName>
                                        </p:attrNameLst>
                                      </p:cBhvr>
                                      <p:to>
                                        <p:strVal val="visible"/>
                                      </p:to>
                                    </p:set>
                                    <p:animEffect transition="in" filter="dissolve">
                                      <p:cBhvr>
                                        <p:cTn id="21" dur="500"/>
                                        <p:tgtEl>
                                          <p:spTgt spid="40982"/>
                                        </p:tgtEl>
                                      </p:cBhvr>
                                    </p:animEffect>
                                  </p:childTnLst>
                                </p:cTn>
                              </p:par>
                              <p:par>
                                <p:cTn id="22" presetID="9" presetClass="entr" presetSubtype="0" fill="hold" nodeType="withEffect">
                                  <p:stCondLst>
                                    <p:cond delay="0"/>
                                  </p:stCondLst>
                                  <p:childTnLst>
                                    <p:set>
                                      <p:cBhvr>
                                        <p:cTn id="23" dur="1" fill="hold">
                                          <p:stCondLst>
                                            <p:cond delay="0"/>
                                          </p:stCondLst>
                                        </p:cTn>
                                        <p:tgtEl>
                                          <p:spTgt spid="40985"/>
                                        </p:tgtEl>
                                        <p:attrNameLst>
                                          <p:attrName>style.visibility</p:attrName>
                                        </p:attrNameLst>
                                      </p:cBhvr>
                                      <p:to>
                                        <p:strVal val="visible"/>
                                      </p:to>
                                    </p:set>
                                    <p:animEffect transition="in" filter="dissolve">
                                      <p:cBhvr>
                                        <p:cTn id="24" dur="500"/>
                                        <p:tgtEl>
                                          <p:spTgt spid="40985"/>
                                        </p:tgtEl>
                                      </p:cBhvr>
                                    </p:animEffect>
                                  </p:childTnLst>
                                </p:cTn>
                              </p:par>
                              <p:par>
                                <p:cTn id="25" presetID="9" presetClass="entr" presetSubtype="0" fill="hold" nodeType="withEffect">
                                  <p:stCondLst>
                                    <p:cond delay="0"/>
                                  </p:stCondLst>
                                  <p:childTnLst>
                                    <p:set>
                                      <p:cBhvr>
                                        <p:cTn id="26" dur="1" fill="hold">
                                          <p:stCondLst>
                                            <p:cond delay="0"/>
                                          </p:stCondLst>
                                        </p:cTn>
                                        <p:tgtEl>
                                          <p:spTgt spid="40979"/>
                                        </p:tgtEl>
                                        <p:attrNameLst>
                                          <p:attrName>style.visibility</p:attrName>
                                        </p:attrNameLst>
                                      </p:cBhvr>
                                      <p:to>
                                        <p:strVal val="visible"/>
                                      </p:to>
                                    </p:set>
                                    <p:animEffect transition="in" filter="dissolve">
                                      <p:cBhvr>
                                        <p:cTn id="27" dur="500"/>
                                        <p:tgtEl>
                                          <p:spTgt spid="40979"/>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41001"/>
                                        </p:tgtEl>
                                        <p:attrNameLst>
                                          <p:attrName>style.visibility</p:attrName>
                                        </p:attrNameLst>
                                      </p:cBhvr>
                                      <p:to>
                                        <p:strVal val="visible"/>
                                      </p:to>
                                    </p:set>
                                    <p:animEffect transition="in" filter="dissolve">
                                      <p:cBhvr>
                                        <p:cTn id="32" dur="500"/>
                                        <p:tgtEl>
                                          <p:spTgt spid="41001"/>
                                        </p:tgtEl>
                                      </p:cBhvr>
                                    </p:animEffect>
                                  </p:childTnLst>
                                </p:cTn>
                              </p:par>
                              <p:par>
                                <p:cTn id="33" presetID="9" presetClass="entr" presetSubtype="0" fill="hold" grpId="0" nodeType="withEffect">
                                  <p:stCondLst>
                                    <p:cond delay="0"/>
                                  </p:stCondLst>
                                  <p:childTnLst>
                                    <p:set>
                                      <p:cBhvr>
                                        <p:cTn id="34" dur="1" fill="hold">
                                          <p:stCondLst>
                                            <p:cond delay="0"/>
                                          </p:stCondLst>
                                        </p:cTn>
                                        <p:tgtEl>
                                          <p:spTgt spid="40986"/>
                                        </p:tgtEl>
                                        <p:attrNameLst>
                                          <p:attrName>style.visibility</p:attrName>
                                        </p:attrNameLst>
                                      </p:cBhvr>
                                      <p:to>
                                        <p:strVal val="visible"/>
                                      </p:to>
                                    </p:set>
                                    <p:animEffect transition="in" filter="dissolve">
                                      <p:cBhvr>
                                        <p:cTn id="35" dur="500"/>
                                        <p:tgtEl>
                                          <p:spTgt spid="40986"/>
                                        </p:tgtEl>
                                      </p:cBhvr>
                                    </p:animEffect>
                                  </p:childTnLst>
                                </p:cTn>
                              </p:par>
                              <p:par>
                                <p:cTn id="36" presetID="9" presetClass="entr" presetSubtype="0" fill="hold" grpId="0" nodeType="withEffect">
                                  <p:stCondLst>
                                    <p:cond delay="0"/>
                                  </p:stCondLst>
                                  <p:childTnLst>
                                    <p:set>
                                      <p:cBhvr>
                                        <p:cTn id="37" dur="1" fill="hold">
                                          <p:stCondLst>
                                            <p:cond delay="0"/>
                                          </p:stCondLst>
                                        </p:cTn>
                                        <p:tgtEl>
                                          <p:spTgt spid="41020"/>
                                        </p:tgtEl>
                                        <p:attrNameLst>
                                          <p:attrName>style.visibility</p:attrName>
                                        </p:attrNameLst>
                                      </p:cBhvr>
                                      <p:to>
                                        <p:strVal val="visible"/>
                                      </p:to>
                                    </p:set>
                                    <p:animEffect transition="in" filter="dissolve">
                                      <p:cBhvr>
                                        <p:cTn id="38" dur="500"/>
                                        <p:tgtEl>
                                          <p:spTgt spid="41020"/>
                                        </p:tgtEl>
                                      </p:cBhvr>
                                    </p:animEffect>
                                  </p:childTnLst>
                                </p:cTn>
                              </p:par>
                              <p:par>
                                <p:cTn id="39" presetID="9" presetClass="entr" presetSubtype="0" fill="hold" grpId="0" nodeType="withEffect">
                                  <p:stCondLst>
                                    <p:cond delay="0"/>
                                  </p:stCondLst>
                                  <p:childTnLst>
                                    <p:set>
                                      <p:cBhvr>
                                        <p:cTn id="40" dur="1" fill="hold">
                                          <p:stCondLst>
                                            <p:cond delay="0"/>
                                          </p:stCondLst>
                                        </p:cTn>
                                        <p:tgtEl>
                                          <p:spTgt spid="40990"/>
                                        </p:tgtEl>
                                        <p:attrNameLst>
                                          <p:attrName>style.visibility</p:attrName>
                                        </p:attrNameLst>
                                      </p:cBhvr>
                                      <p:to>
                                        <p:strVal val="visible"/>
                                      </p:to>
                                    </p:set>
                                    <p:animEffect transition="in" filter="dissolve">
                                      <p:cBhvr>
                                        <p:cTn id="41" dur="500"/>
                                        <p:tgtEl>
                                          <p:spTgt spid="40990"/>
                                        </p:tgtEl>
                                      </p:cBhvr>
                                    </p:animEffect>
                                  </p:childTnLst>
                                </p:cTn>
                              </p:par>
                              <p:par>
                                <p:cTn id="42" presetID="9" presetClass="entr" presetSubtype="0" fill="hold" grpId="0" nodeType="withEffect">
                                  <p:stCondLst>
                                    <p:cond delay="0"/>
                                  </p:stCondLst>
                                  <p:childTnLst>
                                    <p:set>
                                      <p:cBhvr>
                                        <p:cTn id="43" dur="1" fill="hold">
                                          <p:stCondLst>
                                            <p:cond delay="0"/>
                                          </p:stCondLst>
                                        </p:cTn>
                                        <p:tgtEl>
                                          <p:spTgt spid="41016"/>
                                        </p:tgtEl>
                                        <p:attrNameLst>
                                          <p:attrName>style.visibility</p:attrName>
                                        </p:attrNameLst>
                                      </p:cBhvr>
                                      <p:to>
                                        <p:strVal val="visible"/>
                                      </p:to>
                                    </p:set>
                                    <p:animEffect transition="in" filter="dissolve">
                                      <p:cBhvr>
                                        <p:cTn id="44" dur="500"/>
                                        <p:tgtEl>
                                          <p:spTgt spid="41016"/>
                                        </p:tgtEl>
                                      </p:cBhvr>
                                    </p:animEffect>
                                  </p:childTnLst>
                                </p:cTn>
                              </p:par>
                              <p:par>
                                <p:cTn id="45" presetID="9" presetClass="entr" presetSubtype="0" fill="hold" grpId="0" nodeType="withEffect">
                                  <p:stCondLst>
                                    <p:cond delay="0"/>
                                  </p:stCondLst>
                                  <p:childTnLst>
                                    <p:set>
                                      <p:cBhvr>
                                        <p:cTn id="46" dur="1" fill="hold">
                                          <p:stCondLst>
                                            <p:cond delay="0"/>
                                          </p:stCondLst>
                                        </p:cTn>
                                        <p:tgtEl>
                                          <p:spTgt spid="41017"/>
                                        </p:tgtEl>
                                        <p:attrNameLst>
                                          <p:attrName>style.visibility</p:attrName>
                                        </p:attrNameLst>
                                      </p:cBhvr>
                                      <p:to>
                                        <p:strVal val="visible"/>
                                      </p:to>
                                    </p:set>
                                    <p:animEffect transition="in" filter="dissolve">
                                      <p:cBhvr>
                                        <p:cTn id="47" dur="500"/>
                                        <p:tgtEl>
                                          <p:spTgt spid="41017"/>
                                        </p:tgtEl>
                                      </p:cBhvr>
                                    </p:animEffect>
                                  </p:childTnLst>
                                </p:cTn>
                              </p:par>
                              <p:par>
                                <p:cTn id="48" presetID="9" presetClass="entr" presetSubtype="0" fill="hold" grpId="0" nodeType="withEffect">
                                  <p:stCondLst>
                                    <p:cond delay="0"/>
                                  </p:stCondLst>
                                  <p:childTnLst>
                                    <p:set>
                                      <p:cBhvr>
                                        <p:cTn id="49" dur="1" fill="hold">
                                          <p:stCondLst>
                                            <p:cond delay="0"/>
                                          </p:stCondLst>
                                        </p:cTn>
                                        <p:tgtEl>
                                          <p:spTgt spid="40993"/>
                                        </p:tgtEl>
                                        <p:attrNameLst>
                                          <p:attrName>style.visibility</p:attrName>
                                        </p:attrNameLst>
                                      </p:cBhvr>
                                      <p:to>
                                        <p:strVal val="visible"/>
                                      </p:to>
                                    </p:set>
                                    <p:animEffect transition="in" filter="dissolve">
                                      <p:cBhvr>
                                        <p:cTn id="50" dur="500"/>
                                        <p:tgtEl>
                                          <p:spTgt spid="40993"/>
                                        </p:tgtEl>
                                      </p:cBhvr>
                                    </p:animEffect>
                                  </p:childTnLst>
                                </p:cTn>
                              </p:par>
                              <p:par>
                                <p:cTn id="51" presetID="9" presetClass="entr" presetSubtype="0" fill="hold" grpId="0" nodeType="withEffect">
                                  <p:stCondLst>
                                    <p:cond delay="0"/>
                                  </p:stCondLst>
                                  <p:childTnLst>
                                    <p:set>
                                      <p:cBhvr>
                                        <p:cTn id="52" dur="1" fill="hold">
                                          <p:stCondLst>
                                            <p:cond delay="0"/>
                                          </p:stCondLst>
                                        </p:cTn>
                                        <p:tgtEl>
                                          <p:spTgt spid="40995"/>
                                        </p:tgtEl>
                                        <p:attrNameLst>
                                          <p:attrName>style.visibility</p:attrName>
                                        </p:attrNameLst>
                                      </p:cBhvr>
                                      <p:to>
                                        <p:strVal val="visible"/>
                                      </p:to>
                                    </p:set>
                                    <p:animEffect transition="in" filter="dissolve">
                                      <p:cBhvr>
                                        <p:cTn id="53" dur="500"/>
                                        <p:tgtEl>
                                          <p:spTgt spid="40995"/>
                                        </p:tgtEl>
                                      </p:cBhvr>
                                    </p:animEffect>
                                  </p:childTnLst>
                                </p:cTn>
                              </p:par>
                              <p:par>
                                <p:cTn id="54" presetID="9" presetClass="entr" presetSubtype="0" fill="hold" grpId="0" nodeType="withEffect">
                                  <p:stCondLst>
                                    <p:cond delay="0"/>
                                  </p:stCondLst>
                                  <p:childTnLst>
                                    <p:set>
                                      <p:cBhvr>
                                        <p:cTn id="55" dur="1" fill="hold">
                                          <p:stCondLst>
                                            <p:cond delay="0"/>
                                          </p:stCondLst>
                                        </p:cTn>
                                        <p:tgtEl>
                                          <p:spTgt spid="41015"/>
                                        </p:tgtEl>
                                        <p:attrNameLst>
                                          <p:attrName>style.visibility</p:attrName>
                                        </p:attrNameLst>
                                      </p:cBhvr>
                                      <p:to>
                                        <p:strVal val="visible"/>
                                      </p:to>
                                    </p:set>
                                    <p:animEffect transition="in" filter="dissolve">
                                      <p:cBhvr>
                                        <p:cTn id="56" dur="500"/>
                                        <p:tgtEl>
                                          <p:spTgt spid="41015"/>
                                        </p:tgtEl>
                                      </p:cBhvr>
                                    </p:animEffect>
                                  </p:childTnLst>
                                </p:cTn>
                              </p:par>
                              <p:par>
                                <p:cTn id="57" presetID="9" presetClass="entr" presetSubtype="0" fill="hold" grpId="0" nodeType="withEffect">
                                  <p:stCondLst>
                                    <p:cond delay="0"/>
                                  </p:stCondLst>
                                  <p:childTnLst>
                                    <p:set>
                                      <p:cBhvr>
                                        <p:cTn id="58" dur="1" fill="hold">
                                          <p:stCondLst>
                                            <p:cond delay="0"/>
                                          </p:stCondLst>
                                        </p:cTn>
                                        <p:tgtEl>
                                          <p:spTgt spid="41024"/>
                                        </p:tgtEl>
                                        <p:attrNameLst>
                                          <p:attrName>style.visibility</p:attrName>
                                        </p:attrNameLst>
                                      </p:cBhvr>
                                      <p:to>
                                        <p:strVal val="visible"/>
                                      </p:to>
                                    </p:set>
                                    <p:animEffect transition="in" filter="dissolve">
                                      <p:cBhvr>
                                        <p:cTn id="59" dur="500"/>
                                        <p:tgtEl>
                                          <p:spTgt spid="41024"/>
                                        </p:tgtEl>
                                      </p:cBhvr>
                                    </p:animEffect>
                                  </p:childTnLst>
                                </p:cTn>
                              </p:par>
                              <p:par>
                                <p:cTn id="60" presetID="9" presetClass="entr" presetSubtype="0" fill="hold" grpId="0" nodeType="withEffect">
                                  <p:stCondLst>
                                    <p:cond delay="0"/>
                                  </p:stCondLst>
                                  <p:childTnLst>
                                    <p:set>
                                      <p:cBhvr>
                                        <p:cTn id="61" dur="1" fill="hold">
                                          <p:stCondLst>
                                            <p:cond delay="0"/>
                                          </p:stCondLst>
                                        </p:cTn>
                                        <p:tgtEl>
                                          <p:spTgt spid="41023"/>
                                        </p:tgtEl>
                                        <p:attrNameLst>
                                          <p:attrName>style.visibility</p:attrName>
                                        </p:attrNameLst>
                                      </p:cBhvr>
                                      <p:to>
                                        <p:strVal val="visible"/>
                                      </p:to>
                                    </p:set>
                                    <p:animEffect transition="in" filter="dissolve">
                                      <p:cBhvr>
                                        <p:cTn id="62" dur="500"/>
                                        <p:tgtEl>
                                          <p:spTgt spid="41023"/>
                                        </p:tgtEl>
                                      </p:cBhvr>
                                    </p:animEffect>
                                  </p:childTnLst>
                                </p:cTn>
                              </p:par>
                              <p:par>
                                <p:cTn id="63" presetID="9" presetClass="entr" presetSubtype="0" fill="hold" grpId="0" nodeType="withEffect">
                                  <p:stCondLst>
                                    <p:cond delay="0"/>
                                  </p:stCondLst>
                                  <p:childTnLst>
                                    <p:set>
                                      <p:cBhvr>
                                        <p:cTn id="64" dur="1" fill="hold">
                                          <p:stCondLst>
                                            <p:cond delay="0"/>
                                          </p:stCondLst>
                                        </p:cTn>
                                        <p:tgtEl>
                                          <p:spTgt spid="41018"/>
                                        </p:tgtEl>
                                        <p:attrNameLst>
                                          <p:attrName>style.visibility</p:attrName>
                                        </p:attrNameLst>
                                      </p:cBhvr>
                                      <p:to>
                                        <p:strVal val="visible"/>
                                      </p:to>
                                    </p:set>
                                    <p:animEffect transition="in" filter="dissolve">
                                      <p:cBhvr>
                                        <p:cTn id="65" dur="500"/>
                                        <p:tgtEl>
                                          <p:spTgt spid="41018"/>
                                        </p:tgtEl>
                                      </p:cBhvr>
                                    </p:animEffect>
                                  </p:childTnLst>
                                </p:cTn>
                              </p:par>
                              <p:par>
                                <p:cTn id="66" presetID="9" presetClass="entr" presetSubtype="0" fill="hold" grpId="0" nodeType="withEffect">
                                  <p:stCondLst>
                                    <p:cond delay="0"/>
                                  </p:stCondLst>
                                  <p:childTnLst>
                                    <p:set>
                                      <p:cBhvr>
                                        <p:cTn id="67" dur="1" fill="hold">
                                          <p:stCondLst>
                                            <p:cond delay="0"/>
                                          </p:stCondLst>
                                        </p:cTn>
                                        <p:tgtEl>
                                          <p:spTgt spid="40992"/>
                                        </p:tgtEl>
                                        <p:attrNameLst>
                                          <p:attrName>style.visibility</p:attrName>
                                        </p:attrNameLst>
                                      </p:cBhvr>
                                      <p:to>
                                        <p:strVal val="visible"/>
                                      </p:to>
                                    </p:set>
                                    <p:animEffect transition="in" filter="dissolve">
                                      <p:cBhvr>
                                        <p:cTn id="68" dur="500"/>
                                        <p:tgtEl>
                                          <p:spTgt spid="40992"/>
                                        </p:tgtEl>
                                      </p:cBhvr>
                                    </p:animEffect>
                                  </p:childTnLst>
                                </p:cTn>
                              </p:par>
                              <p:par>
                                <p:cTn id="69" presetID="9" presetClass="entr" presetSubtype="0" fill="hold" grpId="0" nodeType="withEffect">
                                  <p:stCondLst>
                                    <p:cond delay="0"/>
                                  </p:stCondLst>
                                  <p:childTnLst>
                                    <p:set>
                                      <p:cBhvr>
                                        <p:cTn id="70" dur="1" fill="hold">
                                          <p:stCondLst>
                                            <p:cond delay="0"/>
                                          </p:stCondLst>
                                        </p:cTn>
                                        <p:tgtEl>
                                          <p:spTgt spid="41013"/>
                                        </p:tgtEl>
                                        <p:attrNameLst>
                                          <p:attrName>style.visibility</p:attrName>
                                        </p:attrNameLst>
                                      </p:cBhvr>
                                      <p:to>
                                        <p:strVal val="visible"/>
                                      </p:to>
                                    </p:set>
                                    <p:animEffect transition="in" filter="dissolve">
                                      <p:cBhvr>
                                        <p:cTn id="71" dur="500"/>
                                        <p:tgtEl>
                                          <p:spTgt spid="41013"/>
                                        </p:tgtEl>
                                      </p:cBhvr>
                                    </p:animEffect>
                                  </p:childTnLst>
                                </p:cTn>
                              </p:par>
                              <p:par>
                                <p:cTn id="72" presetID="9" presetClass="entr" presetSubtype="0" fill="hold" grpId="0" nodeType="withEffect">
                                  <p:stCondLst>
                                    <p:cond delay="0"/>
                                  </p:stCondLst>
                                  <p:childTnLst>
                                    <p:set>
                                      <p:cBhvr>
                                        <p:cTn id="73" dur="1" fill="hold">
                                          <p:stCondLst>
                                            <p:cond delay="0"/>
                                          </p:stCondLst>
                                        </p:cTn>
                                        <p:tgtEl>
                                          <p:spTgt spid="40991"/>
                                        </p:tgtEl>
                                        <p:attrNameLst>
                                          <p:attrName>style.visibility</p:attrName>
                                        </p:attrNameLst>
                                      </p:cBhvr>
                                      <p:to>
                                        <p:strVal val="visible"/>
                                      </p:to>
                                    </p:set>
                                    <p:animEffect transition="in" filter="dissolve">
                                      <p:cBhvr>
                                        <p:cTn id="74" dur="500"/>
                                        <p:tgtEl>
                                          <p:spTgt spid="40991"/>
                                        </p:tgtEl>
                                      </p:cBhvr>
                                    </p:animEffect>
                                  </p:childTnLst>
                                </p:cTn>
                              </p:par>
                              <p:par>
                                <p:cTn id="75" presetID="9" presetClass="entr" presetSubtype="0" fill="hold" grpId="0" nodeType="withEffect">
                                  <p:stCondLst>
                                    <p:cond delay="0"/>
                                  </p:stCondLst>
                                  <p:childTnLst>
                                    <p:set>
                                      <p:cBhvr>
                                        <p:cTn id="76" dur="1" fill="hold">
                                          <p:stCondLst>
                                            <p:cond delay="0"/>
                                          </p:stCondLst>
                                        </p:cTn>
                                        <p:tgtEl>
                                          <p:spTgt spid="41003"/>
                                        </p:tgtEl>
                                        <p:attrNameLst>
                                          <p:attrName>style.visibility</p:attrName>
                                        </p:attrNameLst>
                                      </p:cBhvr>
                                      <p:to>
                                        <p:strVal val="visible"/>
                                      </p:to>
                                    </p:set>
                                    <p:animEffect transition="in" filter="dissolve">
                                      <p:cBhvr>
                                        <p:cTn id="77" dur="500"/>
                                        <p:tgtEl>
                                          <p:spTgt spid="41003"/>
                                        </p:tgtEl>
                                      </p:cBhvr>
                                    </p:animEffect>
                                  </p:childTnLst>
                                </p:cTn>
                              </p:par>
                              <p:par>
                                <p:cTn id="78" presetID="9" presetClass="entr" presetSubtype="0" fill="hold" grpId="0" nodeType="withEffect">
                                  <p:stCondLst>
                                    <p:cond delay="0"/>
                                  </p:stCondLst>
                                  <p:childTnLst>
                                    <p:set>
                                      <p:cBhvr>
                                        <p:cTn id="79" dur="1" fill="hold">
                                          <p:stCondLst>
                                            <p:cond delay="0"/>
                                          </p:stCondLst>
                                        </p:cTn>
                                        <p:tgtEl>
                                          <p:spTgt spid="40989"/>
                                        </p:tgtEl>
                                        <p:attrNameLst>
                                          <p:attrName>style.visibility</p:attrName>
                                        </p:attrNameLst>
                                      </p:cBhvr>
                                      <p:to>
                                        <p:strVal val="visible"/>
                                      </p:to>
                                    </p:set>
                                    <p:animEffect transition="in" filter="dissolve">
                                      <p:cBhvr>
                                        <p:cTn id="80" dur="500"/>
                                        <p:tgtEl>
                                          <p:spTgt spid="40989"/>
                                        </p:tgtEl>
                                      </p:cBhvr>
                                    </p:animEffect>
                                  </p:childTnLst>
                                </p:cTn>
                              </p:par>
                            </p:childTnLst>
                          </p:cTn>
                        </p:par>
                      </p:childTnLst>
                    </p:cTn>
                  </p:par>
                  <p:par>
                    <p:cTn id="81" fill="hold">
                      <p:stCondLst>
                        <p:cond delay="indefinite"/>
                      </p:stCondLst>
                      <p:childTnLst>
                        <p:par>
                          <p:cTn id="82" fill="hold">
                            <p:stCondLst>
                              <p:cond delay="0"/>
                            </p:stCondLst>
                            <p:childTnLst>
                              <p:par>
                                <p:cTn id="83" presetID="9" presetClass="entr" presetSubtype="0" fill="hold" grpId="0" nodeType="clickEffect">
                                  <p:stCondLst>
                                    <p:cond delay="0"/>
                                  </p:stCondLst>
                                  <p:childTnLst>
                                    <p:set>
                                      <p:cBhvr>
                                        <p:cTn id="84" dur="1" fill="hold">
                                          <p:stCondLst>
                                            <p:cond delay="0"/>
                                          </p:stCondLst>
                                        </p:cTn>
                                        <p:tgtEl>
                                          <p:spTgt spid="41006"/>
                                        </p:tgtEl>
                                        <p:attrNameLst>
                                          <p:attrName>style.visibility</p:attrName>
                                        </p:attrNameLst>
                                      </p:cBhvr>
                                      <p:to>
                                        <p:strVal val="visible"/>
                                      </p:to>
                                    </p:set>
                                    <p:animEffect transition="in" filter="dissolve">
                                      <p:cBhvr>
                                        <p:cTn id="85" dur="500"/>
                                        <p:tgtEl>
                                          <p:spTgt spid="41006"/>
                                        </p:tgtEl>
                                      </p:cBhvr>
                                    </p:animEffect>
                                  </p:childTnLst>
                                </p:cTn>
                              </p:par>
                              <p:par>
                                <p:cTn id="86" presetID="9" presetClass="entr" presetSubtype="0" fill="hold" grpId="0" nodeType="withEffect">
                                  <p:stCondLst>
                                    <p:cond delay="0"/>
                                  </p:stCondLst>
                                  <p:childTnLst>
                                    <p:set>
                                      <p:cBhvr>
                                        <p:cTn id="87" dur="1" fill="hold">
                                          <p:stCondLst>
                                            <p:cond delay="0"/>
                                          </p:stCondLst>
                                        </p:cTn>
                                        <p:tgtEl>
                                          <p:spTgt spid="41008"/>
                                        </p:tgtEl>
                                        <p:attrNameLst>
                                          <p:attrName>style.visibility</p:attrName>
                                        </p:attrNameLst>
                                      </p:cBhvr>
                                      <p:to>
                                        <p:strVal val="visible"/>
                                      </p:to>
                                    </p:set>
                                    <p:animEffect transition="in" filter="dissolve">
                                      <p:cBhvr>
                                        <p:cTn id="88" dur="500"/>
                                        <p:tgtEl>
                                          <p:spTgt spid="41008"/>
                                        </p:tgtEl>
                                      </p:cBhvr>
                                    </p:animEffect>
                                  </p:childTnLst>
                                </p:cTn>
                              </p:par>
                              <p:par>
                                <p:cTn id="89" presetID="9" presetClass="entr" presetSubtype="0" fill="hold" grpId="0" nodeType="withEffect">
                                  <p:stCondLst>
                                    <p:cond delay="0"/>
                                  </p:stCondLst>
                                  <p:childTnLst>
                                    <p:set>
                                      <p:cBhvr>
                                        <p:cTn id="90" dur="1" fill="hold">
                                          <p:stCondLst>
                                            <p:cond delay="0"/>
                                          </p:stCondLst>
                                        </p:cTn>
                                        <p:tgtEl>
                                          <p:spTgt spid="41007"/>
                                        </p:tgtEl>
                                        <p:attrNameLst>
                                          <p:attrName>style.visibility</p:attrName>
                                        </p:attrNameLst>
                                      </p:cBhvr>
                                      <p:to>
                                        <p:strVal val="visible"/>
                                      </p:to>
                                    </p:set>
                                    <p:animEffect transition="in" filter="dissolve">
                                      <p:cBhvr>
                                        <p:cTn id="91" dur="500"/>
                                        <p:tgtEl>
                                          <p:spTgt spid="41007"/>
                                        </p:tgtEl>
                                      </p:cBhvr>
                                    </p:animEffect>
                                  </p:childTnLst>
                                </p:cTn>
                              </p:par>
                              <p:par>
                                <p:cTn id="92" presetID="9" presetClass="entr" presetSubtype="0" fill="hold" grpId="0" nodeType="withEffect">
                                  <p:stCondLst>
                                    <p:cond delay="0"/>
                                  </p:stCondLst>
                                  <p:childTnLst>
                                    <p:set>
                                      <p:cBhvr>
                                        <p:cTn id="93" dur="1" fill="hold">
                                          <p:stCondLst>
                                            <p:cond delay="0"/>
                                          </p:stCondLst>
                                        </p:cTn>
                                        <p:tgtEl>
                                          <p:spTgt spid="41005"/>
                                        </p:tgtEl>
                                        <p:attrNameLst>
                                          <p:attrName>style.visibility</p:attrName>
                                        </p:attrNameLst>
                                      </p:cBhvr>
                                      <p:to>
                                        <p:strVal val="visible"/>
                                      </p:to>
                                    </p:set>
                                    <p:animEffect transition="in" filter="dissolve">
                                      <p:cBhvr>
                                        <p:cTn id="94" dur="500"/>
                                        <p:tgtEl>
                                          <p:spTgt spid="41005"/>
                                        </p:tgtEl>
                                      </p:cBhvr>
                                    </p:animEffect>
                                  </p:childTnLst>
                                </p:cTn>
                              </p:par>
                            </p:childTnLst>
                          </p:cTn>
                        </p:par>
                      </p:childTnLst>
                    </p:cTn>
                  </p:par>
                  <p:par>
                    <p:cTn id="95" fill="hold">
                      <p:stCondLst>
                        <p:cond delay="indefinite"/>
                      </p:stCondLst>
                      <p:childTnLst>
                        <p:par>
                          <p:cTn id="96" fill="hold">
                            <p:stCondLst>
                              <p:cond delay="0"/>
                            </p:stCondLst>
                            <p:childTnLst>
                              <p:par>
                                <p:cTn id="97" presetID="9" presetClass="entr" presetSubtype="0" fill="hold" grpId="0" nodeType="clickEffect">
                                  <p:stCondLst>
                                    <p:cond delay="0"/>
                                  </p:stCondLst>
                                  <p:childTnLst>
                                    <p:set>
                                      <p:cBhvr>
                                        <p:cTn id="98" dur="1" fill="hold">
                                          <p:stCondLst>
                                            <p:cond delay="0"/>
                                          </p:stCondLst>
                                        </p:cTn>
                                        <p:tgtEl>
                                          <p:spTgt spid="41002"/>
                                        </p:tgtEl>
                                        <p:attrNameLst>
                                          <p:attrName>style.visibility</p:attrName>
                                        </p:attrNameLst>
                                      </p:cBhvr>
                                      <p:to>
                                        <p:strVal val="visible"/>
                                      </p:to>
                                    </p:set>
                                    <p:animEffect transition="in" filter="dissolve">
                                      <p:cBhvr>
                                        <p:cTn id="99" dur="500"/>
                                        <p:tgtEl>
                                          <p:spTgt spid="41002"/>
                                        </p:tgtEl>
                                      </p:cBhvr>
                                    </p:animEffect>
                                  </p:childTnLst>
                                </p:cTn>
                              </p:par>
                              <p:par>
                                <p:cTn id="100" presetID="9" presetClass="entr" presetSubtype="0" fill="hold" grpId="0" nodeType="withEffect">
                                  <p:stCondLst>
                                    <p:cond delay="0"/>
                                  </p:stCondLst>
                                  <p:childTnLst>
                                    <p:set>
                                      <p:cBhvr>
                                        <p:cTn id="101" dur="1" fill="hold">
                                          <p:stCondLst>
                                            <p:cond delay="0"/>
                                          </p:stCondLst>
                                        </p:cTn>
                                        <p:tgtEl>
                                          <p:spTgt spid="40987"/>
                                        </p:tgtEl>
                                        <p:attrNameLst>
                                          <p:attrName>style.visibility</p:attrName>
                                        </p:attrNameLst>
                                      </p:cBhvr>
                                      <p:to>
                                        <p:strVal val="visible"/>
                                      </p:to>
                                    </p:set>
                                    <p:animEffect transition="in" filter="dissolve">
                                      <p:cBhvr>
                                        <p:cTn id="102" dur="500"/>
                                        <p:tgtEl>
                                          <p:spTgt spid="40987"/>
                                        </p:tgtEl>
                                      </p:cBhvr>
                                    </p:animEffect>
                                  </p:childTnLst>
                                </p:cTn>
                              </p:par>
                              <p:par>
                                <p:cTn id="103" presetID="9" presetClass="entr" presetSubtype="0" fill="hold" grpId="0" nodeType="withEffect">
                                  <p:stCondLst>
                                    <p:cond delay="0"/>
                                  </p:stCondLst>
                                  <p:childTnLst>
                                    <p:set>
                                      <p:cBhvr>
                                        <p:cTn id="104" dur="1" fill="hold">
                                          <p:stCondLst>
                                            <p:cond delay="0"/>
                                          </p:stCondLst>
                                        </p:cTn>
                                        <p:tgtEl>
                                          <p:spTgt spid="41004"/>
                                        </p:tgtEl>
                                        <p:attrNameLst>
                                          <p:attrName>style.visibility</p:attrName>
                                        </p:attrNameLst>
                                      </p:cBhvr>
                                      <p:to>
                                        <p:strVal val="visible"/>
                                      </p:to>
                                    </p:set>
                                    <p:animEffect transition="in" filter="dissolve">
                                      <p:cBhvr>
                                        <p:cTn id="105" dur="500"/>
                                        <p:tgtEl>
                                          <p:spTgt spid="41004"/>
                                        </p:tgtEl>
                                      </p:cBhvr>
                                    </p:animEffect>
                                  </p:childTnLst>
                                </p:cTn>
                              </p:par>
                              <p:par>
                                <p:cTn id="106" presetID="9" presetClass="entr" presetSubtype="0" fill="hold" grpId="0" nodeType="withEffect">
                                  <p:stCondLst>
                                    <p:cond delay="0"/>
                                  </p:stCondLst>
                                  <p:childTnLst>
                                    <p:set>
                                      <p:cBhvr>
                                        <p:cTn id="107" dur="1" fill="hold">
                                          <p:stCondLst>
                                            <p:cond delay="0"/>
                                          </p:stCondLst>
                                        </p:cTn>
                                        <p:tgtEl>
                                          <p:spTgt spid="40988"/>
                                        </p:tgtEl>
                                        <p:attrNameLst>
                                          <p:attrName>style.visibility</p:attrName>
                                        </p:attrNameLst>
                                      </p:cBhvr>
                                      <p:to>
                                        <p:strVal val="visible"/>
                                      </p:to>
                                    </p:set>
                                    <p:animEffect transition="in" filter="dissolve">
                                      <p:cBhvr>
                                        <p:cTn id="108" dur="500"/>
                                        <p:tgtEl>
                                          <p:spTgt spid="40988"/>
                                        </p:tgtEl>
                                      </p:cBhvr>
                                    </p:animEffect>
                                  </p:childTnLst>
                                </p:cTn>
                              </p:par>
                              <p:par>
                                <p:cTn id="109" presetID="9" presetClass="entr" presetSubtype="0" fill="hold" grpId="0" nodeType="withEffect">
                                  <p:stCondLst>
                                    <p:cond delay="0"/>
                                  </p:stCondLst>
                                  <p:childTnLst>
                                    <p:set>
                                      <p:cBhvr>
                                        <p:cTn id="110" dur="1" fill="hold">
                                          <p:stCondLst>
                                            <p:cond delay="0"/>
                                          </p:stCondLst>
                                        </p:cTn>
                                        <p:tgtEl>
                                          <p:spTgt spid="41009"/>
                                        </p:tgtEl>
                                        <p:attrNameLst>
                                          <p:attrName>style.visibility</p:attrName>
                                        </p:attrNameLst>
                                      </p:cBhvr>
                                      <p:to>
                                        <p:strVal val="visible"/>
                                      </p:to>
                                    </p:set>
                                    <p:animEffect transition="in" filter="dissolve">
                                      <p:cBhvr>
                                        <p:cTn id="111" dur="500"/>
                                        <p:tgtEl>
                                          <p:spTgt spid="41009"/>
                                        </p:tgtEl>
                                      </p:cBhvr>
                                    </p:animEffect>
                                  </p:childTnLst>
                                </p:cTn>
                              </p:par>
                              <p:par>
                                <p:cTn id="112" presetID="9" presetClass="entr" presetSubtype="0" fill="hold" grpId="0" nodeType="withEffect">
                                  <p:stCondLst>
                                    <p:cond delay="0"/>
                                  </p:stCondLst>
                                  <p:childTnLst>
                                    <p:set>
                                      <p:cBhvr>
                                        <p:cTn id="113" dur="1" fill="hold">
                                          <p:stCondLst>
                                            <p:cond delay="0"/>
                                          </p:stCondLst>
                                        </p:cTn>
                                        <p:tgtEl>
                                          <p:spTgt spid="41012"/>
                                        </p:tgtEl>
                                        <p:attrNameLst>
                                          <p:attrName>style.visibility</p:attrName>
                                        </p:attrNameLst>
                                      </p:cBhvr>
                                      <p:to>
                                        <p:strVal val="visible"/>
                                      </p:to>
                                    </p:set>
                                    <p:animEffect transition="in" filter="dissolve">
                                      <p:cBhvr>
                                        <p:cTn id="114" dur="500"/>
                                        <p:tgtEl>
                                          <p:spTgt spid="41012"/>
                                        </p:tgtEl>
                                      </p:cBhvr>
                                    </p:animEffect>
                                  </p:childTnLst>
                                </p:cTn>
                              </p:par>
                              <p:par>
                                <p:cTn id="115" presetID="9" presetClass="entr" presetSubtype="0" fill="hold" grpId="0" nodeType="withEffect">
                                  <p:stCondLst>
                                    <p:cond delay="0"/>
                                  </p:stCondLst>
                                  <p:childTnLst>
                                    <p:set>
                                      <p:cBhvr>
                                        <p:cTn id="116" dur="1" fill="hold">
                                          <p:stCondLst>
                                            <p:cond delay="0"/>
                                          </p:stCondLst>
                                        </p:cTn>
                                        <p:tgtEl>
                                          <p:spTgt spid="41019"/>
                                        </p:tgtEl>
                                        <p:attrNameLst>
                                          <p:attrName>style.visibility</p:attrName>
                                        </p:attrNameLst>
                                      </p:cBhvr>
                                      <p:to>
                                        <p:strVal val="visible"/>
                                      </p:to>
                                    </p:set>
                                    <p:animEffect transition="in" filter="dissolve">
                                      <p:cBhvr>
                                        <p:cTn id="117" dur="500"/>
                                        <p:tgtEl>
                                          <p:spTgt spid="41019"/>
                                        </p:tgtEl>
                                      </p:cBhvr>
                                    </p:animEffect>
                                  </p:childTnLst>
                                </p:cTn>
                              </p:par>
                              <p:par>
                                <p:cTn id="118" presetID="9" presetClass="entr" presetSubtype="0" fill="hold" grpId="0" nodeType="withEffect">
                                  <p:stCondLst>
                                    <p:cond delay="0"/>
                                  </p:stCondLst>
                                  <p:childTnLst>
                                    <p:set>
                                      <p:cBhvr>
                                        <p:cTn id="119" dur="1" fill="hold">
                                          <p:stCondLst>
                                            <p:cond delay="0"/>
                                          </p:stCondLst>
                                        </p:cTn>
                                        <p:tgtEl>
                                          <p:spTgt spid="40996"/>
                                        </p:tgtEl>
                                        <p:attrNameLst>
                                          <p:attrName>style.visibility</p:attrName>
                                        </p:attrNameLst>
                                      </p:cBhvr>
                                      <p:to>
                                        <p:strVal val="visible"/>
                                      </p:to>
                                    </p:set>
                                    <p:animEffect transition="in" filter="dissolve">
                                      <p:cBhvr>
                                        <p:cTn id="120" dur="500"/>
                                        <p:tgtEl>
                                          <p:spTgt spid="40996"/>
                                        </p:tgtEl>
                                      </p:cBhvr>
                                    </p:animEffect>
                                  </p:childTnLst>
                                </p:cTn>
                              </p:par>
                            </p:childTnLst>
                          </p:cTn>
                        </p:par>
                      </p:childTnLst>
                    </p:cTn>
                  </p:par>
                  <p:par>
                    <p:cTn id="121" fill="hold">
                      <p:stCondLst>
                        <p:cond delay="indefinite"/>
                      </p:stCondLst>
                      <p:childTnLst>
                        <p:par>
                          <p:cTn id="122" fill="hold">
                            <p:stCondLst>
                              <p:cond delay="0"/>
                            </p:stCondLst>
                            <p:childTnLst>
                              <p:par>
                                <p:cTn id="123" presetID="53" presetClass="entr" presetSubtype="0" fill="hold" nodeType="clickEffect">
                                  <p:stCondLst>
                                    <p:cond delay="0"/>
                                  </p:stCondLst>
                                  <p:childTnLst>
                                    <p:set>
                                      <p:cBhvr>
                                        <p:cTn id="124" dur="1" fill="hold">
                                          <p:stCondLst>
                                            <p:cond delay="0"/>
                                          </p:stCondLst>
                                        </p:cTn>
                                        <p:tgtEl>
                                          <p:spTgt spid="72"/>
                                        </p:tgtEl>
                                        <p:attrNameLst>
                                          <p:attrName>style.visibility</p:attrName>
                                        </p:attrNameLst>
                                      </p:cBhvr>
                                      <p:to>
                                        <p:strVal val="visible"/>
                                      </p:to>
                                    </p:set>
                                    <p:anim calcmode="lin" valueType="num">
                                      <p:cBhvr>
                                        <p:cTn id="125" dur="500" fill="hold"/>
                                        <p:tgtEl>
                                          <p:spTgt spid="72"/>
                                        </p:tgtEl>
                                        <p:attrNameLst>
                                          <p:attrName>ppt_w</p:attrName>
                                        </p:attrNameLst>
                                      </p:cBhvr>
                                      <p:tavLst>
                                        <p:tav tm="0">
                                          <p:val>
                                            <p:fltVal val="0"/>
                                          </p:val>
                                        </p:tav>
                                        <p:tav tm="100000">
                                          <p:val>
                                            <p:strVal val="#ppt_w"/>
                                          </p:val>
                                        </p:tav>
                                      </p:tavLst>
                                    </p:anim>
                                    <p:anim calcmode="lin" valueType="num">
                                      <p:cBhvr>
                                        <p:cTn id="126" dur="500" fill="hold"/>
                                        <p:tgtEl>
                                          <p:spTgt spid="72"/>
                                        </p:tgtEl>
                                        <p:attrNameLst>
                                          <p:attrName>ppt_h</p:attrName>
                                        </p:attrNameLst>
                                      </p:cBhvr>
                                      <p:tavLst>
                                        <p:tav tm="0">
                                          <p:val>
                                            <p:fltVal val="0"/>
                                          </p:val>
                                        </p:tav>
                                        <p:tav tm="100000">
                                          <p:val>
                                            <p:strVal val="#ppt_h"/>
                                          </p:val>
                                        </p:tav>
                                      </p:tavLst>
                                    </p:anim>
                                    <p:animEffect transition="in" filter="fade">
                                      <p:cBhvr>
                                        <p:cTn id="127" dur="500"/>
                                        <p:tgtEl>
                                          <p:spTgt spid="72"/>
                                        </p:tgtEl>
                                      </p:cBhvr>
                                    </p:animEffect>
                                  </p:childTnLst>
                                </p:cTn>
                              </p:par>
                            </p:childTnLst>
                          </p:cTn>
                        </p:par>
                      </p:childTnLst>
                    </p:cTn>
                  </p:par>
                  <p:par>
                    <p:cTn id="128" fill="hold">
                      <p:stCondLst>
                        <p:cond delay="indefinite"/>
                      </p:stCondLst>
                      <p:childTnLst>
                        <p:par>
                          <p:cTn id="129" fill="hold">
                            <p:stCondLst>
                              <p:cond delay="0"/>
                            </p:stCondLst>
                            <p:childTnLst>
                              <p:par>
                                <p:cTn id="130" presetID="9" presetClass="entr" presetSubtype="0" fill="hold" grpId="0" nodeType="clickEffect">
                                  <p:stCondLst>
                                    <p:cond delay="0"/>
                                  </p:stCondLst>
                                  <p:childTnLst>
                                    <p:set>
                                      <p:cBhvr>
                                        <p:cTn id="131" dur="1" fill="hold">
                                          <p:stCondLst>
                                            <p:cond delay="0"/>
                                          </p:stCondLst>
                                        </p:cTn>
                                        <p:tgtEl>
                                          <p:spTgt spid="40994"/>
                                        </p:tgtEl>
                                        <p:attrNameLst>
                                          <p:attrName>style.visibility</p:attrName>
                                        </p:attrNameLst>
                                      </p:cBhvr>
                                      <p:to>
                                        <p:strVal val="visible"/>
                                      </p:to>
                                    </p:set>
                                    <p:animEffect transition="in" filter="dissolve">
                                      <p:cBhvr>
                                        <p:cTn id="132" dur="500"/>
                                        <p:tgtEl>
                                          <p:spTgt spid="40994"/>
                                        </p:tgtEl>
                                      </p:cBhvr>
                                    </p:animEffect>
                                  </p:childTnLst>
                                </p:cTn>
                              </p:par>
                              <p:par>
                                <p:cTn id="133" presetID="9" presetClass="entr" presetSubtype="0" fill="hold" grpId="0" nodeType="withEffect">
                                  <p:stCondLst>
                                    <p:cond delay="0"/>
                                  </p:stCondLst>
                                  <p:childTnLst>
                                    <p:set>
                                      <p:cBhvr>
                                        <p:cTn id="134" dur="1" fill="hold">
                                          <p:stCondLst>
                                            <p:cond delay="0"/>
                                          </p:stCondLst>
                                        </p:cTn>
                                        <p:tgtEl>
                                          <p:spTgt spid="41014"/>
                                        </p:tgtEl>
                                        <p:attrNameLst>
                                          <p:attrName>style.visibility</p:attrName>
                                        </p:attrNameLst>
                                      </p:cBhvr>
                                      <p:to>
                                        <p:strVal val="visible"/>
                                      </p:to>
                                    </p:set>
                                    <p:animEffect transition="in" filter="dissolve">
                                      <p:cBhvr>
                                        <p:cTn id="135" dur="500"/>
                                        <p:tgtEl>
                                          <p:spTgt spid="41014"/>
                                        </p:tgtEl>
                                      </p:cBhvr>
                                    </p:animEffect>
                                  </p:childTnLst>
                                </p:cTn>
                              </p:par>
                              <p:par>
                                <p:cTn id="136" presetID="9" presetClass="entr" presetSubtype="0" fill="hold" grpId="0" nodeType="withEffect">
                                  <p:stCondLst>
                                    <p:cond delay="0"/>
                                  </p:stCondLst>
                                  <p:childTnLst>
                                    <p:set>
                                      <p:cBhvr>
                                        <p:cTn id="137" dur="1" fill="hold">
                                          <p:stCondLst>
                                            <p:cond delay="0"/>
                                          </p:stCondLst>
                                        </p:cTn>
                                        <p:tgtEl>
                                          <p:spTgt spid="41011"/>
                                        </p:tgtEl>
                                        <p:attrNameLst>
                                          <p:attrName>style.visibility</p:attrName>
                                        </p:attrNameLst>
                                      </p:cBhvr>
                                      <p:to>
                                        <p:strVal val="visible"/>
                                      </p:to>
                                    </p:set>
                                    <p:animEffect transition="in" filter="dissolve">
                                      <p:cBhvr>
                                        <p:cTn id="138" dur="500"/>
                                        <p:tgtEl>
                                          <p:spTgt spid="41011"/>
                                        </p:tgtEl>
                                      </p:cBhvr>
                                    </p:animEffect>
                                  </p:childTnLst>
                                </p:cTn>
                              </p:par>
                              <p:par>
                                <p:cTn id="139" presetID="9" presetClass="entr" presetSubtype="0" fill="hold" grpId="0" nodeType="withEffect">
                                  <p:stCondLst>
                                    <p:cond delay="0"/>
                                  </p:stCondLst>
                                  <p:childTnLst>
                                    <p:set>
                                      <p:cBhvr>
                                        <p:cTn id="140" dur="1" fill="hold">
                                          <p:stCondLst>
                                            <p:cond delay="0"/>
                                          </p:stCondLst>
                                        </p:cTn>
                                        <p:tgtEl>
                                          <p:spTgt spid="41010"/>
                                        </p:tgtEl>
                                        <p:attrNameLst>
                                          <p:attrName>style.visibility</p:attrName>
                                        </p:attrNameLst>
                                      </p:cBhvr>
                                      <p:to>
                                        <p:strVal val="visible"/>
                                      </p:to>
                                    </p:set>
                                    <p:animEffect transition="in" filter="dissolve">
                                      <p:cBhvr>
                                        <p:cTn id="141" dur="500"/>
                                        <p:tgtEl>
                                          <p:spTgt spid="41010"/>
                                        </p:tgtEl>
                                      </p:cBhvr>
                                    </p:animEffect>
                                  </p:childTnLst>
                                </p:cTn>
                              </p:par>
                              <p:par>
                                <p:cTn id="142" presetID="9" presetClass="entr" presetSubtype="0" fill="hold" grpId="0" nodeType="withEffect">
                                  <p:stCondLst>
                                    <p:cond delay="0"/>
                                  </p:stCondLst>
                                  <p:childTnLst>
                                    <p:set>
                                      <p:cBhvr>
                                        <p:cTn id="143" dur="1" fill="hold">
                                          <p:stCondLst>
                                            <p:cond delay="0"/>
                                          </p:stCondLst>
                                        </p:cTn>
                                        <p:tgtEl>
                                          <p:spTgt spid="41022"/>
                                        </p:tgtEl>
                                        <p:attrNameLst>
                                          <p:attrName>style.visibility</p:attrName>
                                        </p:attrNameLst>
                                      </p:cBhvr>
                                      <p:to>
                                        <p:strVal val="visible"/>
                                      </p:to>
                                    </p:set>
                                    <p:animEffect transition="in" filter="dissolve">
                                      <p:cBhvr>
                                        <p:cTn id="144" dur="500"/>
                                        <p:tgtEl>
                                          <p:spTgt spid="41022"/>
                                        </p:tgtEl>
                                      </p:cBhvr>
                                    </p:animEffect>
                                  </p:childTnLst>
                                </p:cTn>
                              </p:par>
                              <p:par>
                                <p:cTn id="145" presetID="9" presetClass="entr" presetSubtype="0" fill="hold" grpId="0" nodeType="withEffect">
                                  <p:stCondLst>
                                    <p:cond delay="0"/>
                                  </p:stCondLst>
                                  <p:childTnLst>
                                    <p:set>
                                      <p:cBhvr>
                                        <p:cTn id="146" dur="1" fill="hold">
                                          <p:stCondLst>
                                            <p:cond delay="0"/>
                                          </p:stCondLst>
                                        </p:cTn>
                                        <p:tgtEl>
                                          <p:spTgt spid="41021"/>
                                        </p:tgtEl>
                                        <p:attrNameLst>
                                          <p:attrName>style.visibility</p:attrName>
                                        </p:attrNameLst>
                                      </p:cBhvr>
                                      <p:to>
                                        <p:strVal val="visible"/>
                                      </p:to>
                                    </p:set>
                                    <p:animEffect transition="in" filter="dissolve">
                                      <p:cBhvr>
                                        <p:cTn id="147" dur="500"/>
                                        <p:tgtEl>
                                          <p:spTgt spid="410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7" grpId="0" animBg="1"/>
      <p:bldP spid="40970" grpId="0" animBg="1"/>
      <p:bldP spid="40973" grpId="0" animBg="1"/>
      <p:bldP spid="40986" grpId="0" animBg="1"/>
      <p:bldP spid="40987" grpId="0" animBg="1"/>
      <p:bldP spid="40988" grpId="0" animBg="1"/>
      <p:bldP spid="40989" grpId="0" animBg="1"/>
      <p:bldP spid="40990" grpId="0" animBg="1"/>
      <p:bldP spid="40991" grpId="0" animBg="1"/>
      <p:bldP spid="40992" grpId="0" animBg="1"/>
      <p:bldP spid="40993" grpId="0" animBg="1"/>
      <p:bldP spid="40994" grpId="0" animBg="1"/>
      <p:bldP spid="40995" grpId="0" animBg="1"/>
      <p:bldP spid="40996" grpId="0" animBg="1"/>
      <p:bldP spid="41001" grpId="0"/>
      <p:bldP spid="41002" grpId="0"/>
      <p:bldP spid="41003" grpId="0"/>
      <p:bldP spid="41004" grpId="0"/>
      <p:bldP spid="41005" grpId="0" animBg="1"/>
      <p:bldP spid="41006" grpId="0"/>
      <p:bldP spid="41007" grpId="0"/>
      <p:bldP spid="41008" grpId="0" animBg="1"/>
      <p:bldP spid="41009" grpId="0" animBg="1"/>
      <p:bldP spid="41010" grpId="0" animBg="1"/>
      <p:bldP spid="41011" grpId="0"/>
      <p:bldP spid="41012" grpId="0"/>
      <p:bldP spid="41013" grpId="0"/>
      <p:bldP spid="41014" grpId="0"/>
      <p:bldP spid="41015" grpId="0"/>
      <p:bldP spid="41016" grpId="0"/>
      <p:bldP spid="41017" grpId="0"/>
      <p:bldP spid="41018" grpId="0"/>
      <p:bldP spid="41019" grpId="0"/>
      <p:bldP spid="41020" grpId="0"/>
      <p:bldP spid="41021" grpId="0" animBg="1"/>
      <p:bldP spid="41022" grpId="0"/>
      <p:bldP spid="41023" grpId="0" animBg="1"/>
      <p:bldP spid="4102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http://www.provinz.bz.it/agenzia-ambiente/images/Schema_ARA_grande.JPG"/>
          <p:cNvPicPr>
            <a:picLocks noChangeAspect="1" noChangeArrowheads="1"/>
          </p:cNvPicPr>
          <p:nvPr/>
        </p:nvPicPr>
        <p:blipFill>
          <a:blip r:embed="rId2"/>
          <a:srcRect/>
          <a:stretch>
            <a:fillRect/>
          </a:stretch>
        </p:blipFill>
        <p:spPr bwMode="auto">
          <a:xfrm>
            <a:off x="251520" y="113894"/>
            <a:ext cx="6552728" cy="6588340"/>
          </a:xfrm>
          <a:prstGeom prst="rect">
            <a:avLst/>
          </a:prstGeom>
          <a:noFill/>
        </p:spPr>
      </p:pic>
      <p:sp>
        <p:nvSpPr>
          <p:cNvPr id="3" name="Text Box 4"/>
          <p:cNvSpPr txBox="1">
            <a:spLocks noChangeArrowheads="1"/>
          </p:cNvSpPr>
          <p:nvPr/>
        </p:nvSpPr>
        <p:spPr bwMode="auto">
          <a:xfrm>
            <a:off x="5868144" y="1052736"/>
            <a:ext cx="3024188" cy="396875"/>
          </a:xfrm>
          <a:prstGeom prst="rect">
            <a:avLst/>
          </a:prstGeom>
          <a:solidFill>
            <a:srgbClr val="CCFFCC"/>
          </a:solidFill>
          <a:ln w="9525">
            <a:noFill/>
            <a:miter lim="800000"/>
            <a:headEnd/>
            <a:tailEnd/>
          </a:ln>
        </p:spPr>
        <p:txBody>
          <a:bodyPr>
            <a:spAutoFit/>
          </a:bodyPr>
          <a:lstStyle/>
          <a:p>
            <a:pPr algn="ctr">
              <a:spcBef>
                <a:spcPct val="50000"/>
              </a:spcBef>
            </a:pPr>
            <a:r>
              <a:rPr lang="it-IT" sz="2000" b="1" dirty="0" smtClean="0"/>
              <a:t>Pretrattamento</a:t>
            </a:r>
            <a:endParaRPr lang="it-IT" sz="2000" b="1" dirty="0"/>
          </a:p>
        </p:txBody>
      </p:sp>
      <p:sp>
        <p:nvSpPr>
          <p:cNvPr id="4" name="Text Box 4"/>
          <p:cNvSpPr txBox="1">
            <a:spLocks noChangeArrowheads="1"/>
          </p:cNvSpPr>
          <p:nvPr/>
        </p:nvSpPr>
        <p:spPr bwMode="auto">
          <a:xfrm>
            <a:off x="6020544" y="2564904"/>
            <a:ext cx="3024188" cy="396875"/>
          </a:xfrm>
          <a:prstGeom prst="rect">
            <a:avLst/>
          </a:prstGeom>
          <a:solidFill>
            <a:srgbClr val="CCFFCC"/>
          </a:solidFill>
          <a:ln w="9525">
            <a:noFill/>
            <a:miter lim="800000"/>
            <a:headEnd/>
            <a:tailEnd/>
          </a:ln>
        </p:spPr>
        <p:txBody>
          <a:bodyPr>
            <a:spAutoFit/>
          </a:bodyPr>
          <a:lstStyle/>
          <a:p>
            <a:pPr algn="ctr">
              <a:spcBef>
                <a:spcPct val="50000"/>
              </a:spcBef>
            </a:pPr>
            <a:r>
              <a:rPr lang="it-IT" sz="2000" b="1" dirty="0" smtClean="0"/>
              <a:t>Linea acque </a:t>
            </a:r>
            <a:endParaRPr lang="it-IT" sz="2000" b="1" dirty="0"/>
          </a:p>
        </p:txBody>
      </p:sp>
      <p:sp>
        <p:nvSpPr>
          <p:cNvPr id="5" name="Text Box 4"/>
          <p:cNvSpPr txBox="1">
            <a:spLocks noChangeArrowheads="1"/>
          </p:cNvSpPr>
          <p:nvPr/>
        </p:nvSpPr>
        <p:spPr bwMode="auto">
          <a:xfrm>
            <a:off x="6020544" y="5589240"/>
            <a:ext cx="3024188" cy="396875"/>
          </a:xfrm>
          <a:prstGeom prst="rect">
            <a:avLst/>
          </a:prstGeom>
          <a:solidFill>
            <a:srgbClr val="CCFFCC"/>
          </a:solidFill>
          <a:ln w="9525">
            <a:noFill/>
            <a:miter lim="800000"/>
            <a:headEnd/>
            <a:tailEnd/>
          </a:ln>
        </p:spPr>
        <p:txBody>
          <a:bodyPr>
            <a:spAutoFit/>
          </a:bodyPr>
          <a:lstStyle/>
          <a:p>
            <a:pPr algn="ctr">
              <a:spcBef>
                <a:spcPct val="50000"/>
              </a:spcBef>
            </a:pPr>
            <a:r>
              <a:rPr lang="it-IT" sz="2000" b="1" dirty="0" smtClean="0"/>
              <a:t>Linea fanghi</a:t>
            </a:r>
            <a:endParaRPr lang="it-IT"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Horizontal)">
                                      <p:cBhvr>
                                        <p:cTn id="7" dur="500"/>
                                        <p:tgtEl>
                                          <p:spTgt spid="3"/>
                                        </p:tgtEl>
                                      </p:cBhvr>
                                    </p:animEffect>
                                  </p:childTnLst>
                                </p:cTn>
                              </p:par>
                              <p:par>
                                <p:cTn id="8" presetID="16" presetClass="entr" presetSubtype="2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Horizontal)">
                                      <p:cBhvr>
                                        <p:cTn id="10" dur="500"/>
                                        <p:tgtEl>
                                          <p:spTgt spid="4"/>
                                        </p:tgtEl>
                                      </p:cBhvr>
                                    </p:animEffect>
                                  </p:childTnLst>
                                </p:cTn>
                              </p:par>
                              <p:par>
                                <p:cTn id="11" presetID="16" presetClass="entr" presetSubtype="26"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Horizont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descr="http://www.google.it/url?source=imglanding&amp;ct=img&amp;q=http://4.bp.blogspot.com/-ccMNhT2iEhM/ThmeUIPZNuI/AAAAAAAAGgA/g1Zu4eOeyMw/s1600/depuratore+contrada+indirizzo.jpg&amp;sa=X&amp;ei=dAjqTqHbMIjc4QS3rJ3vCA&amp;ved=0CAsQ8wc&amp;usg=AFQjCNGhJDNuJvNA0vLDsCD13ALcI8fVlw"/>
          <p:cNvPicPr>
            <a:picLocks noChangeAspect="1" noChangeArrowheads="1"/>
          </p:cNvPicPr>
          <p:nvPr/>
        </p:nvPicPr>
        <p:blipFill>
          <a:blip r:embed="rId2"/>
          <a:srcRect/>
          <a:stretch>
            <a:fillRect/>
          </a:stretch>
        </p:blipFill>
        <p:spPr bwMode="auto">
          <a:xfrm>
            <a:off x="3696556" y="2636912"/>
            <a:ext cx="5447444" cy="40770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0900" name="Picture 4" descr="http://uniconspuglia.files.wordpress.com/2010/11/depuratore.jpg"/>
          <p:cNvPicPr>
            <a:picLocks noChangeAspect="1" noChangeArrowheads="1"/>
          </p:cNvPicPr>
          <p:nvPr/>
        </p:nvPicPr>
        <p:blipFill>
          <a:blip r:embed="rId3"/>
          <a:srcRect/>
          <a:stretch>
            <a:fillRect/>
          </a:stretch>
        </p:blipFill>
        <p:spPr bwMode="auto">
          <a:xfrm>
            <a:off x="107504" y="116632"/>
            <a:ext cx="5280587" cy="39604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0902" name="Picture 6" descr="http://t2.gstatic.com/images?q=tbn:ANd9GcRnDZDOGKTOw_iI3HgYAxxxuH_hoDYLG8F9AXjqJdPEZtlyaQl2"/>
          <p:cNvPicPr>
            <a:picLocks noChangeAspect="1" noChangeArrowheads="1"/>
          </p:cNvPicPr>
          <p:nvPr/>
        </p:nvPicPr>
        <p:blipFill>
          <a:blip r:embed="rId4"/>
          <a:srcRect/>
          <a:stretch>
            <a:fillRect/>
          </a:stretch>
        </p:blipFill>
        <p:spPr bwMode="auto">
          <a:xfrm>
            <a:off x="107504" y="4293096"/>
            <a:ext cx="3463930" cy="24208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17abis"/>
          <p:cNvPicPr>
            <a:picLocks noChangeAspect="1" noChangeArrowheads="1"/>
          </p:cNvPicPr>
          <p:nvPr/>
        </p:nvPicPr>
        <p:blipFill>
          <a:blip r:embed="rId3"/>
          <a:srcRect/>
          <a:stretch>
            <a:fillRect/>
          </a:stretch>
        </p:blipFill>
        <p:spPr bwMode="auto">
          <a:xfrm>
            <a:off x="457200" y="533400"/>
            <a:ext cx="8686800" cy="6324600"/>
          </a:xfrm>
          <a:prstGeom prst="rect">
            <a:avLst/>
          </a:prstGeom>
          <a:noFill/>
          <a:ln w="9525">
            <a:noFill/>
            <a:miter lim="800000"/>
            <a:headEnd/>
            <a:tailEnd/>
          </a:ln>
        </p:spPr>
      </p:pic>
      <p:sp>
        <p:nvSpPr>
          <p:cNvPr id="24579" name="Rectangle 3"/>
          <p:cNvSpPr>
            <a:spLocks noGrp="1"/>
          </p:cNvSpPr>
          <p:nvPr>
            <p:ph type="title"/>
          </p:nvPr>
        </p:nvSpPr>
        <p:spPr>
          <a:xfrm>
            <a:off x="457200" y="66675"/>
            <a:ext cx="8229600" cy="466725"/>
          </a:xfrm>
        </p:spPr>
        <p:txBody>
          <a:bodyPr/>
          <a:lstStyle/>
          <a:p>
            <a:r>
              <a:rPr lang="it-IT" sz="4000" smtClean="0"/>
              <a:t>L’equazione del rischio</a:t>
            </a:r>
          </a:p>
        </p:txBody>
      </p:sp>
      <p:grpSp>
        <p:nvGrpSpPr>
          <p:cNvPr id="2" name="Group 4"/>
          <p:cNvGrpSpPr>
            <a:grpSpLocks/>
          </p:cNvGrpSpPr>
          <p:nvPr/>
        </p:nvGrpSpPr>
        <p:grpSpPr bwMode="auto">
          <a:xfrm>
            <a:off x="504825" y="898525"/>
            <a:ext cx="8743950" cy="5654675"/>
            <a:chOff x="318" y="566"/>
            <a:chExt cx="5508" cy="3562"/>
          </a:xfrm>
        </p:grpSpPr>
        <p:grpSp>
          <p:nvGrpSpPr>
            <p:cNvPr id="3" name="Group 5"/>
            <p:cNvGrpSpPr>
              <a:grpSpLocks/>
            </p:cNvGrpSpPr>
            <p:nvPr/>
          </p:nvGrpSpPr>
          <p:grpSpPr bwMode="auto">
            <a:xfrm>
              <a:off x="558" y="566"/>
              <a:ext cx="2160" cy="586"/>
              <a:chOff x="558" y="566"/>
              <a:chExt cx="2160" cy="586"/>
            </a:xfrm>
          </p:grpSpPr>
          <p:sp>
            <p:nvSpPr>
              <p:cNvPr id="24608" name="Rectangle 6"/>
              <p:cNvSpPr>
                <a:spLocks noChangeArrowheads="1"/>
              </p:cNvSpPr>
              <p:nvPr/>
            </p:nvSpPr>
            <p:spPr bwMode="auto">
              <a:xfrm>
                <a:off x="558" y="738"/>
                <a:ext cx="2160" cy="414"/>
              </a:xfrm>
              <a:prstGeom prst="rect">
                <a:avLst/>
              </a:prstGeom>
              <a:solidFill>
                <a:srgbClr val="7FCEFF"/>
              </a:solidFill>
              <a:ln w="9525">
                <a:solidFill>
                  <a:schemeClr val="tx1"/>
                </a:solidFill>
                <a:miter lim="800000"/>
                <a:headEnd/>
                <a:tailEnd/>
              </a:ln>
            </p:spPr>
            <p:txBody>
              <a:bodyPr wrap="none" anchor="ctr"/>
              <a:lstStyle/>
              <a:p>
                <a:endParaRPr lang="it-IT"/>
              </a:p>
            </p:txBody>
          </p:sp>
          <p:sp>
            <p:nvSpPr>
              <p:cNvPr id="24609" name="Text Box 7"/>
              <p:cNvSpPr txBox="1">
                <a:spLocks noChangeArrowheads="1"/>
              </p:cNvSpPr>
              <p:nvPr/>
            </p:nvSpPr>
            <p:spPr bwMode="auto">
              <a:xfrm>
                <a:off x="570" y="762"/>
                <a:ext cx="2148" cy="376"/>
              </a:xfrm>
              <a:prstGeom prst="rect">
                <a:avLst/>
              </a:prstGeom>
              <a:noFill/>
              <a:ln w="9525">
                <a:noFill/>
                <a:miter lim="800000"/>
                <a:headEnd/>
                <a:tailEnd/>
              </a:ln>
            </p:spPr>
            <p:txBody>
              <a:bodyPr>
                <a:spAutoFit/>
              </a:bodyPr>
              <a:lstStyle/>
              <a:p>
                <a:pPr algn="ctr"/>
                <a:r>
                  <a:rPr lang="it-IT" sz="1100" b="1"/>
                  <a:t>Probabilità di occorrenza dell’evento calamitoso entro un certo intervallo di tempo ed in una zona tale da influenzare l’elemento a rischio</a:t>
                </a:r>
                <a:endParaRPr lang="it-IT" sz="1100">
                  <a:latin typeface="Verdana" pitchFamily="-106" charset="0"/>
                </a:endParaRPr>
              </a:p>
            </p:txBody>
          </p:sp>
          <p:sp>
            <p:nvSpPr>
              <p:cNvPr id="24610" name="Text Box 8"/>
              <p:cNvSpPr txBox="1">
                <a:spLocks noChangeArrowheads="1"/>
              </p:cNvSpPr>
              <p:nvPr/>
            </p:nvSpPr>
            <p:spPr bwMode="auto">
              <a:xfrm>
                <a:off x="1110" y="566"/>
                <a:ext cx="1056" cy="154"/>
              </a:xfrm>
              <a:prstGeom prst="rect">
                <a:avLst/>
              </a:prstGeom>
              <a:solidFill>
                <a:srgbClr val="DDDDDD"/>
              </a:solidFill>
              <a:ln w="9525">
                <a:noFill/>
                <a:miter lim="800000"/>
                <a:headEnd/>
                <a:tailEnd/>
              </a:ln>
            </p:spPr>
            <p:txBody>
              <a:bodyPr>
                <a:spAutoFit/>
              </a:bodyPr>
              <a:lstStyle/>
              <a:p>
                <a:pPr algn="ctr"/>
                <a:r>
                  <a:rPr lang="it-IT" sz="1000" b="1">
                    <a:solidFill>
                      <a:srgbClr val="009900"/>
                    </a:solidFill>
                  </a:rPr>
                  <a:t>PERICOLOSITA’ (H)</a:t>
                </a:r>
                <a:endParaRPr lang="it-IT" sz="1000" b="1"/>
              </a:p>
            </p:txBody>
          </p:sp>
        </p:grpSp>
        <p:grpSp>
          <p:nvGrpSpPr>
            <p:cNvPr id="4" name="Group 9"/>
            <p:cNvGrpSpPr>
              <a:grpSpLocks/>
            </p:cNvGrpSpPr>
            <p:nvPr/>
          </p:nvGrpSpPr>
          <p:grpSpPr bwMode="auto">
            <a:xfrm>
              <a:off x="390" y="1406"/>
              <a:ext cx="2496" cy="660"/>
              <a:chOff x="390" y="1406"/>
              <a:chExt cx="2496" cy="660"/>
            </a:xfrm>
          </p:grpSpPr>
          <p:sp>
            <p:nvSpPr>
              <p:cNvPr id="24605" name="Rectangle 10"/>
              <p:cNvSpPr>
                <a:spLocks noChangeArrowheads="1"/>
              </p:cNvSpPr>
              <p:nvPr/>
            </p:nvSpPr>
            <p:spPr bwMode="auto">
              <a:xfrm>
                <a:off x="390" y="1593"/>
                <a:ext cx="2448" cy="471"/>
              </a:xfrm>
              <a:prstGeom prst="rect">
                <a:avLst/>
              </a:prstGeom>
              <a:solidFill>
                <a:srgbClr val="7FCEFF"/>
              </a:solidFill>
              <a:ln w="9525">
                <a:solidFill>
                  <a:srgbClr val="000000"/>
                </a:solidFill>
                <a:miter lim="800000"/>
                <a:headEnd/>
                <a:tailEnd/>
              </a:ln>
            </p:spPr>
            <p:txBody>
              <a:bodyPr wrap="none" anchor="ctr"/>
              <a:lstStyle/>
              <a:p>
                <a:endParaRPr lang="it-IT"/>
              </a:p>
            </p:txBody>
          </p:sp>
          <p:sp>
            <p:nvSpPr>
              <p:cNvPr id="24606" name="Text Box 11"/>
              <p:cNvSpPr txBox="1">
                <a:spLocks noChangeArrowheads="1"/>
              </p:cNvSpPr>
              <p:nvPr/>
            </p:nvSpPr>
            <p:spPr bwMode="auto">
              <a:xfrm>
                <a:off x="408" y="1584"/>
                <a:ext cx="2478" cy="482"/>
              </a:xfrm>
              <a:prstGeom prst="rect">
                <a:avLst/>
              </a:prstGeom>
              <a:noFill/>
              <a:ln w="9525">
                <a:noFill/>
                <a:miter lim="800000"/>
                <a:headEnd/>
                <a:tailEnd/>
              </a:ln>
            </p:spPr>
            <p:txBody>
              <a:bodyPr>
                <a:spAutoFit/>
              </a:bodyPr>
              <a:lstStyle/>
              <a:p>
                <a:pPr algn="ctr"/>
                <a:r>
                  <a:rPr lang="it-IT" sz="1100" b="1"/>
                  <a:t>È il valore  (che può essere espresso in termini monetari o di numero o di quantità di unità esposte ) della popolazione, delle proprietà e delle attività economiche, inclusi i servizi pubblici, a rischio in una data area</a:t>
                </a:r>
                <a:endParaRPr lang="it-IT" sz="1100">
                  <a:latin typeface="Verdana" pitchFamily="-106" charset="0"/>
                </a:endParaRPr>
              </a:p>
            </p:txBody>
          </p:sp>
          <p:sp>
            <p:nvSpPr>
              <p:cNvPr id="24607" name="Text Box 12"/>
              <p:cNvSpPr txBox="1">
                <a:spLocks noChangeArrowheads="1"/>
              </p:cNvSpPr>
              <p:nvPr/>
            </p:nvSpPr>
            <p:spPr bwMode="auto">
              <a:xfrm>
                <a:off x="1062" y="1406"/>
                <a:ext cx="1152" cy="154"/>
              </a:xfrm>
              <a:prstGeom prst="rect">
                <a:avLst/>
              </a:prstGeom>
              <a:solidFill>
                <a:srgbClr val="DDDDDD"/>
              </a:solidFill>
              <a:ln w="9525">
                <a:noFill/>
                <a:miter lim="800000"/>
                <a:headEnd/>
                <a:tailEnd/>
              </a:ln>
            </p:spPr>
            <p:txBody>
              <a:bodyPr>
                <a:spAutoFit/>
              </a:bodyPr>
              <a:lstStyle/>
              <a:p>
                <a:pPr algn="ctr"/>
                <a:r>
                  <a:rPr lang="it-IT" sz="1000" b="1">
                    <a:solidFill>
                      <a:srgbClr val="FFA245"/>
                    </a:solidFill>
                  </a:rPr>
                  <a:t>VALORE ESPOSTO (E)</a:t>
                </a:r>
              </a:p>
            </p:txBody>
          </p:sp>
        </p:grpSp>
        <p:grpSp>
          <p:nvGrpSpPr>
            <p:cNvPr id="5" name="Group 13"/>
            <p:cNvGrpSpPr>
              <a:grpSpLocks/>
            </p:cNvGrpSpPr>
            <p:nvPr/>
          </p:nvGrpSpPr>
          <p:grpSpPr bwMode="auto">
            <a:xfrm>
              <a:off x="318" y="2390"/>
              <a:ext cx="2640" cy="658"/>
              <a:chOff x="318" y="2390"/>
              <a:chExt cx="2640" cy="658"/>
            </a:xfrm>
          </p:grpSpPr>
          <p:grpSp>
            <p:nvGrpSpPr>
              <p:cNvPr id="6" name="Group 14"/>
              <p:cNvGrpSpPr>
                <a:grpSpLocks/>
              </p:cNvGrpSpPr>
              <p:nvPr/>
            </p:nvGrpSpPr>
            <p:grpSpPr bwMode="auto">
              <a:xfrm>
                <a:off x="318" y="2554"/>
                <a:ext cx="2640" cy="494"/>
                <a:chOff x="318" y="2554"/>
                <a:chExt cx="2640" cy="494"/>
              </a:xfrm>
            </p:grpSpPr>
            <p:sp>
              <p:nvSpPr>
                <p:cNvPr id="24603" name="Rectangle 15"/>
                <p:cNvSpPr>
                  <a:spLocks noChangeArrowheads="1"/>
                </p:cNvSpPr>
                <p:nvPr/>
              </p:nvSpPr>
              <p:spPr bwMode="auto">
                <a:xfrm>
                  <a:off x="318" y="2554"/>
                  <a:ext cx="2640" cy="470"/>
                </a:xfrm>
                <a:prstGeom prst="rect">
                  <a:avLst/>
                </a:prstGeom>
                <a:solidFill>
                  <a:srgbClr val="7FCEFF"/>
                </a:solidFill>
                <a:ln w="9525">
                  <a:solidFill>
                    <a:srgbClr val="000000"/>
                  </a:solidFill>
                  <a:miter lim="800000"/>
                  <a:headEnd/>
                  <a:tailEnd/>
                </a:ln>
              </p:spPr>
              <p:txBody>
                <a:bodyPr wrap="none" anchor="ctr"/>
                <a:lstStyle/>
                <a:p>
                  <a:endParaRPr lang="it-IT"/>
                </a:p>
              </p:txBody>
            </p:sp>
            <p:sp>
              <p:nvSpPr>
                <p:cNvPr id="24604" name="Text Box 16"/>
                <p:cNvSpPr txBox="1">
                  <a:spLocks noChangeArrowheads="1"/>
                </p:cNvSpPr>
                <p:nvPr/>
              </p:nvSpPr>
              <p:spPr bwMode="auto">
                <a:xfrm>
                  <a:off x="318" y="2566"/>
                  <a:ext cx="2640" cy="482"/>
                </a:xfrm>
                <a:prstGeom prst="rect">
                  <a:avLst/>
                </a:prstGeom>
                <a:noFill/>
                <a:ln w="9525">
                  <a:noFill/>
                  <a:miter lim="800000"/>
                  <a:headEnd/>
                  <a:tailEnd/>
                </a:ln>
              </p:spPr>
              <p:txBody>
                <a:bodyPr>
                  <a:spAutoFit/>
                </a:bodyPr>
                <a:lstStyle/>
                <a:p>
                  <a:pPr algn="ctr"/>
                  <a:r>
                    <a:rPr lang="it-IT" sz="1100" b="1"/>
                    <a:t>È il grado di perdita (espresso in una scala da 0 =“nessun danno” a 1 = “perdita totale” ) prodotto su un certo elemento o gruppo di elementi esposti a rischio risultante dal verificarsi dell’evento calamitoso </a:t>
                  </a:r>
                  <a:endParaRPr lang="it-IT" sz="1100">
                    <a:latin typeface="Verdana" pitchFamily="-106" charset="0"/>
                  </a:endParaRPr>
                </a:p>
              </p:txBody>
            </p:sp>
          </p:grpSp>
          <p:sp>
            <p:nvSpPr>
              <p:cNvPr id="24602" name="Text Box 17"/>
              <p:cNvSpPr txBox="1">
                <a:spLocks noChangeArrowheads="1"/>
              </p:cNvSpPr>
              <p:nvPr/>
            </p:nvSpPr>
            <p:spPr bwMode="auto">
              <a:xfrm>
                <a:off x="1134" y="2390"/>
                <a:ext cx="1008" cy="154"/>
              </a:xfrm>
              <a:prstGeom prst="rect">
                <a:avLst/>
              </a:prstGeom>
              <a:solidFill>
                <a:srgbClr val="DDDDDD"/>
              </a:solidFill>
              <a:ln w="9525">
                <a:noFill/>
                <a:miter lim="800000"/>
                <a:headEnd/>
                <a:tailEnd/>
              </a:ln>
            </p:spPr>
            <p:txBody>
              <a:bodyPr>
                <a:spAutoFit/>
              </a:bodyPr>
              <a:lstStyle/>
              <a:p>
                <a:pPr algn="ctr"/>
                <a:r>
                  <a:rPr lang="it-IT" sz="1000" b="1"/>
                  <a:t>VULNERABILITA’ (V)</a:t>
                </a:r>
              </a:p>
            </p:txBody>
          </p:sp>
        </p:grpSp>
        <p:grpSp>
          <p:nvGrpSpPr>
            <p:cNvPr id="7" name="Group 18"/>
            <p:cNvGrpSpPr>
              <a:grpSpLocks/>
            </p:cNvGrpSpPr>
            <p:nvPr/>
          </p:nvGrpSpPr>
          <p:grpSpPr bwMode="auto">
            <a:xfrm>
              <a:off x="630" y="3331"/>
              <a:ext cx="2016" cy="797"/>
              <a:chOff x="630" y="3331"/>
              <a:chExt cx="2016" cy="797"/>
            </a:xfrm>
          </p:grpSpPr>
          <p:sp>
            <p:nvSpPr>
              <p:cNvPr id="73747" name="Text Box 19"/>
              <p:cNvSpPr txBox="1">
                <a:spLocks noChangeArrowheads="1"/>
              </p:cNvSpPr>
              <p:nvPr/>
            </p:nvSpPr>
            <p:spPr bwMode="auto">
              <a:xfrm>
                <a:off x="1235" y="3331"/>
                <a:ext cx="806" cy="173"/>
              </a:xfrm>
              <a:prstGeom prst="rect">
                <a:avLst/>
              </a:prstGeom>
              <a:solidFill>
                <a:srgbClr val="DDDDDD"/>
              </a:solidFill>
              <a:ln w="9525">
                <a:noFill/>
                <a:miter lim="800000"/>
                <a:headEnd/>
                <a:tailEnd/>
              </a:ln>
              <a:effectLst/>
            </p:spPr>
            <p:txBody>
              <a:bodyPr wrap="none">
                <a:spAutoFit/>
              </a:bodyPr>
              <a:lstStyle/>
              <a:p>
                <a:r>
                  <a:rPr lang="it-IT" sz="1200" b="1">
                    <a:solidFill>
                      <a:srgbClr val="FF0000"/>
                    </a:solidFill>
                    <a:latin typeface="Verdana" pitchFamily="-106" charset="0"/>
                  </a:rPr>
                  <a:t>RISCHIO (R)</a:t>
                </a:r>
                <a:endParaRPr lang="it-IT" sz="1400">
                  <a:solidFill>
                    <a:srgbClr val="DDDDDD"/>
                  </a:solidFill>
                  <a:effectDag name="">
                    <a:cont type="tree" name="">
                      <a:effect ref="fillLine"/>
                      <a:outerShdw dist="38100" dir="13500000" algn="br">
                        <a:srgbClr val="FFFFFF"/>
                      </a:outerShdw>
                    </a:cont>
                    <a:cont type="tree" name="">
                      <a:effect ref="fillLine"/>
                      <a:outerShdw dist="38100" dir="2700000" algn="tl">
                        <a:srgbClr val="848484"/>
                      </a:outerShdw>
                    </a:cont>
                    <a:effect ref="fillLine"/>
                  </a:effectDag>
                  <a:latin typeface="Verdana" pitchFamily="-106" charset="0"/>
                </a:endParaRPr>
              </a:p>
            </p:txBody>
          </p:sp>
          <p:grpSp>
            <p:nvGrpSpPr>
              <p:cNvPr id="8" name="Group 20"/>
              <p:cNvGrpSpPr>
                <a:grpSpLocks/>
              </p:cNvGrpSpPr>
              <p:nvPr/>
            </p:nvGrpSpPr>
            <p:grpSpPr bwMode="auto">
              <a:xfrm>
                <a:off x="630" y="3528"/>
                <a:ext cx="2016" cy="600"/>
                <a:chOff x="630" y="3528"/>
                <a:chExt cx="2016" cy="600"/>
              </a:xfrm>
            </p:grpSpPr>
            <p:sp>
              <p:nvSpPr>
                <p:cNvPr id="24599" name="Rectangle 21"/>
                <p:cNvSpPr>
                  <a:spLocks noChangeArrowheads="1"/>
                </p:cNvSpPr>
                <p:nvPr/>
              </p:nvSpPr>
              <p:spPr bwMode="auto">
                <a:xfrm>
                  <a:off x="630" y="3528"/>
                  <a:ext cx="2016" cy="600"/>
                </a:xfrm>
                <a:prstGeom prst="rect">
                  <a:avLst/>
                </a:prstGeom>
                <a:solidFill>
                  <a:srgbClr val="7FCEFF"/>
                </a:solidFill>
                <a:ln w="9525">
                  <a:solidFill>
                    <a:srgbClr val="000000"/>
                  </a:solidFill>
                  <a:miter lim="800000"/>
                  <a:headEnd/>
                  <a:tailEnd/>
                </a:ln>
              </p:spPr>
              <p:txBody>
                <a:bodyPr wrap="none" anchor="ctr"/>
                <a:lstStyle/>
                <a:p>
                  <a:endParaRPr lang="it-IT"/>
                </a:p>
              </p:txBody>
            </p:sp>
            <p:sp>
              <p:nvSpPr>
                <p:cNvPr id="24600" name="Text Box 22"/>
                <p:cNvSpPr txBox="1">
                  <a:spLocks noChangeArrowheads="1"/>
                </p:cNvSpPr>
                <p:nvPr/>
              </p:nvSpPr>
              <p:spPr bwMode="auto">
                <a:xfrm>
                  <a:off x="702" y="3528"/>
                  <a:ext cx="1872" cy="588"/>
                </a:xfrm>
                <a:prstGeom prst="rect">
                  <a:avLst/>
                </a:prstGeom>
                <a:noFill/>
                <a:ln w="9525">
                  <a:noFill/>
                  <a:miter lim="800000"/>
                  <a:headEnd/>
                  <a:tailEnd/>
                </a:ln>
              </p:spPr>
              <p:txBody>
                <a:bodyPr>
                  <a:spAutoFit/>
                </a:bodyPr>
                <a:lstStyle/>
                <a:p>
                  <a:pPr algn="ctr"/>
                  <a:r>
                    <a:rPr lang="it-IT" sz="1100" b="1">
                      <a:solidFill>
                        <a:srgbClr val="FF0000"/>
                      </a:solidFill>
                    </a:rPr>
                    <a:t>E’ L’ENTITA’ DEL DANNO ATTESO IN UNA DATA AREA E IN UN CERTO INTERVALLO DI TEMPO IN SEGUITO AL VERIFICARSI DI UN PARTICOLARE EVENTO CALAMITOSO</a:t>
                  </a:r>
                  <a:r>
                    <a:rPr lang="it-IT" sz="900" b="1">
                      <a:solidFill>
                        <a:srgbClr val="FF0000"/>
                      </a:solidFill>
                    </a:rPr>
                    <a:t> </a:t>
                  </a:r>
                  <a:endParaRPr lang="it-IT" sz="1400">
                    <a:solidFill>
                      <a:srgbClr val="FF0000"/>
                    </a:solidFill>
                    <a:latin typeface="Verdana" pitchFamily="-106" charset="0"/>
                  </a:endParaRPr>
                </a:p>
              </p:txBody>
            </p:sp>
          </p:grpSp>
        </p:grpSp>
        <p:grpSp>
          <p:nvGrpSpPr>
            <p:cNvPr id="9" name="Group 23"/>
            <p:cNvGrpSpPr>
              <a:grpSpLocks/>
            </p:cNvGrpSpPr>
            <p:nvPr/>
          </p:nvGrpSpPr>
          <p:grpSpPr bwMode="auto">
            <a:xfrm>
              <a:off x="2754" y="3744"/>
              <a:ext cx="3072" cy="288"/>
              <a:chOff x="2754" y="3744"/>
              <a:chExt cx="3072" cy="288"/>
            </a:xfrm>
          </p:grpSpPr>
          <p:sp>
            <p:nvSpPr>
              <p:cNvPr id="24589" name="Rectangle 24"/>
              <p:cNvSpPr>
                <a:spLocks noChangeArrowheads="1"/>
              </p:cNvSpPr>
              <p:nvPr/>
            </p:nvSpPr>
            <p:spPr bwMode="auto">
              <a:xfrm>
                <a:off x="2754" y="3744"/>
                <a:ext cx="2976" cy="288"/>
              </a:xfrm>
              <a:prstGeom prst="rect">
                <a:avLst/>
              </a:prstGeom>
              <a:solidFill>
                <a:srgbClr val="7FCEFF"/>
              </a:solidFill>
              <a:ln w="9525">
                <a:solidFill>
                  <a:schemeClr val="tx1"/>
                </a:solidFill>
                <a:miter lim="800000"/>
                <a:headEnd/>
                <a:tailEnd/>
              </a:ln>
            </p:spPr>
            <p:txBody>
              <a:bodyPr wrap="none" anchor="ctr"/>
              <a:lstStyle/>
              <a:p>
                <a:endParaRPr lang="it-IT"/>
              </a:p>
            </p:txBody>
          </p:sp>
          <p:sp>
            <p:nvSpPr>
              <p:cNvPr id="24590" name="Text Box 25"/>
              <p:cNvSpPr txBox="1">
                <a:spLocks noChangeArrowheads="1"/>
              </p:cNvSpPr>
              <p:nvPr/>
            </p:nvSpPr>
            <p:spPr bwMode="auto">
              <a:xfrm>
                <a:off x="2802" y="3792"/>
                <a:ext cx="1776" cy="212"/>
              </a:xfrm>
              <a:prstGeom prst="rect">
                <a:avLst/>
              </a:prstGeom>
              <a:noFill/>
              <a:ln w="9525">
                <a:noFill/>
                <a:miter lim="800000"/>
                <a:headEnd/>
                <a:tailEnd/>
              </a:ln>
            </p:spPr>
            <p:txBody>
              <a:bodyPr>
                <a:spAutoFit/>
              </a:bodyPr>
              <a:lstStyle/>
              <a:p>
                <a:r>
                  <a:rPr lang="it-IT" sz="1600" b="1">
                    <a:solidFill>
                      <a:srgbClr val="FF0000"/>
                    </a:solidFill>
                  </a:rPr>
                  <a:t>EQUAZIONE DEL RISCHIO</a:t>
                </a:r>
              </a:p>
            </p:txBody>
          </p:sp>
          <p:sp>
            <p:nvSpPr>
              <p:cNvPr id="24591" name="Text Box 26"/>
              <p:cNvSpPr txBox="1">
                <a:spLocks noChangeArrowheads="1"/>
              </p:cNvSpPr>
              <p:nvPr/>
            </p:nvSpPr>
            <p:spPr bwMode="auto">
              <a:xfrm>
                <a:off x="4626" y="3792"/>
                <a:ext cx="192" cy="212"/>
              </a:xfrm>
              <a:prstGeom prst="rect">
                <a:avLst/>
              </a:prstGeom>
              <a:noFill/>
              <a:ln w="9525">
                <a:noFill/>
                <a:miter lim="800000"/>
                <a:headEnd/>
                <a:tailEnd/>
              </a:ln>
            </p:spPr>
            <p:txBody>
              <a:bodyPr>
                <a:spAutoFit/>
              </a:bodyPr>
              <a:lstStyle/>
              <a:p>
                <a:r>
                  <a:rPr lang="it-IT" sz="1600" b="1">
                    <a:solidFill>
                      <a:srgbClr val="009900"/>
                    </a:solidFill>
                  </a:rPr>
                  <a:t>H</a:t>
                </a:r>
                <a:endParaRPr lang="it-IT" sz="1600">
                  <a:solidFill>
                    <a:srgbClr val="009900"/>
                  </a:solidFill>
                </a:endParaRPr>
              </a:p>
            </p:txBody>
          </p:sp>
          <p:sp>
            <p:nvSpPr>
              <p:cNvPr id="24592" name="Text Box 27"/>
              <p:cNvSpPr txBox="1">
                <a:spLocks noChangeArrowheads="1"/>
              </p:cNvSpPr>
              <p:nvPr/>
            </p:nvSpPr>
            <p:spPr bwMode="auto">
              <a:xfrm>
                <a:off x="4763" y="3792"/>
                <a:ext cx="192" cy="212"/>
              </a:xfrm>
              <a:prstGeom prst="rect">
                <a:avLst/>
              </a:prstGeom>
              <a:noFill/>
              <a:ln w="9525">
                <a:noFill/>
                <a:miter lim="800000"/>
                <a:headEnd/>
                <a:tailEnd/>
              </a:ln>
            </p:spPr>
            <p:txBody>
              <a:bodyPr>
                <a:spAutoFit/>
              </a:bodyPr>
              <a:lstStyle/>
              <a:p>
                <a:r>
                  <a:rPr lang="it-IT" sz="1600" b="1">
                    <a:solidFill>
                      <a:srgbClr val="FF0000"/>
                    </a:solidFill>
                  </a:rPr>
                  <a:t>x</a:t>
                </a:r>
                <a:endParaRPr lang="it-IT" sz="1600"/>
              </a:p>
            </p:txBody>
          </p:sp>
          <p:sp>
            <p:nvSpPr>
              <p:cNvPr id="24593" name="Text Box 28"/>
              <p:cNvSpPr txBox="1">
                <a:spLocks noChangeArrowheads="1"/>
              </p:cNvSpPr>
              <p:nvPr/>
            </p:nvSpPr>
            <p:spPr bwMode="auto">
              <a:xfrm>
                <a:off x="5202" y="3792"/>
                <a:ext cx="192" cy="212"/>
              </a:xfrm>
              <a:prstGeom prst="rect">
                <a:avLst/>
              </a:prstGeom>
              <a:noFill/>
              <a:ln w="9525">
                <a:noFill/>
                <a:miter lim="800000"/>
                <a:headEnd/>
                <a:tailEnd/>
              </a:ln>
            </p:spPr>
            <p:txBody>
              <a:bodyPr>
                <a:spAutoFit/>
              </a:bodyPr>
              <a:lstStyle/>
              <a:p>
                <a:r>
                  <a:rPr lang="it-IT" sz="1600" b="1"/>
                  <a:t>V</a:t>
                </a:r>
                <a:endParaRPr lang="it-IT" sz="1600">
                  <a:solidFill>
                    <a:srgbClr val="0000FF"/>
                  </a:solidFill>
                </a:endParaRPr>
              </a:p>
            </p:txBody>
          </p:sp>
          <p:sp>
            <p:nvSpPr>
              <p:cNvPr id="24594" name="Text Box 29"/>
              <p:cNvSpPr txBox="1">
                <a:spLocks noChangeArrowheads="1"/>
              </p:cNvSpPr>
              <p:nvPr/>
            </p:nvSpPr>
            <p:spPr bwMode="auto">
              <a:xfrm>
                <a:off x="5036" y="3792"/>
                <a:ext cx="192" cy="212"/>
              </a:xfrm>
              <a:prstGeom prst="rect">
                <a:avLst/>
              </a:prstGeom>
              <a:noFill/>
              <a:ln w="9525">
                <a:noFill/>
                <a:miter lim="800000"/>
                <a:headEnd/>
                <a:tailEnd/>
              </a:ln>
            </p:spPr>
            <p:txBody>
              <a:bodyPr>
                <a:spAutoFit/>
              </a:bodyPr>
              <a:lstStyle/>
              <a:p>
                <a:r>
                  <a:rPr lang="it-IT" sz="1600" b="1">
                    <a:solidFill>
                      <a:srgbClr val="FF0000"/>
                    </a:solidFill>
                  </a:rPr>
                  <a:t>x</a:t>
                </a:r>
                <a:endParaRPr lang="it-IT" sz="1600"/>
              </a:p>
            </p:txBody>
          </p:sp>
          <p:sp>
            <p:nvSpPr>
              <p:cNvPr id="24595" name="Text Box 30"/>
              <p:cNvSpPr txBox="1">
                <a:spLocks noChangeArrowheads="1"/>
              </p:cNvSpPr>
              <p:nvPr/>
            </p:nvSpPr>
            <p:spPr bwMode="auto">
              <a:xfrm>
                <a:off x="4878" y="3792"/>
                <a:ext cx="192" cy="212"/>
              </a:xfrm>
              <a:prstGeom prst="rect">
                <a:avLst/>
              </a:prstGeom>
              <a:noFill/>
              <a:ln w="9525">
                <a:noFill/>
                <a:miter lim="800000"/>
                <a:headEnd/>
                <a:tailEnd/>
              </a:ln>
            </p:spPr>
            <p:txBody>
              <a:bodyPr>
                <a:spAutoFit/>
              </a:bodyPr>
              <a:lstStyle/>
              <a:p>
                <a:r>
                  <a:rPr lang="it-IT" sz="1600" b="1">
                    <a:solidFill>
                      <a:srgbClr val="FF9900"/>
                    </a:solidFill>
                  </a:rPr>
                  <a:t>E</a:t>
                </a:r>
                <a:endParaRPr lang="it-IT" sz="1600">
                  <a:solidFill>
                    <a:srgbClr val="FF9900"/>
                  </a:solidFill>
                </a:endParaRPr>
              </a:p>
            </p:txBody>
          </p:sp>
          <p:sp>
            <p:nvSpPr>
              <p:cNvPr id="24596" name="Text Box 31"/>
              <p:cNvSpPr txBox="1">
                <a:spLocks noChangeArrowheads="1"/>
              </p:cNvSpPr>
              <p:nvPr/>
            </p:nvSpPr>
            <p:spPr bwMode="auto">
              <a:xfrm>
                <a:off x="5394" y="3792"/>
                <a:ext cx="432" cy="212"/>
              </a:xfrm>
              <a:prstGeom prst="rect">
                <a:avLst/>
              </a:prstGeom>
              <a:noFill/>
              <a:ln w="9525">
                <a:noFill/>
                <a:miter lim="800000"/>
                <a:headEnd/>
                <a:tailEnd/>
              </a:ln>
            </p:spPr>
            <p:txBody>
              <a:bodyPr>
                <a:spAutoFit/>
              </a:bodyPr>
              <a:lstStyle/>
              <a:p>
                <a:r>
                  <a:rPr lang="it-IT" sz="1600" b="1">
                    <a:solidFill>
                      <a:srgbClr val="FF0000"/>
                    </a:solidFill>
                  </a:rPr>
                  <a:t>= R</a:t>
                </a:r>
                <a:endParaRPr lang="it-IT" sz="1600"/>
              </a:p>
            </p:txBody>
          </p:sp>
        </p:grpSp>
        <p:sp>
          <p:nvSpPr>
            <p:cNvPr id="24586" name="Text Box 32"/>
            <p:cNvSpPr txBox="1">
              <a:spLocks noChangeArrowheads="1"/>
            </p:cNvSpPr>
            <p:nvPr/>
          </p:nvSpPr>
          <p:spPr bwMode="auto">
            <a:xfrm>
              <a:off x="1535" y="1152"/>
              <a:ext cx="205" cy="250"/>
            </a:xfrm>
            <a:prstGeom prst="rect">
              <a:avLst/>
            </a:prstGeom>
            <a:noFill/>
            <a:ln w="9525">
              <a:noFill/>
              <a:miter lim="800000"/>
              <a:headEnd/>
              <a:tailEnd/>
            </a:ln>
          </p:spPr>
          <p:txBody>
            <a:bodyPr wrap="none">
              <a:spAutoFit/>
            </a:bodyPr>
            <a:lstStyle/>
            <a:p>
              <a:r>
                <a:rPr lang="it-IT" sz="2000" b="1">
                  <a:solidFill>
                    <a:srgbClr val="FF0000"/>
                  </a:solidFill>
                </a:rPr>
                <a:t>x</a:t>
              </a:r>
            </a:p>
          </p:txBody>
        </p:sp>
        <p:sp>
          <p:nvSpPr>
            <p:cNvPr id="24587" name="Text Box 33"/>
            <p:cNvSpPr txBox="1">
              <a:spLocks noChangeArrowheads="1"/>
            </p:cNvSpPr>
            <p:nvPr/>
          </p:nvSpPr>
          <p:spPr bwMode="auto">
            <a:xfrm>
              <a:off x="1535" y="2112"/>
              <a:ext cx="205" cy="250"/>
            </a:xfrm>
            <a:prstGeom prst="rect">
              <a:avLst/>
            </a:prstGeom>
            <a:noFill/>
            <a:ln w="9525">
              <a:noFill/>
              <a:miter lim="800000"/>
              <a:headEnd/>
              <a:tailEnd/>
            </a:ln>
          </p:spPr>
          <p:txBody>
            <a:bodyPr wrap="none">
              <a:spAutoFit/>
            </a:bodyPr>
            <a:lstStyle/>
            <a:p>
              <a:r>
                <a:rPr lang="it-IT" sz="2000" b="1">
                  <a:solidFill>
                    <a:srgbClr val="FF0000"/>
                  </a:solidFill>
                </a:rPr>
                <a:t>x</a:t>
              </a:r>
            </a:p>
          </p:txBody>
        </p:sp>
        <p:sp>
          <p:nvSpPr>
            <p:cNvPr id="24588" name="Text Box 34"/>
            <p:cNvSpPr txBox="1">
              <a:spLocks noChangeArrowheads="1"/>
            </p:cNvSpPr>
            <p:nvPr/>
          </p:nvSpPr>
          <p:spPr bwMode="auto">
            <a:xfrm>
              <a:off x="1533" y="3024"/>
              <a:ext cx="209" cy="250"/>
            </a:xfrm>
            <a:prstGeom prst="rect">
              <a:avLst/>
            </a:prstGeom>
            <a:noFill/>
            <a:ln w="9525">
              <a:noFill/>
              <a:miter lim="800000"/>
              <a:headEnd/>
              <a:tailEnd/>
            </a:ln>
          </p:spPr>
          <p:txBody>
            <a:bodyPr wrap="none">
              <a:spAutoFit/>
            </a:bodyPr>
            <a:lstStyle/>
            <a:p>
              <a:r>
                <a:rPr lang="it-IT" sz="2000" b="1">
                  <a:solidFill>
                    <a:srgbClr val="FF0000"/>
                  </a:solidFill>
                </a:rPr>
                <a:t>=</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ou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coprireunmondoverde.myblog.it/media/01/02/1426399205.jpg"/>
          <p:cNvPicPr>
            <a:picLocks noChangeAspect="1" noChangeArrowheads="1"/>
          </p:cNvPicPr>
          <p:nvPr/>
        </p:nvPicPr>
        <p:blipFill>
          <a:blip r:embed="rId2"/>
          <a:srcRect/>
          <a:stretch>
            <a:fillRect/>
          </a:stretch>
        </p:blipFill>
        <p:spPr bwMode="auto">
          <a:xfrm>
            <a:off x="4392488" y="116632"/>
            <a:ext cx="4572000" cy="34290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76" name="Picture 4" descr="http://www.bolognatg24.it/wp-content/uploads/2011/10/Alluvione-Vernazza.jpg"/>
          <p:cNvPicPr>
            <a:picLocks noChangeAspect="1" noChangeArrowheads="1"/>
          </p:cNvPicPr>
          <p:nvPr/>
        </p:nvPicPr>
        <p:blipFill>
          <a:blip r:embed="rId3"/>
          <a:srcRect/>
          <a:stretch>
            <a:fillRect/>
          </a:stretch>
        </p:blipFill>
        <p:spPr bwMode="auto">
          <a:xfrm>
            <a:off x="76200" y="0"/>
            <a:ext cx="4495800" cy="31813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78" name="Picture 6" descr="http://beecologista.it/files/2011/02/alluvioni.jpg"/>
          <p:cNvPicPr>
            <a:picLocks noChangeAspect="1" noChangeArrowheads="1"/>
          </p:cNvPicPr>
          <p:nvPr/>
        </p:nvPicPr>
        <p:blipFill>
          <a:blip r:embed="rId4"/>
          <a:srcRect/>
          <a:stretch>
            <a:fillRect/>
          </a:stretch>
        </p:blipFill>
        <p:spPr bwMode="auto">
          <a:xfrm>
            <a:off x="179512" y="3429000"/>
            <a:ext cx="4762500" cy="32099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1202" name="Picture 2" descr="http://cdn.blogosfere.it/lapulcedivoltaire/images/alluvione%20genova%202.jpg"/>
          <p:cNvPicPr>
            <a:picLocks noChangeAspect="1" noChangeArrowheads="1"/>
          </p:cNvPicPr>
          <p:nvPr/>
        </p:nvPicPr>
        <p:blipFill>
          <a:blip r:embed="rId5"/>
          <a:srcRect/>
          <a:stretch>
            <a:fillRect/>
          </a:stretch>
        </p:blipFill>
        <p:spPr bwMode="auto">
          <a:xfrm>
            <a:off x="4392488" y="3429000"/>
            <a:ext cx="4392488" cy="32943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descr="http://www.isprambiente.gov.it/site/_Images/temi/Rischio_idrogeologico2.jpg"/>
          <p:cNvPicPr>
            <a:picLocks noChangeAspect="1" noChangeArrowheads="1"/>
          </p:cNvPicPr>
          <p:nvPr/>
        </p:nvPicPr>
        <p:blipFill>
          <a:blip r:embed="rId2"/>
          <a:srcRect/>
          <a:stretch>
            <a:fillRect/>
          </a:stretch>
        </p:blipFill>
        <p:spPr bwMode="auto">
          <a:xfrm>
            <a:off x="356009" y="692696"/>
            <a:ext cx="3988796" cy="5267700"/>
          </a:xfrm>
          <a:prstGeom prst="rect">
            <a:avLst/>
          </a:prstGeom>
          <a:noFill/>
        </p:spPr>
      </p:pic>
      <p:pic>
        <p:nvPicPr>
          <p:cNvPr id="80900" name="Picture 4" descr="http://delpup.files.wordpress.com/2011/11/mappa_italia.jpg"/>
          <p:cNvPicPr>
            <a:picLocks noChangeAspect="1" noChangeArrowheads="1"/>
          </p:cNvPicPr>
          <p:nvPr/>
        </p:nvPicPr>
        <p:blipFill>
          <a:blip r:embed="rId3"/>
          <a:srcRect/>
          <a:stretch>
            <a:fillRect/>
          </a:stretch>
        </p:blipFill>
        <p:spPr bwMode="auto">
          <a:xfrm>
            <a:off x="4344805" y="692696"/>
            <a:ext cx="4799195" cy="5385843"/>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2630" name="Picture 6" descr="urbandr"/>
          <p:cNvPicPr>
            <a:picLocks noChangeAspect="1" noChangeArrowheads="1"/>
          </p:cNvPicPr>
          <p:nvPr/>
        </p:nvPicPr>
        <p:blipFill>
          <a:blip r:embed="rId2"/>
          <a:srcRect/>
          <a:stretch>
            <a:fillRect/>
          </a:stretch>
        </p:blipFill>
        <p:spPr bwMode="auto">
          <a:xfrm>
            <a:off x="1403648" y="0"/>
            <a:ext cx="6715125" cy="6858000"/>
          </a:xfrm>
          <a:prstGeom prst="rect">
            <a:avLst/>
          </a:prstGeom>
          <a:noFill/>
          <a:ln w="9525">
            <a:noFill/>
            <a:miter lim="800000"/>
            <a:headEnd/>
            <a:tailEnd/>
          </a:ln>
          <a:effectLst/>
        </p:spPr>
      </p:pic>
      <p:pic>
        <p:nvPicPr>
          <p:cNvPr id="282629" name="Picture 5" descr="Percentuale runoff"/>
          <p:cNvPicPr>
            <a:picLocks noChangeAspect="1" noChangeArrowheads="1"/>
          </p:cNvPicPr>
          <p:nvPr/>
        </p:nvPicPr>
        <p:blipFill>
          <a:blip r:embed="rId3"/>
          <a:srcRect/>
          <a:stretch>
            <a:fillRect/>
          </a:stretch>
        </p:blipFill>
        <p:spPr bwMode="auto">
          <a:xfrm>
            <a:off x="539552" y="576653"/>
            <a:ext cx="8064896" cy="6281347"/>
          </a:xfrm>
          <a:prstGeom prst="rect">
            <a:avLst/>
          </a:prstGeom>
          <a:noFill/>
          <a:ln w="9525">
            <a:solidFill>
              <a:schemeClr val="tx1"/>
            </a:solid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82629"/>
                                        </p:tgtEl>
                                        <p:attrNameLst>
                                          <p:attrName>style.visibility</p:attrName>
                                        </p:attrNameLst>
                                      </p:cBhvr>
                                      <p:to>
                                        <p:strVal val="visible"/>
                                      </p:to>
                                    </p:set>
                                    <p:animEffect transition="in" filter="dissolve">
                                      <p:cBhvr>
                                        <p:cTn id="7" dur="500"/>
                                        <p:tgtEl>
                                          <p:spTgt spid="2826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12" name="Picture 8" descr="http://www.bolognatg24.it/wp-content/uploads/2011/10/nubifragio-roma.jpg"/>
          <p:cNvPicPr>
            <a:picLocks noChangeAspect="1" noChangeArrowheads="1"/>
          </p:cNvPicPr>
          <p:nvPr/>
        </p:nvPicPr>
        <p:blipFill>
          <a:blip r:embed="rId2"/>
          <a:srcRect/>
          <a:stretch>
            <a:fillRect/>
          </a:stretch>
        </p:blipFill>
        <p:spPr bwMode="auto">
          <a:xfrm>
            <a:off x="4639307" y="116632"/>
            <a:ext cx="4335153" cy="29218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2706" name="Picture 2" descr="http://eremoletterario.files.wordpress.com/2008/12/roma_allagamento.jpg?w=460&amp;h=307"/>
          <p:cNvPicPr>
            <a:picLocks noChangeAspect="1" noChangeArrowheads="1"/>
          </p:cNvPicPr>
          <p:nvPr/>
        </p:nvPicPr>
        <p:blipFill>
          <a:blip r:embed="rId3"/>
          <a:srcRect/>
          <a:stretch>
            <a:fillRect/>
          </a:stretch>
        </p:blipFill>
        <p:spPr bwMode="auto">
          <a:xfrm>
            <a:off x="179512" y="116632"/>
            <a:ext cx="4597289" cy="30681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2708" name="Picture 4" descr="http://www.politica24.it/img/Lega-Roma-calamita-fondi-festival.jpg"/>
          <p:cNvPicPr>
            <a:picLocks noChangeAspect="1" noChangeArrowheads="1"/>
          </p:cNvPicPr>
          <p:nvPr/>
        </p:nvPicPr>
        <p:blipFill>
          <a:blip r:embed="rId4"/>
          <a:srcRect/>
          <a:stretch>
            <a:fillRect/>
          </a:stretch>
        </p:blipFill>
        <p:spPr bwMode="auto">
          <a:xfrm>
            <a:off x="4211960" y="2924944"/>
            <a:ext cx="4762500" cy="37528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2710" name="Picture 6" descr="http://www.viagginews.com/wp-content/uploads/maltempo_trapani_alluvione1_fb-400x300.jpg"/>
          <p:cNvPicPr>
            <a:picLocks noChangeAspect="1" noChangeArrowheads="1"/>
          </p:cNvPicPr>
          <p:nvPr/>
        </p:nvPicPr>
        <p:blipFill>
          <a:blip r:embed="rId5"/>
          <a:srcRect/>
          <a:stretch>
            <a:fillRect/>
          </a:stretch>
        </p:blipFill>
        <p:spPr bwMode="auto">
          <a:xfrm>
            <a:off x="179512" y="3501008"/>
            <a:ext cx="4037247" cy="30279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441</TotalTime>
  <Words>963</Words>
  <Application>Microsoft Office PowerPoint</Application>
  <PresentationFormat>Presentazione su schermo (4:3)</PresentationFormat>
  <Paragraphs>244</Paragraphs>
  <Slides>42</Slides>
  <Notes>22</Notes>
  <HiddenSlides>0</HiddenSlides>
  <MMClips>0</MMClips>
  <ScaleCrop>false</ScaleCrop>
  <HeadingPairs>
    <vt:vector size="4" baseType="variant">
      <vt:variant>
        <vt:lpstr>Tema</vt:lpstr>
      </vt:variant>
      <vt:variant>
        <vt:i4>1</vt:i4>
      </vt:variant>
      <vt:variant>
        <vt:lpstr>Titoli diapositive</vt:lpstr>
      </vt:variant>
      <vt:variant>
        <vt:i4>42</vt:i4>
      </vt:variant>
    </vt:vector>
  </HeadingPairs>
  <TitlesOfParts>
    <vt:vector size="43" baseType="lpstr">
      <vt:lpstr>Tema di Office</vt:lpstr>
      <vt:lpstr>Diapositiva 1</vt:lpstr>
      <vt:lpstr>Diapositiva 2</vt:lpstr>
      <vt:lpstr>Diapositiva 3</vt:lpstr>
      <vt:lpstr>Diapositiva 4</vt:lpstr>
      <vt:lpstr>L’equazione del rischio</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Giorgio Pineschi</dc:creator>
  <cp:lastModifiedBy> </cp:lastModifiedBy>
  <cp:revision>54</cp:revision>
  <dcterms:created xsi:type="dcterms:W3CDTF">2010-05-20T22:08:15Z</dcterms:created>
  <dcterms:modified xsi:type="dcterms:W3CDTF">2011-12-15T15:09:52Z</dcterms:modified>
</cp:coreProperties>
</file>