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83" r:id="rId3"/>
    <p:sldId id="286" r:id="rId4"/>
    <p:sldId id="284" r:id="rId5"/>
    <p:sldId id="288" r:id="rId6"/>
    <p:sldId id="268" r:id="rId7"/>
    <p:sldId id="271" r:id="rId8"/>
    <p:sldId id="272" r:id="rId9"/>
    <p:sldId id="261" r:id="rId10"/>
    <p:sldId id="259" r:id="rId11"/>
    <p:sldId id="260" r:id="rId12"/>
    <p:sldId id="262" r:id="rId13"/>
    <p:sldId id="263" r:id="rId14"/>
    <p:sldId id="265" r:id="rId15"/>
    <p:sldId id="266" r:id="rId16"/>
    <p:sldId id="270" r:id="rId17"/>
    <p:sldId id="282" r:id="rId18"/>
    <p:sldId id="280" r:id="rId19"/>
    <p:sldId id="273" r:id="rId20"/>
    <p:sldId id="279" r:id="rId21"/>
    <p:sldId id="281" r:id="rId22"/>
    <p:sldId id="278" r:id="rId23"/>
    <p:sldId id="276" r:id="rId24"/>
    <p:sldId id="275" r:id="rId25"/>
    <p:sldId id="277" r:id="rId26"/>
    <p:sldId id="258"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43" autoAdjust="0"/>
  </p:normalViewPr>
  <p:slideViewPr>
    <p:cSldViewPr>
      <p:cViewPr varScale="1">
        <p:scale>
          <a:sx n="102" d="100"/>
          <a:sy n="102" d="100"/>
        </p:scale>
        <p:origin x="-116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EB1853D-974D-48CC-BF47-0C72BDEBBC36}" type="datetimeFigureOut">
              <a:rPr lang="it-IT" smtClean="0"/>
              <a:pPr/>
              <a:t>06/05/2010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9D83150-82AF-4C2F-84E8-08B516F1548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B1853D-974D-48CC-BF47-0C72BDEBBC36}" type="datetimeFigureOut">
              <a:rPr lang="it-IT" smtClean="0"/>
              <a:pPr/>
              <a:t>06/05/2010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D83150-82AF-4C2F-84E8-08B516F1548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282" y="1071546"/>
            <a:ext cx="5257808" cy="500066"/>
          </a:xfrm>
        </p:spPr>
        <p:txBody>
          <a:bodyPr>
            <a:normAutofit fontScale="90000"/>
          </a:bodyPr>
          <a:lstStyle/>
          <a:p>
            <a:r>
              <a:rPr lang="it-IT" dirty="0" smtClean="0"/>
              <a:t>La Centrale Nucleare di </a:t>
            </a:r>
            <a:r>
              <a:rPr lang="it-IT" dirty="0" smtClean="0"/>
              <a:t>latina</a:t>
            </a:r>
            <a:br>
              <a:rPr lang="it-IT" dirty="0" smtClean="0"/>
            </a:br>
            <a:r>
              <a:rPr lang="it-IT" b="0" dirty="0" smtClean="0">
                <a:latin typeface="Arial" charset="0"/>
              </a:rPr>
              <a:t> </a:t>
            </a:r>
            <a:r>
              <a:rPr lang="it-IT" sz="1100" b="0" dirty="0" smtClean="0">
                <a:latin typeface="Arial" charset="0"/>
              </a:rPr>
              <a:t>occasione di sviluppo del territorio</a:t>
            </a:r>
            <a:endParaRPr lang="it-IT" sz="1100" dirty="0"/>
          </a:p>
        </p:txBody>
      </p:sp>
      <p:sp>
        <p:nvSpPr>
          <p:cNvPr id="4" name="Segnaposto testo 3"/>
          <p:cNvSpPr>
            <a:spLocks noGrp="1"/>
          </p:cNvSpPr>
          <p:nvPr>
            <p:ph type="body" sz="half" idx="2"/>
          </p:nvPr>
        </p:nvSpPr>
        <p:spPr>
          <a:xfrm>
            <a:off x="457200" y="5143512"/>
            <a:ext cx="3008313" cy="982651"/>
          </a:xfrm>
        </p:spPr>
        <p:txBody>
          <a:bodyPr/>
          <a:lstStyle/>
          <a:p>
            <a:r>
              <a:rPr lang="it-IT" b="1" dirty="0" smtClean="0"/>
              <a:t>Roma, 10 maggio 2010</a:t>
            </a:r>
            <a:endParaRPr lang="it-IT" b="1" dirty="0"/>
          </a:p>
        </p:txBody>
      </p:sp>
      <p:pic>
        <p:nvPicPr>
          <p:cNvPr id="5" name="Picture 5"/>
          <p:cNvPicPr>
            <a:picLocks noGrp="1" noChangeAspect="1" noChangeArrowheads="1"/>
          </p:cNvPicPr>
          <p:nvPr>
            <p:ph idx="1"/>
          </p:nvPr>
        </p:nvPicPr>
        <p:blipFill>
          <a:blip r:embed="rId2" cstate="print">
            <a:lum bright="10000"/>
          </a:blip>
          <a:srcRect l="4686" t="5835" r="4686" b="5835"/>
          <a:stretch>
            <a:fillRect/>
          </a:stretch>
        </p:blipFill>
        <p:spPr bwMode="auto">
          <a:xfrm>
            <a:off x="3714744" y="2143116"/>
            <a:ext cx="4459473" cy="371477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Posa della prima pietra</a:t>
            </a:r>
            <a:br>
              <a:rPr lang="it-IT" dirty="0" smtClean="0"/>
            </a:br>
            <a:r>
              <a:rPr lang="it-IT" dirty="0" smtClean="0"/>
              <a:t/>
            </a:r>
            <a:br>
              <a:rPr lang="it-IT" dirty="0" smtClean="0"/>
            </a:br>
            <a:endParaRPr lang="it-IT" dirty="0"/>
          </a:p>
        </p:txBody>
      </p:sp>
      <p:sp>
        <p:nvSpPr>
          <p:cNvPr id="6" name="Segnaposto testo 5"/>
          <p:cNvSpPr>
            <a:spLocks noGrp="1"/>
          </p:cNvSpPr>
          <p:nvPr>
            <p:ph type="body" sz="half" idx="2"/>
          </p:nvPr>
        </p:nvSpPr>
        <p:spPr/>
        <p:txBody>
          <a:bodyPr/>
          <a:lstStyle/>
          <a:p>
            <a:r>
              <a:rPr lang="it-IT" dirty="0" smtClean="0"/>
              <a:t>Il presidente Enrico Mattei tra la folla</a:t>
            </a:r>
            <a:endParaRPr lang="it-IT" dirty="0"/>
          </a:p>
        </p:txBody>
      </p:sp>
      <p:pic>
        <p:nvPicPr>
          <p:cNvPr id="2050" name="Picture 2" descr="C:\Users\a007125\Desktop\Macci\Foto\014 foto personaggi.jpg"/>
          <p:cNvPicPr>
            <a:picLocks noGrp="1" noChangeAspect="1" noChangeArrowheads="1"/>
          </p:cNvPicPr>
          <p:nvPr>
            <p:ph idx="1"/>
          </p:nvPr>
        </p:nvPicPr>
        <p:blipFill>
          <a:blip r:embed="rId2" cstate="print"/>
          <a:srcRect/>
          <a:stretch>
            <a:fillRect/>
          </a:stretch>
        </p:blipFill>
        <p:spPr bwMode="auto">
          <a:xfrm>
            <a:off x="3575050" y="1291201"/>
            <a:ext cx="5111750" cy="381681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273050"/>
            <a:ext cx="3008313" cy="584182"/>
          </a:xfrm>
        </p:spPr>
        <p:txBody>
          <a:bodyPr/>
          <a:lstStyle/>
          <a:p>
            <a:r>
              <a:rPr lang="it-IT" dirty="0" smtClean="0"/>
              <a:t>Posa della prima pietra</a:t>
            </a:r>
            <a:endParaRPr lang="it-IT" dirty="0"/>
          </a:p>
        </p:txBody>
      </p:sp>
      <p:pic>
        <p:nvPicPr>
          <p:cNvPr id="3074" name="Picture 2" descr="C:\Users\a007125\Desktop\Macci\Foto\012 foto posa della prima pietra della Centrale di Latina 201158 On Mattei fra Lord Mills ed il Professore Focaccia Presidente del CNRM Esamina il plastico della Centrale.jpg"/>
          <p:cNvPicPr>
            <a:picLocks noGrp="1" noChangeAspect="1" noChangeArrowheads="1"/>
          </p:cNvPicPr>
          <p:nvPr>
            <p:ph idx="1"/>
          </p:nvPr>
        </p:nvPicPr>
        <p:blipFill>
          <a:blip r:embed="rId2" cstate="print"/>
          <a:stretch>
            <a:fillRect/>
          </a:stretch>
        </p:blipFill>
        <p:spPr bwMode="auto">
          <a:xfrm>
            <a:off x="3575050" y="1300723"/>
            <a:ext cx="5111750" cy="3797766"/>
          </a:xfrm>
          <a:prstGeom prst="rect">
            <a:avLst/>
          </a:prstGeom>
          <a:noFill/>
        </p:spPr>
      </p:pic>
      <p:sp>
        <p:nvSpPr>
          <p:cNvPr id="7" name="Segnaposto testo 6"/>
          <p:cNvSpPr>
            <a:spLocks noGrp="1"/>
          </p:cNvSpPr>
          <p:nvPr>
            <p:ph type="body" sz="half" idx="2"/>
          </p:nvPr>
        </p:nvSpPr>
        <p:spPr/>
        <p:txBody>
          <a:bodyPr/>
          <a:lstStyle/>
          <a:p>
            <a:r>
              <a:rPr lang="it-IT" dirty="0" smtClean="0"/>
              <a:t>Il Presidente Mattei tra lord </a:t>
            </a:r>
            <a:r>
              <a:rPr lang="it-IT" dirty="0" err="1" smtClean="0"/>
              <a:t>Mills</a:t>
            </a:r>
            <a:r>
              <a:rPr lang="it-IT" dirty="0" smtClean="0"/>
              <a:t>, ministro dell’energia inglese, e il presidente del CNRN prof. Focaccia esaminano il plastico della centrale</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Posa della prima pietra</a:t>
            </a:r>
            <a:endParaRPr lang="it-IT" dirty="0"/>
          </a:p>
        </p:txBody>
      </p:sp>
      <p:sp>
        <p:nvSpPr>
          <p:cNvPr id="4" name="Segnaposto testo 3"/>
          <p:cNvSpPr>
            <a:spLocks noGrp="1"/>
          </p:cNvSpPr>
          <p:nvPr>
            <p:ph type="body" sz="half" idx="2"/>
          </p:nvPr>
        </p:nvSpPr>
        <p:spPr/>
        <p:txBody>
          <a:bodyPr/>
          <a:lstStyle/>
          <a:p>
            <a:r>
              <a:rPr lang="it-IT" dirty="0" smtClean="0"/>
              <a:t>Il presidente Mattei con il Ministro delle partecipazioni statali on. Bo</a:t>
            </a:r>
            <a:endParaRPr lang="it-IT" dirty="0"/>
          </a:p>
        </p:txBody>
      </p:sp>
      <p:pic>
        <p:nvPicPr>
          <p:cNvPr id="8195" name="Picture 3" descr="C:\Users\a007125\Desktop\Macci\Foto\003 foto  posa della prima pietra Centrale di Latina 201158. L'On Mattei si intrattiene con il Ministro dell'Industri a e Commercio On. Bo.jpg"/>
          <p:cNvPicPr>
            <a:picLocks noGrp="1" noChangeAspect="1" noChangeArrowheads="1"/>
          </p:cNvPicPr>
          <p:nvPr>
            <p:ph idx="1"/>
          </p:nvPr>
        </p:nvPicPr>
        <p:blipFill>
          <a:blip r:embed="rId2" cstate="print"/>
          <a:srcRect/>
          <a:stretch>
            <a:fillRect/>
          </a:stretch>
        </p:blipFill>
        <p:spPr bwMode="auto">
          <a:xfrm>
            <a:off x="3898538" y="273050"/>
            <a:ext cx="4464774" cy="585311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142852"/>
            <a:ext cx="3008313" cy="857256"/>
          </a:xfrm>
        </p:spPr>
        <p:txBody>
          <a:bodyPr/>
          <a:lstStyle/>
          <a:p>
            <a:r>
              <a:rPr lang="it-IT" dirty="0" smtClean="0"/>
              <a:t>Generatori di vapore</a:t>
            </a:r>
            <a:endParaRPr lang="it-IT" dirty="0"/>
          </a:p>
        </p:txBody>
      </p:sp>
      <p:sp>
        <p:nvSpPr>
          <p:cNvPr id="4" name="Segnaposto testo 3"/>
          <p:cNvSpPr>
            <a:spLocks noGrp="1"/>
          </p:cNvSpPr>
          <p:nvPr>
            <p:ph type="body" sz="half" idx="2"/>
          </p:nvPr>
        </p:nvSpPr>
        <p:spPr/>
        <p:txBody>
          <a:bodyPr/>
          <a:lstStyle/>
          <a:p>
            <a:r>
              <a:rPr lang="it-IT" dirty="0" smtClean="0"/>
              <a:t>La partenza dall’officina di costruzione della Nuovo Pignone a Massa (1959).</a:t>
            </a:r>
          </a:p>
          <a:p>
            <a:r>
              <a:rPr lang="it-IT" dirty="0" smtClean="0"/>
              <a:t>La foto rappresenta meglio di ogni altra l’ingresso dell’Italia nei paesi industrializzati, ancora in presenza di una realtà rurale che guarda con entusiasmo le nuove grandi realizzazioni. </a:t>
            </a:r>
            <a:endParaRPr lang="it-IT" dirty="0" smtClean="0"/>
          </a:p>
        </p:txBody>
      </p:sp>
      <p:pic>
        <p:nvPicPr>
          <p:cNvPr id="5122" name="Picture 2" descr="C:\Users\a007125\Desktop\Macci\Foto\BOILER\boiler carretto.jpg"/>
          <p:cNvPicPr>
            <a:picLocks noGrp="1" noChangeAspect="1" noChangeArrowheads="1"/>
          </p:cNvPicPr>
          <p:nvPr>
            <p:ph idx="1"/>
          </p:nvPr>
        </p:nvPicPr>
        <p:blipFill>
          <a:blip r:embed="rId2" cstate="print"/>
          <a:srcRect/>
          <a:stretch>
            <a:fillRect/>
          </a:stretch>
        </p:blipFill>
        <p:spPr bwMode="auto">
          <a:xfrm>
            <a:off x="3667978" y="1214422"/>
            <a:ext cx="5177729" cy="378621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655620"/>
          </a:xfrm>
        </p:spPr>
        <p:txBody>
          <a:bodyPr/>
          <a:lstStyle/>
          <a:p>
            <a:r>
              <a:rPr lang="it-IT" dirty="0" smtClean="0"/>
              <a:t>Generatori di vapore</a:t>
            </a:r>
            <a:endParaRPr lang="it-IT" dirty="0"/>
          </a:p>
        </p:txBody>
      </p:sp>
      <p:sp>
        <p:nvSpPr>
          <p:cNvPr id="4" name="Segnaposto testo 3"/>
          <p:cNvSpPr>
            <a:spLocks noGrp="1"/>
          </p:cNvSpPr>
          <p:nvPr>
            <p:ph type="body" sz="half" idx="2"/>
          </p:nvPr>
        </p:nvSpPr>
        <p:spPr/>
        <p:txBody>
          <a:bodyPr/>
          <a:lstStyle/>
          <a:p>
            <a:r>
              <a:rPr lang="it-IT" dirty="0" smtClean="0"/>
              <a:t>I generatori di vapore arrivano nel porto di Anzio</a:t>
            </a:r>
          </a:p>
          <a:p>
            <a:endParaRPr lang="it-IT" dirty="0"/>
          </a:p>
        </p:txBody>
      </p:sp>
      <p:pic>
        <p:nvPicPr>
          <p:cNvPr id="6146" name="Picture 2" descr="C:\Users\a007125\Desktop\Macci\Foto\BOILER\boiler anzio.jpg"/>
          <p:cNvPicPr>
            <a:picLocks noGrp="1" noChangeAspect="1" noChangeArrowheads="1"/>
          </p:cNvPicPr>
          <p:nvPr>
            <p:ph idx="1"/>
          </p:nvPr>
        </p:nvPicPr>
        <p:blipFill>
          <a:blip r:embed="rId2" cstate="print"/>
          <a:srcRect/>
          <a:stretch>
            <a:fillRect/>
          </a:stretch>
        </p:blipFill>
        <p:spPr bwMode="auto">
          <a:xfrm>
            <a:off x="3575050" y="1330623"/>
            <a:ext cx="5111750" cy="3737967"/>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584182"/>
          </a:xfrm>
        </p:spPr>
        <p:txBody>
          <a:bodyPr/>
          <a:lstStyle/>
          <a:p>
            <a:r>
              <a:rPr lang="it-IT" dirty="0" smtClean="0"/>
              <a:t>Generatori di vapore</a:t>
            </a:r>
            <a:endParaRPr lang="it-IT" dirty="0"/>
          </a:p>
        </p:txBody>
      </p:sp>
      <p:sp>
        <p:nvSpPr>
          <p:cNvPr id="4" name="Segnaposto testo 3"/>
          <p:cNvSpPr>
            <a:spLocks noGrp="1"/>
          </p:cNvSpPr>
          <p:nvPr>
            <p:ph type="body" sz="half" idx="2"/>
          </p:nvPr>
        </p:nvSpPr>
        <p:spPr/>
        <p:txBody>
          <a:bodyPr/>
          <a:lstStyle/>
          <a:p>
            <a:r>
              <a:rPr lang="it-IT" dirty="0" smtClean="0"/>
              <a:t>I generatori di vapore a Nettuno</a:t>
            </a:r>
          </a:p>
          <a:p>
            <a:endParaRPr lang="it-IT" dirty="0"/>
          </a:p>
        </p:txBody>
      </p:sp>
      <p:pic>
        <p:nvPicPr>
          <p:cNvPr id="7170" name="Picture 2" descr="C:\Users\a007125\Desktop\Macci\Foto\BOILER\boiler nettuno.jpg"/>
          <p:cNvPicPr>
            <a:picLocks noGrp="1" noChangeAspect="1" noChangeArrowheads="1"/>
          </p:cNvPicPr>
          <p:nvPr>
            <p:ph idx="1"/>
          </p:nvPr>
        </p:nvPicPr>
        <p:blipFill>
          <a:blip r:embed="rId2" cstate="print"/>
          <a:srcRect/>
          <a:stretch>
            <a:fillRect/>
          </a:stretch>
        </p:blipFill>
        <p:spPr bwMode="auto">
          <a:xfrm>
            <a:off x="3714744" y="1071546"/>
            <a:ext cx="4558925" cy="369473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471858" cy="727058"/>
          </a:xfrm>
        </p:spPr>
        <p:txBody>
          <a:bodyPr/>
          <a:lstStyle/>
          <a:p>
            <a:r>
              <a:rPr lang="it-IT" dirty="0" smtClean="0"/>
              <a:t>Qualificazione delle imprese</a:t>
            </a:r>
            <a:endParaRPr lang="it-IT" dirty="0"/>
          </a:p>
        </p:txBody>
      </p:sp>
      <p:sp>
        <p:nvSpPr>
          <p:cNvPr id="4" name="Segnaposto testo 3"/>
          <p:cNvSpPr>
            <a:spLocks noGrp="1"/>
          </p:cNvSpPr>
          <p:nvPr>
            <p:ph type="body" sz="half" idx="2"/>
          </p:nvPr>
        </p:nvSpPr>
        <p:spPr/>
        <p:txBody>
          <a:bodyPr/>
          <a:lstStyle/>
          <a:p>
            <a:r>
              <a:rPr lang="it-IT" dirty="0" smtClean="0"/>
              <a:t>La posa della calotta di chiusura del vessel</a:t>
            </a:r>
            <a:endParaRPr lang="it-IT"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4459287" y="928670"/>
            <a:ext cx="3970365" cy="415688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686172" cy="655620"/>
          </a:xfrm>
        </p:spPr>
        <p:txBody>
          <a:bodyPr/>
          <a:lstStyle/>
          <a:p>
            <a:r>
              <a:rPr lang="it-IT" dirty="0" smtClean="0"/>
              <a:t>Qualificazione delle imprese</a:t>
            </a:r>
            <a:endParaRPr lang="it-IT" dirty="0"/>
          </a:p>
        </p:txBody>
      </p:sp>
      <p:sp>
        <p:nvSpPr>
          <p:cNvPr id="4" name="Segnaposto testo 3"/>
          <p:cNvSpPr>
            <a:spLocks noGrp="1"/>
          </p:cNvSpPr>
          <p:nvPr>
            <p:ph type="body" sz="half" idx="2"/>
          </p:nvPr>
        </p:nvSpPr>
        <p:spPr/>
        <p:txBody>
          <a:bodyPr/>
          <a:lstStyle/>
          <a:p>
            <a:r>
              <a:rPr lang="it-IT" dirty="0" smtClean="0"/>
              <a:t>I lavori civili e il posizionamento dei grandi componenti</a:t>
            </a:r>
            <a:endParaRPr lang="it-IT" dirty="0"/>
          </a:p>
        </p:txBody>
      </p:sp>
      <p:pic>
        <p:nvPicPr>
          <p:cNvPr id="29698" name="Picture 2" descr="E:\281437.jpg"/>
          <p:cNvPicPr>
            <a:picLocks noGrp="1" noChangeAspect="1" noChangeArrowheads="1"/>
          </p:cNvPicPr>
          <p:nvPr>
            <p:ph idx="1"/>
          </p:nvPr>
        </p:nvPicPr>
        <p:blipFill>
          <a:blip r:embed="rId2" cstate="print"/>
          <a:srcRect/>
          <a:stretch>
            <a:fillRect/>
          </a:stretch>
        </p:blipFill>
        <p:spPr bwMode="auto">
          <a:xfrm>
            <a:off x="4572000" y="1142984"/>
            <a:ext cx="4000528" cy="421484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757610" cy="655620"/>
          </a:xfrm>
        </p:spPr>
        <p:txBody>
          <a:bodyPr/>
          <a:lstStyle/>
          <a:p>
            <a:r>
              <a:rPr lang="it-IT" dirty="0" smtClean="0"/>
              <a:t>Qualificazione delle imprese</a:t>
            </a:r>
            <a:endParaRPr lang="it-IT" dirty="0"/>
          </a:p>
        </p:txBody>
      </p:sp>
      <p:sp>
        <p:nvSpPr>
          <p:cNvPr id="4" name="Segnaposto testo 3"/>
          <p:cNvSpPr>
            <a:spLocks noGrp="1"/>
          </p:cNvSpPr>
          <p:nvPr>
            <p:ph type="body" sz="half" idx="2"/>
          </p:nvPr>
        </p:nvSpPr>
        <p:spPr/>
        <p:txBody>
          <a:bodyPr/>
          <a:lstStyle/>
          <a:p>
            <a:r>
              <a:rPr lang="it-IT" dirty="0" smtClean="0"/>
              <a:t>Le macchine per la produzione di energia elettrica in fase di installazione </a:t>
            </a:r>
            <a:endParaRPr lang="it-IT" dirty="0"/>
          </a:p>
        </p:txBody>
      </p:sp>
      <p:pic>
        <p:nvPicPr>
          <p:cNvPr id="26626" name="Picture 2" descr="E:\12958.jpg"/>
          <p:cNvPicPr>
            <a:picLocks noGrp="1" noChangeAspect="1" noChangeArrowheads="1"/>
          </p:cNvPicPr>
          <p:nvPr>
            <p:ph idx="1"/>
          </p:nvPr>
        </p:nvPicPr>
        <p:blipFill>
          <a:blip r:embed="rId2" cstate="print"/>
          <a:srcRect/>
          <a:stretch>
            <a:fillRect/>
          </a:stretch>
        </p:blipFill>
        <p:spPr bwMode="auto">
          <a:xfrm>
            <a:off x="4429124" y="1000108"/>
            <a:ext cx="3786213" cy="407196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757610" cy="869934"/>
          </a:xfrm>
        </p:spPr>
        <p:txBody>
          <a:bodyPr/>
          <a:lstStyle/>
          <a:p>
            <a:r>
              <a:rPr lang="it-IT" dirty="0" smtClean="0"/>
              <a:t>La nascita delle competenze e professionalità</a:t>
            </a:r>
            <a:endParaRPr lang="it-IT" dirty="0"/>
          </a:p>
        </p:txBody>
      </p:sp>
      <p:sp>
        <p:nvSpPr>
          <p:cNvPr id="4" name="Segnaposto testo 3"/>
          <p:cNvSpPr>
            <a:spLocks noGrp="1"/>
          </p:cNvSpPr>
          <p:nvPr>
            <p:ph type="body" sz="half" idx="2"/>
          </p:nvPr>
        </p:nvSpPr>
        <p:spPr/>
        <p:txBody>
          <a:bodyPr/>
          <a:lstStyle/>
          <a:p>
            <a:r>
              <a:rPr lang="it-IT" dirty="0" smtClean="0"/>
              <a:t>Tecnici al lavoro all’interno del vessel</a:t>
            </a:r>
            <a:endParaRPr lang="it-IT" dirty="0"/>
          </a:p>
        </p:txBody>
      </p:sp>
      <p:pic>
        <p:nvPicPr>
          <p:cNvPr id="14338" name="Picture 2"/>
          <p:cNvPicPr>
            <a:picLocks noGrp="1" noChangeAspect="1" noChangeArrowheads="1"/>
          </p:cNvPicPr>
          <p:nvPr>
            <p:ph idx="1"/>
          </p:nvPr>
        </p:nvPicPr>
        <p:blipFill>
          <a:blip r:embed="rId2" cstate="print"/>
          <a:srcRect/>
          <a:stretch>
            <a:fillRect/>
          </a:stretch>
        </p:blipFill>
        <p:spPr bwMode="auto">
          <a:xfrm>
            <a:off x="4225387" y="1428736"/>
            <a:ext cx="3918513" cy="3429023"/>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IT" sz="2000" b="1" dirty="0" smtClean="0"/>
              <a:t>La centrale di Latina - storia dell’impianto</a:t>
            </a:r>
            <a:endParaRPr lang="it-IT" sz="2000" b="1" dirty="0"/>
          </a:p>
        </p:txBody>
      </p:sp>
      <p:sp>
        <p:nvSpPr>
          <p:cNvPr id="3" name="Segnaposto contenuto 2"/>
          <p:cNvSpPr>
            <a:spLocks noGrp="1"/>
          </p:cNvSpPr>
          <p:nvPr>
            <p:ph sz="half" idx="1"/>
          </p:nvPr>
        </p:nvSpPr>
        <p:spPr/>
        <p:txBody>
          <a:bodyPr>
            <a:normAutofit fontScale="55000" lnSpcReduction="20000"/>
          </a:bodyPr>
          <a:lstStyle/>
          <a:p>
            <a:r>
              <a:rPr lang="it-IT" b="1" dirty="0" smtClean="0">
                <a:solidFill>
                  <a:srgbClr val="003399"/>
                </a:solidFill>
              </a:rPr>
              <a:t>La centrale di Latina fu ordinata nel 1957 dalla SIMEA, società a capitale sottoscritto al 75% dall’AGIP Nucleare (ENI) e al 25% dall’IRI. </a:t>
            </a:r>
          </a:p>
          <a:p>
            <a:endParaRPr lang="it-IT" b="1" dirty="0" smtClean="0">
              <a:solidFill>
                <a:srgbClr val="003399"/>
              </a:solidFill>
            </a:endParaRPr>
          </a:p>
          <a:p>
            <a:r>
              <a:rPr lang="it-IT" b="1" dirty="0" smtClean="0">
                <a:solidFill>
                  <a:srgbClr val="003399"/>
                </a:solidFill>
              </a:rPr>
              <a:t>Fu scelto un reattore a gas grafite (</a:t>
            </a:r>
            <a:r>
              <a:rPr lang="it-IT" b="1" dirty="0" err="1" smtClean="0">
                <a:solidFill>
                  <a:srgbClr val="003399"/>
                </a:solidFill>
              </a:rPr>
              <a:t>GCR-Magnox</a:t>
            </a:r>
            <a:r>
              <a:rPr lang="it-IT" b="1" dirty="0" smtClean="0">
                <a:solidFill>
                  <a:srgbClr val="003399"/>
                </a:solidFill>
              </a:rPr>
              <a:t>) del tipo allora in costruzione a </a:t>
            </a:r>
            <a:r>
              <a:rPr lang="it-IT" b="1" dirty="0" err="1" smtClean="0">
                <a:solidFill>
                  <a:srgbClr val="003399"/>
                </a:solidFill>
              </a:rPr>
              <a:t>Bradwell</a:t>
            </a:r>
            <a:r>
              <a:rPr lang="it-IT" b="1" dirty="0" smtClean="0">
                <a:solidFill>
                  <a:srgbClr val="003399"/>
                </a:solidFill>
              </a:rPr>
              <a:t> (GB) alimentato con combustibile a uranio naturale metallico. </a:t>
            </a:r>
          </a:p>
          <a:p>
            <a:endParaRPr lang="it-IT" b="1" dirty="0" smtClean="0">
              <a:solidFill>
                <a:srgbClr val="003399"/>
              </a:solidFill>
            </a:endParaRPr>
          </a:p>
          <a:p>
            <a:r>
              <a:rPr lang="it-IT" b="1" dirty="0" smtClean="0">
                <a:solidFill>
                  <a:srgbClr val="003399"/>
                </a:solidFill>
              </a:rPr>
              <a:t>Il contratto fra SIMEA e NPPC fu firmato il 31 agosto 1958, quando i lavori di predisposizione del sito erano già iniziati.</a:t>
            </a:r>
          </a:p>
          <a:p>
            <a:endParaRPr lang="it-IT" b="1" dirty="0" smtClean="0">
              <a:solidFill>
                <a:srgbClr val="003399"/>
              </a:solidFill>
            </a:endParaRPr>
          </a:p>
          <a:p>
            <a:r>
              <a:rPr lang="it-IT" b="1" dirty="0" smtClean="0">
                <a:solidFill>
                  <a:srgbClr val="003399"/>
                </a:solidFill>
              </a:rPr>
              <a:t>Completata in quattro anni, la centrale fu la prima ad entrare in funzione in Italia. All'epoca il reattore di Latina, con una potenza elettrica di 210 MW, era il più grande in Europa.</a:t>
            </a:r>
            <a:endParaRPr lang="it-IT" b="1" dirty="0">
              <a:solidFill>
                <a:srgbClr val="003399"/>
              </a:solidFill>
            </a:endParaRPr>
          </a:p>
        </p:txBody>
      </p:sp>
      <p:pic>
        <p:nvPicPr>
          <p:cNvPr id="5" name="Segnaposto contenuto 4" descr="centrale1"/>
          <p:cNvPicPr>
            <a:picLocks noGrp="1"/>
          </p:cNvPicPr>
          <p:nvPr>
            <p:ph sz="half" idx="2"/>
          </p:nvPr>
        </p:nvPicPr>
        <p:blipFill>
          <a:blip r:embed="rId2" cstate="print">
            <a:lum bright="10000"/>
          </a:blip>
          <a:srcRect/>
          <a:stretch>
            <a:fillRect/>
          </a:stretch>
        </p:blipFill>
        <p:spPr bwMode="auto">
          <a:xfrm>
            <a:off x="4648200" y="2362997"/>
            <a:ext cx="4038600" cy="3000369"/>
          </a:xfrm>
          <a:prstGeom prst="rect">
            <a:avLst/>
          </a:prstGeom>
          <a:noFill/>
          <a:ln>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686172" cy="941372"/>
          </a:xfrm>
        </p:spPr>
        <p:txBody>
          <a:bodyPr/>
          <a:lstStyle/>
          <a:p>
            <a:r>
              <a:rPr lang="it-IT" dirty="0" smtClean="0"/>
              <a:t>La nascita delle competenze e professionalità</a:t>
            </a:r>
            <a:endParaRPr lang="it-IT" dirty="0"/>
          </a:p>
        </p:txBody>
      </p:sp>
      <p:sp>
        <p:nvSpPr>
          <p:cNvPr id="4" name="Segnaposto testo 3"/>
          <p:cNvSpPr>
            <a:spLocks noGrp="1"/>
          </p:cNvSpPr>
          <p:nvPr>
            <p:ph type="body" sz="half" idx="2"/>
          </p:nvPr>
        </p:nvSpPr>
        <p:spPr/>
        <p:txBody>
          <a:bodyPr/>
          <a:lstStyle/>
          <a:p>
            <a:r>
              <a:rPr lang="it-IT" dirty="0" smtClean="0"/>
              <a:t>Un tecnico posiziona i regolatori di flusso sulle griglie di sostegno del nocciolo del reattore</a:t>
            </a:r>
            <a:endParaRPr lang="it-IT" dirty="0"/>
          </a:p>
        </p:txBody>
      </p:sp>
      <p:pic>
        <p:nvPicPr>
          <p:cNvPr id="27650" name="Picture 2" descr="E:\18123.jpg"/>
          <p:cNvPicPr>
            <a:picLocks noGrp="1" noChangeAspect="1" noChangeArrowheads="1"/>
          </p:cNvPicPr>
          <p:nvPr>
            <p:ph idx="1"/>
          </p:nvPr>
        </p:nvPicPr>
        <p:blipFill>
          <a:blip r:embed="rId2" cstate="print"/>
          <a:srcRect/>
          <a:stretch>
            <a:fillRect/>
          </a:stretch>
        </p:blipFill>
        <p:spPr bwMode="auto">
          <a:xfrm>
            <a:off x="4429124" y="1357298"/>
            <a:ext cx="4071966" cy="385765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4329114" cy="798496"/>
          </a:xfrm>
        </p:spPr>
        <p:txBody>
          <a:bodyPr/>
          <a:lstStyle/>
          <a:p>
            <a:r>
              <a:rPr lang="it-IT" dirty="0" smtClean="0"/>
              <a:t>La nascita delle competenze e professionalità</a:t>
            </a:r>
            <a:endParaRPr lang="it-IT" dirty="0"/>
          </a:p>
        </p:txBody>
      </p:sp>
      <p:sp>
        <p:nvSpPr>
          <p:cNvPr id="4" name="Segnaposto testo 3"/>
          <p:cNvSpPr>
            <a:spLocks noGrp="1"/>
          </p:cNvSpPr>
          <p:nvPr>
            <p:ph type="body" sz="half" idx="2"/>
          </p:nvPr>
        </p:nvSpPr>
        <p:spPr/>
        <p:txBody>
          <a:bodyPr/>
          <a:lstStyle/>
          <a:p>
            <a:r>
              <a:rPr lang="it-IT" dirty="0" smtClean="0"/>
              <a:t>Costruzione della gabbia di contenimento del nocciolo di grafite</a:t>
            </a:r>
            <a:endParaRPr lang="it-IT" dirty="0"/>
          </a:p>
        </p:txBody>
      </p:sp>
      <p:pic>
        <p:nvPicPr>
          <p:cNvPr id="28674" name="Picture 2" descr="E:\18128.jpg"/>
          <p:cNvPicPr>
            <a:picLocks noGrp="1" noChangeAspect="1" noChangeArrowheads="1"/>
          </p:cNvPicPr>
          <p:nvPr>
            <p:ph idx="1"/>
          </p:nvPr>
        </p:nvPicPr>
        <p:blipFill>
          <a:blip r:embed="rId2" cstate="print"/>
          <a:srcRect/>
          <a:stretch>
            <a:fillRect/>
          </a:stretch>
        </p:blipFill>
        <p:spPr bwMode="auto">
          <a:xfrm>
            <a:off x="4286248" y="1214422"/>
            <a:ext cx="4000528" cy="407196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4114800" cy="798496"/>
          </a:xfrm>
        </p:spPr>
        <p:txBody>
          <a:bodyPr/>
          <a:lstStyle/>
          <a:p>
            <a:r>
              <a:rPr lang="it-IT" dirty="0" smtClean="0"/>
              <a:t>La nascita delle competenze e professionalità</a:t>
            </a:r>
            <a:endParaRPr lang="it-IT" dirty="0"/>
          </a:p>
        </p:txBody>
      </p:sp>
      <p:sp>
        <p:nvSpPr>
          <p:cNvPr id="4" name="Segnaposto testo 3"/>
          <p:cNvSpPr>
            <a:spLocks noGrp="1"/>
          </p:cNvSpPr>
          <p:nvPr>
            <p:ph type="body" sz="half" idx="2"/>
          </p:nvPr>
        </p:nvSpPr>
        <p:spPr/>
        <p:txBody>
          <a:bodyPr/>
          <a:lstStyle/>
          <a:p>
            <a:r>
              <a:rPr lang="it-IT" dirty="0" smtClean="0"/>
              <a:t>Tecnici posizionano la coibentazione interna del vessel</a:t>
            </a:r>
            <a:endParaRPr lang="it-IT" dirty="0"/>
          </a:p>
        </p:txBody>
      </p:sp>
      <p:pic>
        <p:nvPicPr>
          <p:cNvPr id="25602" name="Picture 2" descr="E:\12398.jpg"/>
          <p:cNvPicPr>
            <a:picLocks noGrp="1" noChangeAspect="1" noChangeArrowheads="1"/>
          </p:cNvPicPr>
          <p:nvPr>
            <p:ph idx="1"/>
          </p:nvPr>
        </p:nvPicPr>
        <p:blipFill>
          <a:blip r:embed="rId2" cstate="print"/>
          <a:srcRect/>
          <a:stretch>
            <a:fillRect/>
          </a:stretch>
        </p:blipFill>
        <p:spPr bwMode="auto">
          <a:xfrm>
            <a:off x="4429124" y="1071546"/>
            <a:ext cx="4143403" cy="421484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829048" cy="655620"/>
          </a:xfrm>
        </p:spPr>
        <p:txBody>
          <a:bodyPr>
            <a:normAutofit fontScale="90000"/>
          </a:bodyPr>
          <a:lstStyle/>
          <a:p>
            <a:r>
              <a:rPr lang="it-IT" dirty="0" smtClean="0"/>
              <a:t>La nascita delle competenze e professionalità</a:t>
            </a:r>
            <a:endParaRPr lang="it-IT" dirty="0"/>
          </a:p>
        </p:txBody>
      </p:sp>
      <p:sp>
        <p:nvSpPr>
          <p:cNvPr id="4" name="Segnaposto testo 3"/>
          <p:cNvSpPr>
            <a:spLocks noGrp="1"/>
          </p:cNvSpPr>
          <p:nvPr>
            <p:ph type="body" sz="half" idx="2"/>
          </p:nvPr>
        </p:nvSpPr>
        <p:spPr/>
        <p:txBody>
          <a:bodyPr/>
          <a:lstStyle/>
          <a:p>
            <a:r>
              <a:rPr lang="it-IT" dirty="0" smtClean="0"/>
              <a:t>La </a:t>
            </a:r>
            <a:r>
              <a:rPr lang="it-IT" dirty="0" smtClean="0"/>
              <a:t>costruzione del moderatore </a:t>
            </a:r>
            <a:r>
              <a:rPr lang="it-IT" dirty="0" smtClean="0"/>
              <a:t>e del riflettore del nocciolo.</a:t>
            </a:r>
          </a:p>
          <a:p>
            <a:endParaRPr lang="it-IT" dirty="0" smtClean="0"/>
          </a:p>
          <a:p>
            <a:endParaRPr lang="it-IT" dirty="0" smtClean="0"/>
          </a:p>
          <a:p>
            <a:endParaRPr lang="it-IT" dirty="0" smtClean="0"/>
          </a:p>
          <a:p>
            <a:endParaRPr lang="it-IT" dirty="0" smtClean="0"/>
          </a:p>
          <a:p>
            <a:endParaRPr lang="it-IT" dirty="0" smtClean="0"/>
          </a:p>
          <a:p>
            <a:endParaRPr lang="it-IT" dirty="0" smtClean="0"/>
          </a:p>
          <a:p>
            <a:r>
              <a:rPr lang="it-IT" dirty="0" smtClean="0"/>
              <a:t>Un tecnico raccorda i tubicini di prelievo del gas di refrigerazione  sulle piastre posizionate sulla sommità del nocciolo</a:t>
            </a:r>
            <a:endParaRPr lang="it-IT" dirty="0"/>
          </a:p>
        </p:txBody>
      </p:sp>
      <p:pic>
        <p:nvPicPr>
          <p:cNvPr id="17410" name="Picture 2"/>
          <p:cNvPicPr>
            <a:picLocks noGrp="1" noChangeAspect="1" noChangeArrowheads="1"/>
          </p:cNvPicPr>
          <p:nvPr>
            <p:ph idx="1"/>
          </p:nvPr>
        </p:nvPicPr>
        <p:blipFill>
          <a:blip r:embed="rId2" cstate="print"/>
          <a:srcRect/>
          <a:stretch>
            <a:fillRect/>
          </a:stretch>
        </p:blipFill>
        <p:spPr bwMode="auto">
          <a:xfrm>
            <a:off x="4500562" y="857232"/>
            <a:ext cx="3124200" cy="192405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cstate="print"/>
          <a:srcRect/>
          <a:stretch>
            <a:fillRect/>
          </a:stretch>
        </p:blipFill>
        <p:spPr bwMode="auto">
          <a:xfrm>
            <a:off x="4500562" y="3214686"/>
            <a:ext cx="3143272" cy="2714644"/>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757610" cy="869934"/>
          </a:xfrm>
        </p:spPr>
        <p:txBody>
          <a:bodyPr/>
          <a:lstStyle/>
          <a:p>
            <a:r>
              <a:rPr lang="it-IT" dirty="0" smtClean="0"/>
              <a:t>La nascita delle competenze e professionalità</a:t>
            </a:r>
            <a:endParaRPr lang="it-IT" dirty="0"/>
          </a:p>
        </p:txBody>
      </p:sp>
      <p:sp>
        <p:nvSpPr>
          <p:cNvPr id="4" name="Segnaposto testo 3"/>
          <p:cNvSpPr>
            <a:spLocks noGrp="1"/>
          </p:cNvSpPr>
          <p:nvPr>
            <p:ph type="body" sz="half" idx="2"/>
          </p:nvPr>
        </p:nvSpPr>
        <p:spPr/>
        <p:txBody>
          <a:bodyPr/>
          <a:lstStyle/>
          <a:p>
            <a:r>
              <a:rPr lang="it-IT" dirty="0" smtClean="0"/>
              <a:t>La costruzione del nocciolo del reattore è ultimata, si carica il combustibile</a:t>
            </a:r>
            <a:endParaRPr lang="it-IT"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4000496" y="500042"/>
            <a:ext cx="3643338" cy="2500330"/>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cstate="print"/>
          <a:srcRect/>
          <a:stretch>
            <a:fillRect/>
          </a:stretch>
        </p:blipFill>
        <p:spPr bwMode="auto">
          <a:xfrm>
            <a:off x="4000496" y="3214686"/>
            <a:ext cx="3681420" cy="3000396"/>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400420" cy="798496"/>
          </a:xfrm>
        </p:spPr>
        <p:txBody>
          <a:bodyPr/>
          <a:lstStyle/>
          <a:p>
            <a:r>
              <a:rPr lang="it-IT" dirty="0" smtClean="0"/>
              <a:t>La nascita delle competenze e professionalità</a:t>
            </a:r>
            <a:endParaRPr lang="it-IT" dirty="0"/>
          </a:p>
        </p:txBody>
      </p:sp>
      <p:sp>
        <p:nvSpPr>
          <p:cNvPr id="4" name="Segnaposto testo 3"/>
          <p:cNvSpPr>
            <a:spLocks noGrp="1"/>
          </p:cNvSpPr>
          <p:nvPr>
            <p:ph type="body" sz="half" idx="2"/>
          </p:nvPr>
        </p:nvSpPr>
        <p:spPr/>
        <p:txBody>
          <a:bodyPr/>
          <a:lstStyle/>
          <a:p>
            <a:r>
              <a:rPr lang="it-IT" dirty="0" smtClean="0"/>
              <a:t>I tecnici saldatori </a:t>
            </a:r>
          </a:p>
          <a:p>
            <a:endParaRPr lang="it-IT" dirty="0"/>
          </a:p>
        </p:txBody>
      </p:sp>
      <p:pic>
        <p:nvPicPr>
          <p:cNvPr id="24578" name="Picture 2" descr="E:\12339.jpg"/>
          <p:cNvPicPr>
            <a:picLocks noGrp="1" noChangeAspect="1" noChangeArrowheads="1"/>
          </p:cNvPicPr>
          <p:nvPr>
            <p:ph idx="1"/>
          </p:nvPr>
        </p:nvPicPr>
        <p:blipFill>
          <a:blip r:embed="rId2" cstate="print"/>
          <a:srcRect/>
          <a:stretch>
            <a:fillRect/>
          </a:stretch>
        </p:blipFill>
        <p:spPr bwMode="auto">
          <a:xfrm>
            <a:off x="4000496" y="928670"/>
            <a:ext cx="4143404" cy="450059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357158" y="785794"/>
            <a:ext cx="8267700" cy="4953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757610" cy="655620"/>
          </a:xfrm>
        </p:spPr>
        <p:txBody>
          <a:bodyPr/>
          <a:lstStyle/>
          <a:p>
            <a:r>
              <a:rPr lang="it-IT" dirty="0" smtClean="0"/>
              <a:t>Vita operativa dell’impianto</a:t>
            </a:r>
            <a:endParaRPr lang="it-IT" dirty="0"/>
          </a:p>
        </p:txBody>
      </p:sp>
      <p:sp>
        <p:nvSpPr>
          <p:cNvPr id="4" name="Segnaposto testo 3"/>
          <p:cNvSpPr>
            <a:spLocks noGrp="1"/>
          </p:cNvSpPr>
          <p:nvPr>
            <p:ph type="body" sz="half" idx="2"/>
          </p:nvPr>
        </p:nvSpPr>
        <p:spPr>
          <a:xfrm>
            <a:off x="457200" y="1435100"/>
            <a:ext cx="3328982" cy="4691063"/>
          </a:xfrm>
        </p:spPr>
        <p:txBody>
          <a:bodyPr>
            <a:normAutofit fontScale="92500" lnSpcReduction="20000"/>
          </a:bodyPr>
          <a:lstStyle/>
          <a:p>
            <a:pPr marL="182563" indent="-182563">
              <a:buClr>
                <a:schemeClr val="tx1"/>
              </a:buClr>
              <a:buBlip>
                <a:blip r:embed="rId2"/>
              </a:buBlip>
            </a:pPr>
            <a:r>
              <a:rPr lang="it-IT" dirty="0" smtClean="0">
                <a:solidFill>
                  <a:srgbClr val="003399"/>
                </a:solidFill>
              </a:rPr>
              <a:t> </a:t>
            </a:r>
            <a:r>
              <a:rPr lang="it-IT" b="1" dirty="0" smtClean="0">
                <a:solidFill>
                  <a:srgbClr val="003399"/>
                </a:solidFill>
              </a:rPr>
              <a:t>Ottobre 1958:   	inizio della 			costruzione</a:t>
            </a:r>
          </a:p>
          <a:p>
            <a:pPr marL="182563" indent="-182563">
              <a:buBlip>
                <a:blip r:embed="rId2"/>
              </a:buBlip>
            </a:pPr>
            <a:endParaRPr lang="it-IT" b="1" dirty="0" smtClean="0">
              <a:solidFill>
                <a:srgbClr val="003399"/>
              </a:solidFill>
            </a:endParaRPr>
          </a:p>
          <a:p>
            <a:pPr marL="182563" indent="-182563">
              <a:buClr>
                <a:schemeClr val="tx1"/>
              </a:buClr>
              <a:buBlip>
                <a:blip r:embed="rId2"/>
              </a:buBlip>
            </a:pPr>
            <a:r>
              <a:rPr lang="it-IT" b="1" dirty="0" smtClean="0">
                <a:solidFill>
                  <a:srgbClr val="003399"/>
                </a:solidFill>
              </a:rPr>
              <a:t> Dicembre 1962: 	prima criticità</a:t>
            </a:r>
          </a:p>
          <a:p>
            <a:pPr marL="182563" indent="-182563">
              <a:buClr>
                <a:schemeClr val="bg2"/>
              </a:buClr>
              <a:buBlip>
                <a:blip r:embed="rId2"/>
              </a:buBlip>
            </a:pPr>
            <a:endParaRPr lang="it-IT" b="1" dirty="0" smtClean="0">
              <a:solidFill>
                <a:srgbClr val="003399"/>
              </a:solidFill>
            </a:endParaRPr>
          </a:p>
          <a:p>
            <a:pPr marL="182563" indent="-182563">
              <a:buClr>
                <a:schemeClr val="tx1"/>
              </a:buClr>
              <a:buBlip>
                <a:blip r:embed="rId2"/>
              </a:buBlip>
            </a:pPr>
            <a:r>
              <a:rPr lang="it-IT" b="1" dirty="0" smtClean="0">
                <a:solidFill>
                  <a:srgbClr val="003399"/>
                </a:solidFill>
              </a:rPr>
              <a:t> Maggio 1963:     	primo 			parallelo</a:t>
            </a:r>
          </a:p>
          <a:p>
            <a:pPr marL="182563" indent="-182563">
              <a:buClr>
                <a:schemeClr val="bg2"/>
              </a:buClr>
              <a:buBlip>
                <a:blip r:embed="rId2"/>
              </a:buBlip>
            </a:pPr>
            <a:endParaRPr lang="it-IT" b="1" dirty="0" smtClean="0">
              <a:solidFill>
                <a:srgbClr val="003399"/>
              </a:solidFill>
            </a:endParaRPr>
          </a:p>
          <a:p>
            <a:pPr marL="182563" indent="-182563">
              <a:buClr>
                <a:schemeClr val="tx1"/>
              </a:buClr>
              <a:buBlip>
                <a:blip r:embed="rId2"/>
              </a:buBlip>
            </a:pPr>
            <a:r>
              <a:rPr lang="it-IT" b="1" dirty="0" smtClean="0">
                <a:solidFill>
                  <a:srgbClr val="003399"/>
                </a:solidFill>
              </a:rPr>
              <a:t> Gennaio 1964:   	inizio esercizio 		commerciale</a:t>
            </a:r>
          </a:p>
          <a:p>
            <a:pPr marL="182563" indent="-182563">
              <a:buClr>
                <a:schemeClr val="tx1"/>
              </a:buClr>
              <a:buBlip>
                <a:blip r:embed="rId2"/>
              </a:buBlip>
            </a:pPr>
            <a:endParaRPr lang="it-IT" b="1" dirty="0" smtClean="0">
              <a:solidFill>
                <a:srgbClr val="003399"/>
              </a:solidFill>
            </a:endParaRPr>
          </a:p>
          <a:p>
            <a:pPr marL="182563" indent="-182563">
              <a:buClr>
                <a:schemeClr val="tx1"/>
              </a:buClr>
              <a:buBlip>
                <a:blip r:embed="rId2"/>
              </a:buBlip>
            </a:pPr>
            <a:r>
              <a:rPr lang="it-IT" b="1" dirty="0" smtClean="0">
                <a:solidFill>
                  <a:srgbClr val="003399"/>
                </a:solidFill>
              </a:rPr>
              <a:t>Gennaio 1965:	trasferimento della 		proprietà 			all’ENEL</a:t>
            </a:r>
          </a:p>
          <a:p>
            <a:pPr marL="182563" indent="-182563">
              <a:buClr>
                <a:schemeClr val="bg2"/>
              </a:buClr>
              <a:buBlip>
                <a:blip r:embed="rId2"/>
              </a:buBlip>
            </a:pPr>
            <a:endParaRPr lang="it-IT" b="1" dirty="0" smtClean="0">
              <a:solidFill>
                <a:srgbClr val="003399"/>
              </a:solidFill>
            </a:endParaRPr>
          </a:p>
          <a:p>
            <a:pPr marL="182563" indent="-182563">
              <a:buClr>
                <a:schemeClr val="tx1"/>
              </a:buClr>
              <a:buBlip>
                <a:blip r:embed="rId2"/>
              </a:buBlip>
            </a:pPr>
            <a:r>
              <a:rPr lang="it-IT" b="1" dirty="0" smtClean="0">
                <a:solidFill>
                  <a:srgbClr val="003399"/>
                </a:solidFill>
              </a:rPr>
              <a:t>Novembre 1986:	ultima fermata		dell’impianto </a:t>
            </a:r>
          </a:p>
          <a:p>
            <a:pPr marL="182563" indent="-182563">
              <a:buClr>
                <a:schemeClr val="tx1"/>
              </a:buClr>
              <a:buBlip>
                <a:blip r:embed="rId2"/>
              </a:buBlip>
            </a:pPr>
            <a:endParaRPr lang="it-IT" b="1" dirty="0" smtClean="0">
              <a:solidFill>
                <a:srgbClr val="003399"/>
              </a:solidFill>
            </a:endParaRPr>
          </a:p>
          <a:p>
            <a:pPr marL="182563" indent="-182563">
              <a:buClr>
                <a:schemeClr val="tx1"/>
              </a:buClr>
              <a:buBlip>
                <a:blip r:embed="rId2"/>
              </a:buBlip>
            </a:pPr>
            <a:r>
              <a:rPr lang="it-IT" b="1" dirty="0" smtClean="0">
                <a:solidFill>
                  <a:srgbClr val="003399"/>
                </a:solidFill>
              </a:rPr>
              <a:t>Dicembre 1987: 	delibera CIPE 		di chiusura 			della centrale</a:t>
            </a:r>
          </a:p>
          <a:p>
            <a:pPr marL="182563" indent="-182563">
              <a:buClr>
                <a:schemeClr val="tx1"/>
              </a:buClr>
              <a:buBlip>
                <a:blip r:embed="rId2"/>
              </a:buBlip>
            </a:pPr>
            <a:endParaRPr lang="it-IT" b="1" dirty="0" smtClean="0">
              <a:solidFill>
                <a:srgbClr val="003399"/>
              </a:solidFill>
            </a:endParaRPr>
          </a:p>
          <a:p>
            <a:pPr marL="182563" indent="-182563">
              <a:buClr>
                <a:schemeClr val="tx1"/>
              </a:buClr>
              <a:buBlip>
                <a:blip r:embed="rId2"/>
              </a:buBlip>
            </a:pPr>
            <a:r>
              <a:rPr lang="it-IT" b="1" dirty="0" smtClean="0">
                <a:solidFill>
                  <a:srgbClr val="003399"/>
                </a:solidFill>
              </a:rPr>
              <a:t>Novembre 1999:	trasferimento della 		proprietà a 			SOGIN</a:t>
            </a:r>
            <a:endParaRPr lang="it-IT" dirty="0" smtClean="0">
              <a:solidFill>
                <a:srgbClr val="003399"/>
              </a:solidFill>
            </a:endParaRPr>
          </a:p>
          <a:p>
            <a:endParaRPr lang="it-IT" dirty="0"/>
          </a:p>
        </p:txBody>
      </p:sp>
      <p:pic>
        <p:nvPicPr>
          <p:cNvPr id="7" name="Segnaposto contenuto 6"/>
          <p:cNvPicPr>
            <a:picLocks noGrp="1"/>
          </p:cNvPicPr>
          <p:nvPr>
            <p:ph idx="1"/>
          </p:nvPr>
        </p:nvPicPr>
        <p:blipFill>
          <a:blip r:embed="rId3" cstate="print"/>
          <a:srcRect/>
          <a:stretch>
            <a:fillRect/>
          </a:stretch>
        </p:blipFill>
        <p:spPr bwMode="auto">
          <a:xfrm>
            <a:off x="4178300" y="1214422"/>
            <a:ext cx="4322790" cy="364333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t>L’edificio reattore</a:t>
            </a:r>
            <a:endParaRPr lang="it-IT" sz="3200" dirty="0"/>
          </a:p>
        </p:txBody>
      </p:sp>
      <p:sp>
        <p:nvSpPr>
          <p:cNvPr id="3" name="Segnaposto contenuto 2"/>
          <p:cNvSpPr>
            <a:spLocks noGrp="1"/>
          </p:cNvSpPr>
          <p:nvPr>
            <p:ph sz="half" idx="1"/>
          </p:nvPr>
        </p:nvSpPr>
        <p:spPr>
          <a:xfrm>
            <a:off x="457200" y="1600200"/>
            <a:ext cx="3614734" cy="4525963"/>
          </a:xfrm>
        </p:spPr>
        <p:txBody>
          <a:bodyPr>
            <a:normAutofit fontScale="62500" lnSpcReduction="20000"/>
          </a:bodyPr>
          <a:lstStyle/>
          <a:p>
            <a:r>
              <a:rPr lang="it-IT" b="1" dirty="0" smtClean="0">
                <a:solidFill>
                  <a:srgbClr val="003399"/>
                </a:solidFill>
              </a:rPr>
              <a:t>L’edificio reattore della centrale ospita il reattore e i componenti del circuito primario.</a:t>
            </a:r>
          </a:p>
          <a:p>
            <a:endParaRPr lang="it-IT" b="1" dirty="0" smtClean="0">
              <a:solidFill>
                <a:srgbClr val="003399"/>
              </a:solidFill>
            </a:endParaRPr>
          </a:p>
          <a:p>
            <a:r>
              <a:rPr lang="it-IT" b="1" dirty="0" smtClean="0">
                <a:solidFill>
                  <a:srgbClr val="003399"/>
                </a:solidFill>
              </a:rPr>
              <a:t>Il reattore è racchiuso in una struttura in calcestruzzo armato che ha funzioni strutturali e di schermo biologico.</a:t>
            </a:r>
          </a:p>
          <a:p>
            <a:endParaRPr lang="it-IT" b="1" dirty="0" smtClean="0">
              <a:solidFill>
                <a:srgbClr val="003399"/>
              </a:solidFill>
            </a:endParaRPr>
          </a:p>
          <a:p>
            <a:r>
              <a:rPr lang="it-IT" b="1" dirty="0" smtClean="0">
                <a:solidFill>
                  <a:srgbClr val="003399"/>
                </a:solidFill>
              </a:rPr>
              <a:t>L’edificio ha una pianta di 89 x 48 m per un’altezza di 48 m sul piano di campagna, ed è interrato per 12 m. </a:t>
            </a:r>
          </a:p>
          <a:p>
            <a:endParaRPr lang="it-IT" b="1" dirty="0" smtClean="0">
              <a:solidFill>
                <a:srgbClr val="003399"/>
              </a:solidFill>
            </a:endParaRPr>
          </a:p>
          <a:p>
            <a:r>
              <a:rPr lang="it-IT" b="1" dirty="0" smtClean="0">
                <a:solidFill>
                  <a:srgbClr val="003399"/>
                </a:solidFill>
              </a:rPr>
              <a:t>Sui lati est e ovest sono installati i generatori di vapore (boiler). </a:t>
            </a:r>
          </a:p>
          <a:p>
            <a:endParaRPr lang="it-IT" dirty="0"/>
          </a:p>
        </p:txBody>
      </p:sp>
      <p:pic>
        <p:nvPicPr>
          <p:cNvPr id="5" name="Picture 3" descr="ieri1"/>
          <p:cNvPicPr>
            <a:picLocks noGrp="1" noChangeAspect="1" noChangeArrowheads="1"/>
          </p:cNvPicPr>
          <p:nvPr>
            <p:ph sz="half" idx="2"/>
          </p:nvPr>
        </p:nvPicPr>
        <p:blipFill>
          <a:blip r:embed="rId2" cstate="print">
            <a:lum bright="10000"/>
          </a:blip>
          <a:srcRect l="8035" t="8078" b="8078"/>
          <a:stretch>
            <a:fillRect/>
          </a:stretch>
        </p:blipFill>
        <p:spPr bwMode="auto">
          <a:xfrm>
            <a:off x="4286248" y="1714488"/>
            <a:ext cx="4400552" cy="3968553"/>
          </a:xfrm>
          <a:noFill/>
          <a:ln>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ormAutofit fontScale="90000"/>
          </a:bodyPr>
          <a:lstStyle/>
          <a:p>
            <a:r>
              <a:rPr lang="it-IT" sz="3100" dirty="0" smtClean="0"/>
              <a:t>Dati Storici</a:t>
            </a:r>
            <a:r>
              <a:rPr lang="it-IT" dirty="0" smtClean="0"/>
              <a:t/>
            </a:r>
            <a:br>
              <a:rPr lang="it-IT" dirty="0" smtClean="0"/>
            </a:br>
            <a:endParaRPr lang="it-IT" dirty="0"/>
          </a:p>
        </p:txBody>
      </p:sp>
      <p:sp>
        <p:nvSpPr>
          <p:cNvPr id="5" name="Segnaposto contenuto 4"/>
          <p:cNvSpPr>
            <a:spLocks noGrp="1"/>
          </p:cNvSpPr>
          <p:nvPr>
            <p:ph sz="half" idx="1"/>
          </p:nvPr>
        </p:nvSpPr>
        <p:spPr>
          <a:xfrm>
            <a:off x="457200" y="1600200"/>
            <a:ext cx="3686172" cy="4757758"/>
          </a:xfrm>
        </p:spPr>
        <p:txBody>
          <a:bodyPr>
            <a:normAutofit/>
          </a:bodyPr>
          <a:lstStyle/>
          <a:p>
            <a:pPr marL="182563" indent="-182563">
              <a:buClr>
                <a:schemeClr val="tx1"/>
              </a:buClr>
              <a:buBlip>
                <a:blip r:embed="rId2"/>
              </a:buBlip>
              <a:tabLst>
                <a:tab pos="2239963" algn="l"/>
              </a:tabLst>
            </a:pPr>
            <a:r>
              <a:rPr lang="it-IT" sz="1300" dirty="0" smtClean="0">
                <a:solidFill>
                  <a:srgbClr val="003399"/>
                </a:solidFill>
              </a:rPr>
              <a:t> </a:t>
            </a:r>
            <a:r>
              <a:rPr lang="it-IT" sz="1300" b="1" dirty="0" smtClean="0">
                <a:solidFill>
                  <a:srgbClr val="003399"/>
                </a:solidFill>
              </a:rPr>
              <a:t>Potenza termica:   </a:t>
            </a:r>
            <a:r>
              <a:rPr lang="it-IT" sz="1300" b="1" dirty="0" smtClean="0">
                <a:solidFill>
                  <a:srgbClr val="003399"/>
                </a:solidFill>
              </a:rPr>
              <a:t>	705/650 </a:t>
            </a:r>
            <a:r>
              <a:rPr lang="it-IT" sz="1300" b="1" dirty="0" err="1" smtClean="0">
                <a:solidFill>
                  <a:srgbClr val="003399"/>
                </a:solidFill>
              </a:rPr>
              <a:t>MWt</a:t>
            </a:r>
            <a:endParaRPr lang="it-IT" sz="1300" b="1" dirty="0" smtClean="0">
              <a:solidFill>
                <a:srgbClr val="003399"/>
              </a:solidFill>
            </a:endParaRPr>
          </a:p>
          <a:p>
            <a:pPr marL="182563" indent="-182563">
              <a:buBlip>
                <a:blip r:embed="rId2"/>
              </a:buBlip>
            </a:pPr>
            <a:endParaRPr lang="it-IT" sz="1300" b="1" dirty="0" smtClean="0">
              <a:solidFill>
                <a:srgbClr val="003399"/>
              </a:solidFill>
            </a:endParaRPr>
          </a:p>
          <a:p>
            <a:pPr marL="182563" indent="-182563">
              <a:buClr>
                <a:schemeClr val="tx1"/>
              </a:buClr>
              <a:buBlip>
                <a:blip r:embed="rId2"/>
              </a:buBlip>
              <a:tabLst>
                <a:tab pos="2239963" algn="l"/>
              </a:tabLst>
            </a:pPr>
            <a:r>
              <a:rPr lang="it-IT" sz="1300" b="1" dirty="0" smtClean="0">
                <a:solidFill>
                  <a:srgbClr val="003399"/>
                </a:solidFill>
              </a:rPr>
              <a:t> Potenza elettrica lorda: </a:t>
            </a:r>
            <a:r>
              <a:rPr lang="it-IT" sz="1300" b="1" dirty="0" smtClean="0">
                <a:solidFill>
                  <a:srgbClr val="003399"/>
                </a:solidFill>
              </a:rPr>
              <a:t>	210/160 </a:t>
            </a:r>
            <a:r>
              <a:rPr lang="it-IT" sz="1300" b="1" dirty="0" err="1" smtClean="0">
                <a:solidFill>
                  <a:srgbClr val="003399"/>
                </a:solidFill>
              </a:rPr>
              <a:t>MWe</a:t>
            </a:r>
            <a:endParaRPr lang="it-IT" sz="1300" b="1" dirty="0" smtClean="0">
              <a:solidFill>
                <a:srgbClr val="003399"/>
              </a:solidFill>
            </a:endParaRPr>
          </a:p>
          <a:p>
            <a:pPr marL="182563" indent="-182563">
              <a:buClr>
                <a:schemeClr val="bg2"/>
              </a:buClr>
              <a:buBlip>
                <a:blip r:embed="rId2"/>
              </a:buBlip>
            </a:pPr>
            <a:endParaRPr lang="it-IT" sz="1300" b="1" dirty="0" smtClean="0">
              <a:solidFill>
                <a:srgbClr val="003399"/>
              </a:solidFill>
            </a:endParaRPr>
          </a:p>
          <a:p>
            <a:pPr marL="182563" indent="-182563">
              <a:buClr>
                <a:schemeClr val="tx1"/>
              </a:buClr>
              <a:buBlip>
                <a:blip r:embed="rId2"/>
              </a:buBlip>
              <a:tabLst>
                <a:tab pos="2239963" algn="l"/>
              </a:tabLst>
            </a:pPr>
            <a:r>
              <a:rPr lang="it-IT" sz="1300" b="1" dirty="0" smtClean="0">
                <a:solidFill>
                  <a:srgbClr val="003399"/>
                </a:solidFill>
              </a:rPr>
              <a:t>Potenza elettrica netta: </a:t>
            </a:r>
            <a:r>
              <a:rPr lang="it-IT" sz="1300" b="1" dirty="0" smtClean="0">
                <a:solidFill>
                  <a:srgbClr val="003399"/>
                </a:solidFill>
              </a:rPr>
              <a:t>	153 </a:t>
            </a:r>
            <a:r>
              <a:rPr lang="it-IT" sz="1300" b="1" dirty="0" err="1" smtClean="0">
                <a:solidFill>
                  <a:srgbClr val="003399"/>
                </a:solidFill>
              </a:rPr>
              <a:t>MWe</a:t>
            </a:r>
            <a:endParaRPr lang="it-IT" sz="1300" b="1" dirty="0" smtClean="0">
              <a:solidFill>
                <a:srgbClr val="003399"/>
              </a:solidFill>
            </a:endParaRPr>
          </a:p>
          <a:p>
            <a:pPr marL="182563" indent="-182563">
              <a:buClr>
                <a:schemeClr val="bg2"/>
              </a:buClr>
              <a:buBlip>
                <a:blip r:embed="rId2"/>
              </a:buBlip>
            </a:pPr>
            <a:endParaRPr lang="it-IT" sz="1300" b="1" dirty="0" smtClean="0">
              <a:solidFill>
                <a:srgbClr val="003399"/>
              </a:solidFill>
            </a:endParaRPr>
          </a:p>
          <a:p>
            <a:pPr marL="182563" indent="-182563">
              <a:buClr>
                <a:schemeClr val="tx1"/>
              </a:buClr>
              <a:buBlip>
                <a:blip r:embed="rId2"/>
              </a:buBlip>
              <a:tabLst>
                <a:tab pos="2239963" algn="l"/>
              </a:tabLst>
            </a:pPr>
            <a:r>
              <a:rPr lang="it-IT" sz="1300" b="1" dirty="0" smtClean="0">
                <a:solidFill>
                  <a:srgbClr val="003399"/>
                </a:solidFill>
              </a:rPr>
              <a:t> Energia elettrica prodotta:  </a:t>
            </a:r>
            <a:r>
              <a:rPr lang="it-IT" sz="1300" b="1" dirty="0" smtClean="0">
                <a:solidFill>
                  <a:srgbClr val="003399"/>
                </a:solidFill>
              </a:rPr>
              <a:t>	 </a:t>
            </a:r>
            <a:r>
              <a:rPr lang="it-IT" sz="1300" b="1" dirty="0" smtClean="0">
                <a:solidFill>
                  <a:srgbClr val="003399"/>
                </a:solidFill>
              </a:rPr>
              <a:t>26,08 </a:t>
            </a:r>
            <a:r>
              <a:rPr lang="it-IT" sz="1300" b="1" dirty="0" err="1" smtClean="0">
                <a:solidFill>
                  <a:srgbClr val="003399"/>
                </a:solidFill>
              </a:rPr>
              <a:t>TWh</a:t>
            </a:r>
            <a:endParaRPr lang="it-IT" sz="1300" b="1" dirty="0" smtClean="0">
              <a:solidFill>
                <a:srgbClr val="003399"/>
              </a:solidFill>
            </a:endParaRPr>
          </a:p>
          <a:p>
            <a:pPr marL="182563" indent="-182563">
              <a:buClr>
                <a:schemeClr val="tx1"/>
              </a:buClr>
              <a:buBlip>
                <a:blip r:embed="rId2"/>
              </a:buBlip>
              <a:tabLst>
                <a:tab pos="2239963" algn="l"/>
              </a:tabLst>
            </a:pPr>
            <a:endParaRPr lang="it-IT" sz="1300" b="1" dirty="0" smtClean="0">
              <a:solidFill>
                <a:srgbClr val="003399"/>
              </a:solidFill>
            </a:endParaRPr>
          </a:p>
          <a:p>
            <a:pPr marL="182563" indent="-182563">
              <a:buClr>
                <a:schemeClr val="tx1"/>
              </a:buClr>
              <a:buBlip>
                <a:blip r:embed="rId2"/>
              </a:buBlip>
              <a:tabLst>
                <a:tab pos="2239963" algn="l"/>
              </a:tabLst>
            </a:pPr>
            <a:r>
              <a:rPr lang="it-IT" sz="1300" b="1" dirty="0" smtClean="0">
                <a:solidFill>
                  <a:srgbClr val="003399"/>
                </a:solidFill>
              </a:rPr>
              <a:t>Fattore di disponibilità medio	76 %</a:t>
            </a:r>
          </a:p>
          <a:p>
            <a:pPr marL="182563" indent="-182563">
              <a:buClr>
                <a:schemeClr val="tx1"/>
              </a:buClr>
              <a:buBlip>
                <a:blip r:embed="rId2"/>
              </a:buBlip>
              <a:tabLst>
                <a:tab pos="2239963" algn="l"/>
              </a:tabLst>
            </a:pPr>
            <a:endParaRPr lang="it-IT" sz="1300" b="1" dirty="0" smtClean="0">
              <a:solidFill>
                <a:srgbClr val="003399"/>
              </a:solidFill>
            </a:endParaRPr>
          </a:p>
          <a:p>
            <a:pPr marL="182563" indent="-182563">
              <a:buClr>
                <a:schemeClr val="tx1"/>
              </a:buClr>
              <a:buBlip>
                <a:blip r:embed="rId2"/>
              </a:buBlip>
              <a:tabLst>
                <a:tab pos="2239963" algn="l"/>
              </a:tabLst>
            </a:pPr>
            <a:r>
              <a:rPr lang="it-IT" sz="1300" b="1" dirty="0" smtClean="0">
                <a:solidFill>
                  <a:srgbClr val="003399"/>
                </a:solidFill>
              </a:rPr>
              <a:t>Peso dell’uranio	268 t</a:t>
            </a:r>
          </a:p>
          <a:p>
            <a:pPr marL="182563" indent="-182563">
              <a:buClr>
                <a:schemeClr val="tx1"/>
              </a:buClr>
              <a:buBlip>
                <a:blip r:embed="rId2"/>
              </a:buBlip>
              <a:tabLst>
                <a:tab pos="2239963" algn="l"/>
              </a:tabLst>
            </a:pPr>
            <a:endParaRPr lang="it-IT" sz="1300" b="1" dirty="0" smtClean="0">
              <a:solidFill>
                <a:srgbClr val="003399"/>
              </a:solidFill>
            </a:endParaRPr>
          </a:p>
          <a:p>
            <a:pPr marL="182563" indent="-182563">
              <a:buClr>
                <a:schemeClr val="tx1"/>
              </a:buClr>
              <a:buBlip>
                <a:blip r:embed="rId2"/>
              </a:buBlip>
              <a:tabLst>
                <a:tab pos="2239963" algn="l"/>
              </a:tabLst>
            </a:pPr>
            <a:r>
              <a:rPr lang="it-IT" sz="1300" b="1" dirty="0" smtClean="0">
                <a:solidFill>
                  <a:srgbClr val="003399"/>
                </a:solidFill>
              </a:rPr>
              <a:t>Peso della grafite </a:t>
            </a:r>
            <a:r>
              <a:rPr lang="it-IT" sz="800" b="1" dirty="0" smtClean="0">
                <a:solidFill>
                  <a:srgbClr val="003399"/>
                </a:solidFill>
              </a:rPr>
              <a:t>(moderatore)</a:t>
            </a:r>
            <a:r>
              <a:rPr lang="it-IT" sz="1300" b="1" dirty="0" smtClean="0">
                <a:solidFill>
                  <a:srgbClr val="003399"/>
                </a:solidFill>
              </a:rPr>
              <a:t>	1258 t</a:t>
            </a:r>
          </a:p>
          <a:p>
            <a:pPr marL="182563" indent="-182563">
              <a:buClr>
                <a:schemeClr val="tx1"/>
              </a:buClr>
              <a:buBlip>
                <a:blip r:embed="rId2"/>
              </a:buBlip>
              <a:tabLst>
                <a:tab pos="2239963" algn="l"/>
              </a:tabLst>
            </a:pPr>
            <a:r>
              <a:rPr lang="it-IT" sz="1300" b="1" dirty="0" smtClean="0">
                <a:solidFill>
                  <a:srgbClr val="003399"/>
                </a:solidFill>
              </a:rPr>
              <a:t>Peso della grafite </a:t>
            </a:r>
            <a:r>
              <a:rPr lang="it-IT" sz="800" b="1" dirty="0" smtClean="0">
                <a:solidFill>
                  <a:srgbClr val="003399"/>
                </a:solidFill>
              </a:rPr>
              <a:t>(riflettore)</a:t>
            </a:r>
            <a:r>
              <a:rPr lang="it-IT" sz="1300" b="1" dirty="0" smtClean="0">
                <a:solidFill>
                  <a:srgbClr val="003399"/>
                </a:solidFill>
              </a:rPr>
              <a:t>	807 t</a:t>
            </a:r>
          </a:p>
          <a:p>
            <a:pPr marL="182563" indent="-182563">
              <a:buClr>
                <a:schemeClr val="tx1"/>
              </a:buClr>
              <a:buBlip>
                <a:blip r:embed="rId2"/>
              </a:buBlip>
              <a:tabLst>
                <a:tab pos="2239963" algn="l"/>
              </a:tabLst>
            </a:pPr>
            <a:endParaRPr lang="it-IT" sz="1300" b="1" dirty="0" smtClean="0">
              <a:solidFill>
                <a:srgbClr val="003399"/>
              </a:solidFill>
            </a:endParaRPr>
          </a:p>
          <a:p>
            <a:pPr marL="182563" indent="-182563">
              <a:buClr>
                <a:schemeClr val="tx1"/>
              </a:buClr>
              <a:buBlip>
                <a:blip r:embed="rId2"/>
              </a:buBlip>
              <a:tabLst>
                <a:tab pos="2239963" algn="l"/>
              </a:tabLst>
            </a:pPr>
            <a:endParaRPr lang="it-IT" sz="1300" b="1" dirty="0" smtClean="0">
              <a:solidFill>
                <a:srgbClr val="003399"/>
              </a:solidFill>
            </a:endParaRPr>
          </a:p>
          <a:p>
            <a:pPr marL="182563" indent="-182563">
              <a:buClr>
                <a:schemeClr val="tx1"/>
              </a:buClr>
              <a:buBlip>
                <a:blip r:embed="rId2"/>
              </a:buBlip>
              <a:tabLst>
                <a:tab pos="2239963" algn="l"/>
              </a:tabLst>
            </a:pPr>
            <a:endParaRPr lang="it-IT" sz="1300" b="1" dirty="0" smtClean="0">
              <a:solidFill>
                <a:srgbClr val="003399"/>
              </a:solidFill>
            </a:endParaRPr>
          </a:p>
          <a:p>
            <a:pPr marL="182563" indent="-182563">
              <a:buClr>
                <a:schemeClr val="tx1"/>
              </a:buClr>
              <a:buBlip>
                <a:blip r:embed="rId2"/>
              </a:buBlip>
              <a:tabLst>
                <a:tab pos="2239963" algn="l"/>
              </a:tabLst>
            </a:pPr>
            <a:endParaRPr lang="it-IT" sz="1300" b="1" dirty="0" smtClean="0">
              <a:solidFill>
                <a:srgbClr val="003399"/>
              </a:solidFill>
            </a:endParaRPr>
          </a:p>
          <a:p>
            <a:pPr marL="182563" indent="-182563">
              <a:buClr>
                <a:schemeClr val="tx1"/>
              </a:buClr>
              <a:buBlip>
                <a:blip r:embed="rId2"/>
              </a:buBlip>
            </a:pPr>
            <a:endParaRPr lang="it-IT" b="1" dirty="0" smtClean="0">
              <a:solidFill>
                <a:srgbClr val="003399"/>
              </a:solidFill>
            </a:endParaRPr>
          </a:p>
          <a:p>
            <a:pPr>
              <a:buNone/>
            </a:pPr>
            <a:endParaRPr lang="it-IT" dirty="0"/>
          </a:p>
        </p:txBody>
      </p:sp>
      <p:pic>
        <p:nvPicPr>
          <p:cNvPr id="8" name="Picture 2"/>
          <p:cNvPicPr>
            <a:picLocks noGrp="1" noChangeAspect="1" noChangeArrowheads="1"/>
          </p:cNvPicPr>
          <p:nvPr>
            <p:ph sz="half" idx="2"/>
          </p:nvPr>
        </p:nvPicPr>
        <p:blipFill>
          <a:blip r:embed="rId3" cstate="print"/>
          <a:srcRect/>
          <a:stretch>
            <a:fillRect/>
          </a:stretch>
        </p:blipFill>
        <p:spPr bwMode="auto">
          <a:xfrm>
            <a:off x="4214810" y="1214422"/>
            <a:ext cx="4786346" cy="3500462"/>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1400" b="1" dirty="0" smtClean="0"/>
              <a:t>Dati Generali relativi al funzionamento dell’impianto</a:t>
            </a:r>
            <a:endParaRPr lang="it-IT" sz="1400" b="1" dirty="0"/>
          </a:p>
        </p:txBody>
      </p:sp>
      <p:sp>
        <p:nvSpPr>
          <p:cNvPr id="3" name="Segnaposto contenuto 2"/>
          <p:cNvSpPr>
            <a:spLocks noGrp="1"/>
          </p:cNvSpPr>
          <p:nvPr>
            <p:ph sz="half" idx="1"/>
          </p:nvPr>
        </p:nvSpPr>
        <p:spPr/>
        <p:txBody>
          <a:bodyPr>
            <a:normAutofit fontScale="47500" lnSpcReduction="20000"/>
          </a:bodyPr>
          <a:lstStyle/>
          <a:p>
            <a:r>
              <a:rPr lang="it-IT" dirty="0">
                <a:solidFill>
                  <a:schemeClr val="tx2"/>
                </a:solidFill>
              </a:rPr>
              <a:t>L’impianto di Latina è equipaggiato con un reattore nucleare gas-grafite del tipo </a:t>
            </a:r>
            <a:r>
              <a:rPr lang="it-IT" dirty="0" err="1">
                <a:solidFill>
                  <a:schemeClr val="tx2"/>
                </a:solidFill>
              </a:rPr>
              <a:t>Magnox</a:t>
            </a:r>
            <a:r>
              <a:rPr lang="it-IT" dirty="0">
                <a:solidFill>
                  <a:schemeClr val="tx2"/>
                </a:solidFill>
              </a:rPr>
              <a:t> ad uranio naturale, moderato a grafite e refrigerato con anidride carbonica.</a:t>
            </a:r>
          </a:p>
          <a:p>
            <a:r>
              <a:rPr lang="it-IT" dirty="0">
                <a:solidFill>
                  <a:schemeClr val="tx2"/>
                </a:solidFill>
              </a:rPr>
              <a:t>L’impianto ha effettuato la prima criticità in data 27 dicembre 1962 ed il primo parallelo con la rete in data 12 maggio 1963. Dall’inizio dell’esercizio l’impianto ha regolarmente funzionato con un fattore di disponibilità medio del 76% e massimo del 96%, producendo complessivamente circa 26 miliardi di kWh, fino al 26 novembre 1986. Il combustibile nucleare è stato completamente allontanato dal Sito ed il circuito primario, depressurizzato, è stato svuotato dall’anidride carbonica.</a:t>
            </a:r>
          </a:p>
          <a:p>
            <a:r>
              <a:rPr lang="it-IT" dirty="0">
                <a:solidFill>
                  <a:schemeClr val="tx2"/>
                </a:solidFill>
              </a:rPr>
              <a:t>Il nocciolo del reattore (</a:t>
            </a:r>
            <a:r>
              <a:rPr lang="it-IT" dirty="0" err="1">
                <a:solidFill>
                  <a:schemeClr val="tx2"/>
                </a:solidFill>
              </a:rPr>
              <a:t>core</a:t>
            </a:r>
            <a:r>
              <a:rPr lang="it-IT" dirty="0">
                <a:solidFill>
                  <a:schemeClr val="tx2"/>
                </a:solidFill>
              </a:rPr>
              <a:t>) è costituito da blocchi di grafite nei quali sono ricavati canali verticali dove erano collocati gli elementi di combustibile, costituiti da barre di uranio naturale, con un rivestimento alettato di lega di magnesio; il tutto racchiuso in un contenitore di forma sferica (vessel) collocato all’interno di uno schermo biologico in cemento armato.</a:t>
            </a:r>
          </a:p>
          <a:p>
            <a:endParaRPr lang="it-IT" dirty="0"/>
          </a:p>
        </p:txBody>
      </p:sp>
      <p:sp>
        <p:nvSpPr>
          <p:cNvPr id="4" name="Segnaposto contenuto 3"/>
          <p:cNvSpPr>
            <a:spLocks noGrp="1"/>
          </p:cNvSpPr>
          <p:nvPr>
            <p:ph sz="half" idx="2"/>
          </p:nvPr>
        </p:nvSpPr>
        <p:spPr/>
        <p:txBody>
          <a:bodyPr>
            <a:normAutofit fontScale="47500" lnSpcReduction="20000"/>
          </a:bodyPr>
          <a:lstStyle/>
          <a:p>
            <a:r>
              <a:rPr lang="it-IT" dirty="0">
                <a:solidFill>
                  <a:schemeClr val="tx2"/>
                </a:solidFill>
              </a:rPr>
              <a:t>Durante il funzionamento, il calore sviluppato dalla reazione di fissione veniva asportato da un flusso di anidride carbonica in pressione che attraversava i canali del nocciolo dal basso verso l'alto, cedendo poi il calore ai </a:t>
            </a:r>
            <a:r>
              <a:rPr lang="it-IT" dirty="0" err="1">
                <a:solidFill>
                  <a:schemeClr val="tx2"/>
                </a:solidFill>
              </a:rPr>
              <a:t>boilers</a:t>
            </a:r>
            <a:r>
              <a:rPr lang="it-IT" dirty="0">
                <a:solidFill>
                  <a:schemeClr val="tx2"/>
                </a:solidFill>
              </a:rPr>
              <a:t>. Il gas ritornava nella parte inferiore del contenitore in pressione spinto dai ventilatori ("soffianti") posti alla base dei generatori di vapore.</a:t>
            </a:r>
          </a:p>
          <a:p>
            <a:r>
              <a:rPr lang="it-IT" dirty="0">
                <a:solidFill>
                  <a:schemeClr val="tx2"/>
                </a:solidFill>
              </a:rPr>
              <a:t>Nell'intercapedine fra il contenitore primario e lo schermo biologico circolava l'aria per il raffreddamento dello schermo biologico, che veniva scaricata direttamente da due camini alla quota di 46 metri. </a:t>
            </a:r>
          </a:p>
          <a:p>
            <a:r>
              <a:rPr lang="it-IT" dirty="0">
                <a:solidFill>
                  <a:schemeClr val="tx2"/>
                </a:solidFill>
              </a:rPr>
              <a:t>Il vapore prodotto dai sei </a:t>
            </a:r>
            <a:r>
              <a:rPr lang="it-IT" dirty="0" err="1">
                <a:solidFill>
                  <a:schemeClr val="tx2"/>
                </a:solidFill>
              </a:rPr>
              <a:t>boilers</a:t>
            </a:r>
            <a:r>
              <a:rPr lang="it-IT" dirty="0">
                <a:solidFill>
                  <a:schemeClr val="tx2"/>
                </a:solidFill>
              </a:rPr>
              <a:t> era raccolto in collettori dai quali erano alimentati i tre turboalternatori principali da 70 MW e i due turboalternatori a velocità variabile da 11 MW che alimentavano i motori delle soffianti. L’energia elettrica immessa in rete era generata dai turboalternatori principali. Al termine dell’espansione, il vapore delle turbine veniva condensato mediante un sistema di circolazione di acqua di mare a circuito aperto, dimensionato per il passaggio di oltre 15 m</a:t>
            </a:r>
            <a:r>
              <a:rPr lang="it-IT" baseline="30000" dirty="0">
                <a:solidFill>
                  <a:schemeClr val="tx2"/>
                </a:solidFill>
              </a:rPr>
              <a:t>3</a:t>
            </a:r>
            <a:r>
              <a:rPr lang="it-IT" dirty="0">
                <a:solidFill>
                  <a:schemeClr val="tx2"/>
                </a:solidFill>
              </a:rPr>
              <a:t>/s.</a:t>
            </a:r>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869934"/>
          </a:xfrm>
        </p:spPr>
        <p:txBody>
          <a:bodyPr>
            <a:normAutofit/>
          </a:bodyPr>
          <a:lstStyle/>
          <a:p>
            <a:r>
              <a:rPr lang="it-IT" sz="1600" dirty="0" smtClean="0"/>
              <a:t>Descrizione dell’impianto</a:t>
            </a:r>
            <a:endParaRPr lang="it-IT" sz="1600" dirty="0"/>
          </a:p>
        </p:txBody>
      </p:sp>
      <p:sp>
        <p:nvSpPr>
          <p:cNvPr id="4" name="Segnaposto testo 3"/>
          <p:cNvSpPr>
            <a:spLocks noGrp="1"/>
          </p:cNvSpPr>
          <p:nvPr>
            <p:ph type="body" sz="half" idx="2"/>
          </p:nvPr>
        </p:nvSpPr>
        <p:spPr/>
        <p:txBody>
          <a:bodyPr>
            <a:normAutofit/>
          </a:bodyPr>
          <a:lstStyle/>
          <a:p>
            <a:r>
              <a:rPr lang="it-IT" dirty="0" smtClean="0">
                <a:solidFill>
                  <a:schemeClr val="tx2"/>
                </a:solidFill>
              </a:rPr>
              <a:t>L’impianto è costituito da 3 edifici principali: l’Edificio Reattore, l’Edificio Controllo e l’Edificio Turbine.</a:t>
            </a:r>
          </a:p>
          <a:p>
            <a:r>
              <a:rPr lang="it-IT" dirty="0" smtClean="0">
                <a:solidFill>
                  <a:schemeClr val="tx2"/>
                </a:solidFill>
              </a:rPr>
              <a:t>Esternamente alla sala turbine, sul lato opposto al reattore, sono disposti i trasformatori elevatori, connessi ai generatori con sbarre blindate, che erano collegati alla sottostazione elettrica con conduttori in aria. Nella stessa area sono disposti i trasformatori per l'alimentazione dei servizi comuni e di unità.</a:t>
            </a:r>
          </a:p>
          <a:p>
            <a:r>
              <a:rPr lang="it-IT" dirty="0" smtClean="0">
                <a:solidFill>
                  <a:schemeClr val="tx2"/>
                </a:solidFill>
              </a:rPr>
              <a:t>All'Edificio Reattore, sul lato opposto all'Edificio Controllo, è collegata la vasca per il decadimento degli elementi di combustibile irradiati, con i relativi impianti di trattamento dell'acqua</a:t>
            </a:r>
            <a:r>
              <a:rPr lang="it-IT" dirty="0" smtClean="0"/>
              <a:t>.</a:t>
            </a:r>
          </a:p>
          <a:p>
            <a:endParaRPr lang="it-IT"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4429124" y="1071546"/>
            <a:ext cx="3643338" cy="3299635"/>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869934"/>
          </a:xfrm>
        </p:spPr>
        <p:txBody>
          <a:bodyPr/>
          <a:lstStyle/>
          <a:p>
            <a:r>
              <a:rPr lang="it-IT" sz="1600" dirty="0" smtClean="0"/>
              <a:t>Descrizione</a:t>
            </a:r>
            <a:r>
              <a:rPr lang="it-IT" dirty="0" smtClean="0"/>
              <a:t> </a:t>
            </a:r>
            <a:r>
              <a:rPr lang="it-IT" sz="1600" dirty="0" smtClean="0"/>
              <a:t>dell’impianto</a:t>
            </a:r>
            <a:endParaRPr lang="it-IT" sz="1600" dirty="0"/>
          </a:p>
        </p:txBody>
      </p:sp>
      <p:sp>
        <p:nvSpPr>
          <p:cNvPr id="4" name="Segnaposto testo 3"/>
          <p:cNvSpPr>
            <a:spLocks noGrp="1"/>
          </p:cNvSpPr>
          <p:nvPr>
            <p:ph type="body" sz="half" idx="2"/>
          </p:nvPr>
        </p:nvSpPr>
        <p:spPr/>
        <p:txBody>
          <a:bodyPr/>
          <a:lstStyle/>
          <a:p>
            <a:r>
              <a:rPr lang="it-IT" dirty="0" smtClean="0">
                <a:solidFill>
                  <a:schemeClr val="tx2"/>
                </a:solidFill>
              </a:rPr>
              <a:t>Il sistema di circolazione acqua mare è costituito da un’opera di presa a mare, tubazioni sommerse e interrate, canali di adduzione e scarico a cielo aperto e da una vasca di calma per l’aspirazione delle pompe di circolazione.</a:t>
            </a:r>
          </a:p>
          <a:p>
            <a:r>
              <a:rPr lang="it-IT" dirty="0" smtClean="0">
                <a:solidFill>
                  <a:schemeClr val="tx2"/>
                </a:solidFill>
              </a:rPr>
              <a:t>Completano l'impianto i servizi ausiliari al funzionamento dell’impianto e gli edifici per gli uffici e i servizi generali.</a:t>
            </a:r>
          </a:p>
          <a:p>
            <a:endParaRPr lang="it-IT" dirty="0"/>
          </a:p>
        </p:txBody>
      </p:sp>
      <p:pic>
        <p:nvPicPr>
          <p:cNvPr id="10" name="Segnaposto contenuto 9"/>
          <p:cNvPicPr>
            <a:picLocks noGrp="1"/>
          </p:cNvPicPr>
          <p:nvPr>
            <p:ph idx="1"/>
          </p:nvPr>
        </p:nvPicPr>
        <p:blipFill>
          <a:blip r:embed="rId2" cstate="print"/>
          <a:srcRect/>
          <a:stretch>
            <a:fillRect/>
          </a:stretch>
        </p:blipFill>
        <p:spPr bwMode="auto">
          <a:xfrm>
            <a:off x="4178300" y="1670844"/>
            <a:ext cx="3905250" cy="30575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655620"/>
          </a:xfrm>
        </p:spPr>
        <p:txBody>
          <a:bodyPr/>
          <a:lstStyle/>
          <a:p>
            <a:r>
              <a:rPr lang="it-IT" dirty="0" smtClean="0"/>
              <a:t>Posa della prima pietra</a:t>
            </a:r>
            <a:endParaRPr lang="it-IT" dirty="0"/>
          </a:p>
        </p:txBody>
      </p:sp>
      <p:sp>
        <p:nvSpPr>
          <p:cNvPr id="4" name="Segnaposto testo 3"/>
          <p:cNvSpPr>
            <a:spLocks noGrp="1"/>
          </p:cNvSpPr>
          <p:nvPr>
            <p:ph type="body" sz="half" idx="2"/>
          </p:nvPr>
        </p:nvSpPr>
        <p:spPr/>
        <p:txBody>
          <a:bodyPr/>
          <a:lstStyle/>
          <a:p>
            <a:r>
              <a:rPr lang="it-IT" dirty="0" smtClean="0"/>
              <a:t>20 novembre 1958; un giorno di festa</a:t>
            </a:r>
            <a:endParaRPr lang="it-IT" dirty="0"/>
          </a:p>
        </p:txBody>
      </p:sp>
      <p:pic>
        <p:nvPicPr>
          <p:cNvPr id="4098" name="Picture 2" descr="C:\Users\a007125\Desktop\Macci\Foto\013 foto personaggi.jpg"/>
          <p:cNvPicPr>
            <a:picLocks noGrp="1" noChangeAspect="1" noChangeArrowheads="1"/>
          </p:cNvPicPr>
          <p:nvPr>
            <p:ph idx="1"/>
          </p:nvPr>
        </p:nvPicPr>
        <p:blipFill>
          <a:blip r:embed="rId2" cstate="print"/>
          <a:srcRect/>
          <a:stretch>
            <a:fillRect/>
          </a:stretch>
        </p:blipFill>
        <p:spPr bwMode="auto">
          <a:xfrm>
            <a:off x="3575050" y="1313770"/>
            <a:ext cx="5111750" cy="3771672"/>
          </a:xfrm>
          <a:prstGeom prst="rect">
            <a:avLst/>
          </a:prstGeom>
          <a:noFill/>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TotalTime>
  <Words>1032</Words>
  <Application>Microsoft Office PowerPoint</Application>
  <PresentationFormat>Presentazione su schermo (4:3)</PresentationFormat>
  <Paragraphs>109</Paragraphs>
  <Slides>26</Slides>
  <Notes>0</Notes>
  <HiddenSlides>0</HiddenSlides>
  <MMClips>0</MMClips>
  <ScaleCrop>false</ScaleCrop>
  <HeadingPairs>
    <vt:vector size="4" baseType="variant">
      <vt:variant>
        <vt:lpstr>Tema</vt:lpstr>
      </vt:variant>
      <vt:variant>
        <vt:i4>1</vt:i4>
      </vt:variant>
      <vt:variant>
        <vt:lpstr>Titoli diapositive</vt:lpstr>
      </vt:variant>
      <vt:variant>
        <vt:i4>26</vt:i4>
      </vt:variant>
    </vt:vector>
  </HeadingPairs>
  <TitlesOfParts>
    <vt:vector size="27" baseType="lpstr">
      <vt:lpstr>Tema di Office</vt:lpstr>
      <vt:lpstr>La Centrale Nucleare di latina  occasione di sviluppo del territorio</vt:lpstr>
      <vt:lpstr>La centrale di Latina - storia dell’impianto</vt:lpstr>
      <vt:lpstr>Vita operativa dell’impianto</vt:lpstr>
      <vt:lpstr>L’edificio reattore</vt:lpstr>
      <vt:lpstr>Dati Storici </vt:lpstr>
      <vt:lpstr>Dati Generali relativi al funzionamento dell’impianto</vt:lpstr>
      <vt:lpstr>Descrizione dell’impianto</vt:lpstr>
      <vt:lpstr>Descrizione dell’impianto</vt:lpstr>
      <vt:lpstr>Posa della prima pietra</vt:lpstr>
      <vt:lpstr>Posa della prima pietra  </vt:lpstr>
      <vt:lpstr>Posa della prima pietra</vt:lpstr>
      <vt:lpstr>Posa della prima pietra</vt:lpstr>
      <vt:lpstr>Generatori di vapore</vt:lpstr>
      <vt:lpstr>Generatori di vapore</vt:lpstr>
      <vt:lpstr>Generatori di vapore</vt:lpstr>
      <vt:lpstr>Qualificazione delle imprese</vt:lpstr>
      <vt:lpstr>Qualificazione delle imprese</vt:lpstr>
      <vt:lpstr>Qualificazione delle imprese</vt:lpstr>
      <vt:lpstr>La nascita delle competenze e professionalità</vt:lpstr>
      <vt:lpstr>La nascita delle competenze e professionalità</vt:lpstr>
      <vt:lpstr>La nascita delle competenze e professionalità</vt:lpstr>
      <vt:lpstr>La nascita delle competenze e professionalità</vt:lpstr>
      <vt:lpstr>La nascita delle competenze e professionalità</vt:lpstr>
      <vt:lpstr>La nascita delle competenze e professionalità</vt:lpstr>
      <vt:lpstr>La nascita delle competenze e professionalità</vt:lpstr>
      <vt:lpstr>Diapositiva 26</vt:lpstr>
    </vt:vector>
  </TitlesOfParts>
  <Company>SOGIN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a007125</dc:creator>
  <cp:lastModifiedBy>a007125</cp:lastModifiedBy>
  <cp:revision>45</cp:revision>
  <dcterms:created xsi:type="dcterms:W3CDTF">2010-05-04T14:00:11Z</dcterms:created>
  <dcterms:modified xsi:type="dcterms:W3CDTF">2010-05-06T11:15:31Z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-1099447218</vt:i4>
  </property>
  <property fmtid="{D5CDD505-2E9C-101B-9397-08002B2CF9AE}" pid="3" name="_NewReviewCycle">
    <vt:lpwstr/>
  </property>
  <property fmtid="{D5CDD505-2E9C-101B-9397-08002B2CF9AE}" pid="4" name="_EmailSubject">
    <vt:lpwstr>Presentazione per il 10 maggio</vt:lpwstr>
  </property>
  <property fmtid="{D5CDD505-2E9C-101B-9397-08002B2CF9AE}" pid="5" name="_AuthorEmail">
    <vt:lpwstr>macci@sogin.it</vt:lpwstr>
  </property>
  <property fmtid="{D5CDD505-2E9C-101B-9397-08002B2CF9AE}" pid="6" name="_AuthorEmailDisplayName">
    <vt:lpwstr>Macci Emilio</vt:lpwstr>
  </property>
</Properties>
</file>