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29/03/2012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7772400" cy="1470025"/>
          </a:xfrm>
        </p:spPr>
        <p:txBody>
          <a:bodyPr>
            <a:noAutofit/>
          </a:bodyPr>
          <a:lstStyle/>
          <a:p>
            <a:r>
              <a:rPr lang="it-IT" sz="4800" dirty="0" smtClean="0">
                <a:solidFill>
                  <a:srgbClr val="002060"/>
                </a:solidFill>
                <a:latin typeface="Lucida Handwriting" pitchFamily="66" charset="0"/>
              </a:rPr>
              <a:t>LICEO SCIENTIFICO</a:t>
            </a:r>
            <a:br>
              <a:rPr lang="it-IT" sz="4800" dirty="0" smtClean="0">
                <a:solidFill>
                  <a:srgbClr val="002060"/>
                </a:solidFill>
                <a:latin typeface="Lucida Handwriting" pitchFamily="66" charset="0"/>
              </a:rPr>
            </a:br>
            <a:r>
              <a:rPr lang="it-IT" sz="4800" dirty="0" smtClean="0">
                <a:solidFill>
                  <a:srgbClr val="002060"/>
                </a:solidFill>
                <a:latin typeface="Lucida Handwriting" pitchFamily="66" charset="0"/>
              </a:rPr>
              <a:t>G. KEPLERO ROMA</a:t>
            </a:r>
            <a:endParaRPr lang="it-IT" sz="4800" dirty="0">
              <a:solidFill>
                <a:srgbClr val="002060"/>
              </a:solidFill>
              <a:latin typeface="Lucida Handwriting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85852" y="2786058"/>
            <a:ext cx="6400800" cy="1752600"/>
          </a:xfrm>
        </p:spPr>
        <p:txBody>
          <a:bodyPr>
            <a:noAutofit/>
          </a:bodyPr>
          <a:lstStyle/>
          <a:p>
            <a:r>
              <a:rPr lang="it-IT" sz="4800" dirty="0" smtClean="0">
                <a:solidFill>
                  <a:srgbClr val="0070C0"/>
                </a:solidFill>
                <a:latin typeface="Lucida Handwriting" pitchFamily="66" charset="0"/>
              </a:rPr>
              <a:t>d</a:t>
            </a:r>
            <a:r>
              <a:rPr lang="it-IT" sz="4800" dirty="0" smtClean="0">
                <a:solidFill>
                  <a:srgbClr val="0070C0"/>
                </a:solidFill>
                <a:latin typeface="Lucida Handwriting" pitchFamily="66" charset="0"/>
              </a:rPr>
              <a:t>i</a:t>
            </a:r>
          </a:p>
          <a:p>
            <a:r>
              <a:rPr lang="it-IT" sz="4800" dirty="0" smtClean="0">
                <a:solidFill>
                  <a:srgbClr val="0070C0"/>
                </a:solidFill>
                <a:latin typeface="Lucida Handwriting" pitchFamily="66" charset="0"/>
              </a:rPr>
              <a:t>Francesca Nobili</a:t>
            </a:r>
          </a:p>
          <a:p>
            <a:r>
              <a:rPr lang="it-IT" sz="4800" dirty="0" smtClean="0">
                <a:solidFill>
                  <a:srgbClr val="0070C0"/>
                </a:solidFill>
                <a:latin typeface="Lucida Handwriting" pitchFamily="66" charset="0"/>
              </a:rPr>
              <a:t>Gaia </a:t>
            </a:r>
            <a:r>
              <a:rPr lang="it-IT" sz="4800" dirty="0" err="1" smtClean="0">
                <a:solidFill>
                  <a:srgbClr val="0070C0"/>
                </a:solidFill>
                <a:latin typeface="Lucida Handwriting" pitchFamily="66" charset="0"/>
              </a:rPr>
              <a:t>Dilaurenzo</a:t>
            </a:r>
            <a:endParaRPr lang="it-IT" sz="4800" dirty="0" smtClean="0">
              <a:solidFill>
                <a:srgbClr val="0070C0"/>
              </a:solidFill>
              <a:latin typeface="Lucida Handwriting" pitchFamily="66" charset="0"/>
            </a:endParaRPr>
          </a:p>
          <a:p>
            <a:r>
              <a:rPr lang="it-IT" sz="4800" dirty="0" smtClean="0">
                <a:solidFill>
                  <a:srgbClr val="0070C0"/>
                </a:solidFill>
                <a:latin typeface="Lucida Handwriting" pitchFamily="66" charset="0"/>
              </a:rPr>
              <a:t>1°B</a:t>
            </a:r>
            <a:endParaRPr lang="it-IT" sz="4800" dirty="0">
              <a:solidFill>
                <a:srgbClr val="0070C0"/>
              </a:solidFill>
              <a:latin typeface="Lucida Handwriting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erugia-acqua.jp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7772400" cy="2000264"/>
          </a:xfrm>
        </p:spPr>
        <p:txBody>
          <a:bodyPr>
            <a:normAutofit/>
          </a:bodyPr>
          <a:lstStyle/>
          <a:p>
            <a:r>
              <a:rPr lang="it-IT" sz="4800" dirty="0" smtClean="0">
                <a:solidFill>
                  <a:srgbClr val="002060"/>
                </a:solidFill>
                <a:latin typeface="Lucida Handwriting" pitchFamily="66" charset="0"/>
              </a:rPr>
              <a:t>ACQUA  MINERALE</a:t>
            </a:r>
            <a:br>
              <a:rPr lang="it-IT" sz="4800" dirty="0" smtClean="0">
                <a:solidFill>
                  <a:srgbClr val="002060"/>
                </a:solidFill>
                <a:latin typeface="Lucida Handwriting" pitchFamily="66" charset="0"/>
              </a:rPr>
            </a:br>
            <a:r>
              <a:rPr lang="it-IT" sz="4800" dirty="0" smtClean="0">
                <a:solidFill>
                  <a:srgbClr val="002060"/>
                </a:solidFill>
                <a:latin typeface="Lucida Handwriting" pitchFamily="66" charset="0"/>
              </a:rPr>
              <a:t>OLIGOMINERALE</a:t>
            </a:r>
            <a:endParaRPr lang="it-IT" sz="4800" dirty="0">
              <a:solidFill>
                <a:srgbClr val="002060"/>
              </a:solidFill>
              <a:latin typeface="Lucida Handwriting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3357562"/>
            <a:ext cx="7929618" cy="3357610"/>
          </a:xfrm>
        </p:spPr>
        <p:txBody>
          <a:bodyPr>
            <a:noAutofit/>
          </a:bodyPr>
          <a:lstStyle/>
          <a:p>
            <a:r>
              <a:rPr lang="it-IT" sz="3600" i="1" dirty="0" smtClean="0">
                <a:solidFill>
                  <a:schemeClr val="tx1"/>
                </a:solidFill>
              </a:rPr>
              <a:t>Deriva dai ghiacciai, un’immensa fonte di acqua potabile. Ha un contenuto di </a:t>
            </a:r>
            <a:r>
              <a:rPr lang="it-IT" sz="3600" i="1" dirty="0" smtClean="0">
                <a:solidFill>
                  <a:schemeClr val="tx1"/>
                </a:solidFill>
              </a:rPr>
              <a:t>s</a:t>
            </a:r>
            <a:r>
              <a:rPr lang="it-IT" sz="3600" i="1" dirty="0" smtClean="0">
                <a:solidFill>
                  <a:schemeClr val="tx1"/>
                </a:solidFill>
              </a:rPr>
              <a:t>ali minerali non superiore ai 500 milligrammi per litro, che la rende un’ottima acqua da tavola, adatta ad essere bevuta quotidianamente.</a:t>
            </a:r>
            <a:endParaRPr lang="it-IT" sz="36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86808" cy="1357314"/>
          </a:xfrm>
        </p:spPr>
        <p:txBody>
          <a:bodyPr>
            <a:noAutofit/>
          </a:bodyPr>
          <a:lstStyle/>
          <a:p>
            <a:r>
              <a:rPr lang="it-IT" sz="3200" i="1" dirty="0" smtClean="0">
                <a:solidFill>
                  <a:srgbClr val="002060"/>
                </a:solidFill>
              </a:rPr>
              <a:t>La neve compattata dei ghiacciai che, con le alte temperature si scioglie, scende a valle formando le sorgenti dalle quali viene prelevata l’acqua.</a:t>
            </a:r>
            <a:endParaRPr lang="it-IT" sz="3200" i="1" dirty="0">
              <a:solidFill>
                <a:srgbClr val="002060"/>
              </a:solidFill>
            </a:endParaRPr>
          </a:p>
        </p:txBody>
      </p:sp>
      <p:pic>
        <p:nvPicPr>
          <p:cNvPr id="4" name="Segnaposto contenuto 3" descr="Immaginekik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928802"/>
            <a:ext cx="7572428" cy="4749011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sz="4000" i="1" dirty="0" smtClean="0">
                <a:solidFill>
                  <a:schemeClr val="tx2"/>
                </a:solidFill>
                <a:latin typeface="+mn-lt"/>
              </a:rPr>
              <a:t>Per stabilire la potabilità dell’acqua precedentemente prelevata, essa viene analizzata nei laboratori di analisi</a:t>
            </a:r>
            <a:r>
              <a:rPr lang="it-IT" i="1" dirty="0" smtClean="0">
                <a:solidFill>
                  <a:schemeClr val="tx2"/>
                </a:solidFill>
                <a:latin typeface="+mn-lt"/>
              </a:rPr>
              <a:t>.</a:t>
            </a:r>
            <a:endParaRPr lang="it-IT" i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" name="Segnaposto contenuto 4" descr="1GLab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2071678"/>
            <a:ext cx="3986462" cy="4504476"/>
          </a:xfrm>
        </p:spPr>
      </p:pic>
      <p:pic>
        <p:nvPicPr>
          <p:cNvPr id="6" name="Segnaposto contenuto 5" descr="analisi-acqu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3504" y="1643050"/>
            <a:ext cx="3262312" cy="489346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14744" y="357166"/>
            <a:ext cx="5072098" cy="6143668"/>
          </a:xfrm>
        </p:spPr>
        <p:txBody>
          <a:bodyPr>
            <a:normAutofit/>
          </a:bodyPr>
          <a:lstStyle/>
          <a:p>
            <a:r>
              <a:rPr lang="it-IT" sz="4000" i="1" dirty="0" smtClean="0">
                <a:solidFill>
                  <a:schemeClr val="tx2"/>
                </a:solidFill>
              </a:rPr>
              <a:t>Dopo averla analizzata ed essersi accertati della sua potabilità, l’acqua viene imbottigliata ed etichettata; successivamente può essere inviata allo stoccaggio.</a:t>
            </a:r>
            <a:endParaRPr lang="it-IT" sz="4000" i="1" dirty="0">
              <a:solidFill>
                <a:schemeClr val="tx2"/>
              </a:solidFill>
            </a:endParaRPr>
          </a:p>
        </p:txBody>
      </p:sp>
      <p:pic>
        <p:nvPicPr>
          <p:cNvPr id="4" name="Segnaposto contenuto 3" descr="levissima_nat15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28604"/>
            <a:ext cx="3786150" cy="582930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91-acqua.jp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lum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71472" y="285728"/>
            <a:ext cx="7772400" cy="1470025"/>
          </a:xfrm>
        </p:spPr>
        <p:txBody>
          <a:bodyPr>
            <a:normAutofit/>
          </a:bodyPr>
          <a:lstStyle/>
          <a:p>
            <a:r>
              <a:rPr lang="it-IT" sz="5400" dirty="0" smtClean="0">
                <a:solidFill>
                  <a:srgbClr val="002060"/>
                </a:solidFill>
                <a:latin typeface="Lucida Handwriting" pitchFamily="66" charset="0"/>
              </a:rPr>
              <a:t>ACQUA MINERALE</a:t>
            </a:r>
            <a:endParaRPr lang="it-IT" sz="5400" dirty="0">
              <a:solidFill>
                <a:srgbClr val="002060"/>
              </a:solidFill>
              <a:latin typeface="Lucida Handwriting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57158" y="2143116"/>
            <a:ext cx="7929618" cy="3571924"/>
          </a:xfrm>
        </p:spPr>
        <p:txBody>
          <a:bodyPr>
            <a:noAutofit/>
          </a:bodyPr>
          <a:lstStyle/>
          <a:p>
            <a:r>
              <a:rPr lang="it-IT" sz="3600" i="1" dirty="0" smtClean="0">
                <a:solidFill>
                  <a:schemeClr val="tx1"/>
                </a:solidFill>
              </a:rPr>
              <a:t>Deriva dalle sorgenti situate in luoghi dove anticamente c’erano vulcani attivi, ed attualmente c’è attività vulcanica secondaria. Ha un consistente contenuto di </a:t>
            </a:r>
            <a:r>
              <a:rPr lang="it-IT" sz="3600" i="1" dirty="0" smtClean="0">
                <a:solidFill>
                  <a:schemeClr val="tx1"/>
                </a:solidFill>
              </a:rPr>
              <a:t>s</a:t>
            </a:r>
            <a:r>
              <a:rPr lang="it-IT" sz="3600" i="1" dirty="0" smtClean="0">
                <a:solidFill>
                  <a:schemeClr val="tx1"/>
                </a:solidFill>
              </a:rPr>
              <a:t>ali minerali e CO2 e pertanto non deve essere bevuta in quantità eccessiva. In essa il residuo fisso è compreso tra 500 e 1000 grammi per litro.</a:t>
            </a:r>
            <a:endParaRPr lang="it-IT" sz="36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329642" cy="1868478"/>
          </a:xfrm>
        </p:spPr>
        <p:txBody>
          <a:bodyPr>
            <a:normAutofit/>
          </a:bodyPr>
          <a:lstStyle/>
          <a:p>
            <a:r>
              <a:rPr lang="it-IT" sz="2900" i="1" dirty="0" smtClean="0">
                <a:solidFill>
                  <a:srgbClr val="002060"/>
                </a:solidFill>
                <a:latin typeface="+mn-lt"/>
              </a:rPr>
              <a:t>I geyser sono una manifestazione del vulcanismo secondario; sono una tipologia di sorgente di acqua calda che ha delle eruzioni periodiche e che crea colonne di acqua calda e vapore.</a:t>
            </a:r>
            <a:endParaRPr lang="it-IT" sz="2900" i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" name="Segnaposto contenuto 4" descr="1294907916_mt_etn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85720" y="2000240"/>
            <a:ext cx="4210080" cy="4643470"/>
          </a:xfrm>
        </p:spPr>
      </p:pic>
      <p:pic>
        <p:nvPicPr>
          <p:cNvPr id="6" name="Segnaposto contenuto 5" descr="Grand_geyser_and_vent_geyser_in_Yellowstone_National_park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1928802"/>
            <a:ext cx="4138642" cy="464347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Autofit/>
          </a:bodyPr>
          <a:lstStyle/>
          <a:p>
            <a:r>
              <a:rPr lang="it-IT" sz="3700" i="1" dirty="0" smtClean="0">
                <a:solidFill>
                  <a:srgbClr val="002060"/>
                </a:solidFill>
              </a:rPr>
              <a:t>L’acqua fuoriuscita dai geyser viene prelevata, analizzata, imbottigliata ed </a:t>
            </a:r>
            <a:r>
              <a:rPr lang="it-IT" sz="3700" i="1" dirty="0" smtClean="0">
                <a:solidFill>
                  <a:srgbClr val="002060"/>
                </a:solidFill>
              </a:rPr>
              <a:t>infine etichettata</a:t>
            </a:r>
            <a:r>
              <a:rPr lang="it-IT" sz="3700" i="1" dirty="0" smtClean="0">
                <a:solidFill>
                  <a:srgbClr val="002060"/>
                </a:solidFill>
              </a:rPr>
              <a:t>.</a:t>
            </a:r>
            <a:endParaRPr lang="it-IT" sz="3700" i="1" dirty="0">
              <a:solidFill>
                <a:srgbClr val="002060"/>
              </a:solidFill>
            </a:endParaRPr>
          </a:p>
        </p:txBody>
      </p:sp>
      <p:pic>
        <p:nvPicPr>
          <p:cNvPr id="5" name="Segnaposto contenuto 4" descr="gruppo_capannelle_new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2000240"/>
            <a:ext cx="3643338" cy="4572032"/>
          </a:xfrm>
        </p:spPr>
      </p:pic>
      <p:pic>
        <p:nvPicPr>
          <p:cNvPr id="6" name="Segnaposto contenuto 5" descr="pi_1290.jpe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0628" y="2143116"/>
            <a:ext cx="2928958" cy="450059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00240"/>
          </a:xfrm>
        </p:spPr>
        <p:txBody>
          <a:bodyPr>
            <a:normAutofit/>
          </a:bodyPr>
          <a:lstStyle/>
          <a:p>
            <a:r>
              <a:rPr lang="it-IT" sz="3000" i="1" dirty="0" smtClean="0">
                <a:solidFill>
                  <a:srgbClr val="002060"/>
                </a:solidFill>
              </a:rPr>
              <a:t>Tra i tipi di acqua minerale italiani più conosciuti, troviamo l’acqua </a:t>
            </a:r>
            <a:r>
              <a:rPr lang="it-IT" sz="3000" i="1" dirty="0" err="1" smtClean="0">
                <a:solidFill>
                  <a:srgbClr val="002060"/>
                </a:solidFill>
              </a:rPr>
              <a:t>Capannelle</a:t>
            </a:r>
            <a:r>
              <a:rPr lang="it-IT" sz="3000" i="1" dirty="0" smtClean="0">
                <a:solidFill>
                  <a:srgbClr val="002060"/>
                </a:solidFill>
              </a:rPr>
              <a:t> e l’acqua </a:t>
            </a:r>
            <a:r>
              <a:rPr lang="it-IT" sz="3000" i="1" dirty="0" err="1" smtClean="0">
                <a:solidFill>
                  <a:srgbClr val="002060"/>
                </a:solidFill>
              </a:rPr>
              <a:t>Egeria</a:t>
            </a:r>
            <a:r>
              <a:rPr lang="it-IT" sz="3000" i="1" dirty="0" smtClean="0">
                <a:solidFill>
                  <a:srgbClr val="002060"/>
                </a:solidFill>
              </a:rPr>
              <a:t>. </a:t>
            </a:r>
            <a:endParaRPr lang="it-IT" sz="3000" i="1" dirty="0">
              <a:solidFill>
                <a:srgbClr val="002060"/>
              </a:solidFill>
            </a:endParaRPr>
          </a:p>
        </p:txBody>
      </p:sp>
      <p:pic>
        <p:nvPicPr>
          <p:cNvPr id="9" name="Segnaposto contenuto 8" descr="Immagine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2357430"/>
            <a:ext cx="9144000" cy="4500570"/>
          </a:xfrm>
        </p:spPr>
      </p:pic>
      <p:pic>
        <p:nvPicPr>
          <p:cNvPr id="12" name="Segnaposto contenuto 11" descr="fidjvijdiv.pn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42844" y="1428736"/>
            <a:ext cx="9001156" cy="3310298"/>
          </a:xfrm>
        </p:spPr>
      </p:pic>
      <p:sp>
        <p:nvSpPr>
          <p:cNvPr id="15" name="CasellaDiTesto 14"/>
          <p:cNvSpPr txBox="1"/>
          <p:nvPr/>
        </p:nvSpPr>
        <p:spPr>
          <a:xfrm>
            <a:off x="6286512" y="2786058"/>
            <a:ext cx="27146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600" i="1" dirty="0" smtClean="0">
                <a:solidFill>
                  <a:srgbClr val="002060"/>
                </a:solidFill>
                <a:latin typeface="Lucida Handwriting" pitchFamily="66" charset="0"/>
              </a:rPr>
              <a:t>ACQUA</a:t>
            </a:r>
          </a:p>
          <a:p>
            <a:pPr algn="ctr"/>
            <a:r>
              <a:rPr lang="it-IT" sz="2600" i="1" dirty="0" smtClean="0">
                <a:solidFill>
                  <a:srgbClr val="002060"/>
                </a:solidFill>
                <a:latin typeface="Lucida Handwriting" pitchFamily="66" charset="0"/>
              </a:rPr>
              <a:t>CAPANNELLE</a:t>
            </a:r>
            <a:endParaRPr lang="it-IT" sz="2600" i="1" dirty="0">
              <a:solidFill>
                <a:srgbClr val="002060"/>
              </a:solidFill>
              <a:latin typeface="Lucida Handwriting" pitchFamily="66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643702" y="5286388"/>
            <a:ext cx="19288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i="1" dirty="0" smtClean="0">
                <a:solidFill>
                  <a:srgbClr val="002060"/>
                </a:solidFill>
                <a:latin typeface="Lucida Handwriting" pitchFamily="66" charset="0"/>
              </a:rPr>
              <a:t>ACQUA</a:t>
            </a:r>
          </a:p>
          <a:p>
            <a:r>
              <a:rPr lang="it-IT" sz="2800" i="1" dirty="0" smtClean="0">
                <a:solidFill>
                  <a:srgbClr val="002060"/>
                </a:solidFill>
                <a:latin typeface="Lucida Handwriting" pitchFamily="66" charset="0"/>
              </a:rPr>
              <a:t>EGERIA</a:t>
            </a:r>
            <a:endParaRPr lang="it-IT" sz="2800" i="1" dirty="0">
              <a:solidFill>
                <a:srgbClr val="002060"/>
              </a:solidFill>
              <a:latin typeface="Lucida Handwriting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235</Words>
  <PresentationFormat>Presentazione su schermo (4:3)</PresentationFormat>
  <Paragraphs>19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LICEO SCIENTIFICO G. KEPLERO ROMA</vt:lpstr>
      <vt:lpstr>ACQUA  MINERALE OLIGOMINERALE</vt:lpstr>
      <vt:lpstr>La neve compattata dei ghiacciai che, con le alte temperature si scioglie, scende a valle formando le sorgenti dalle quali viene prelevata l’acqua.</vt:lpstr>
      <vt:lpstr>Per stabilire la potabilità dell’acqua precedentemente prelevata, essa viene analizzata nei laboratori di analisi.</vt:lpstr>
      <vt:lpstr>Dopo averla analizzata ed essersi accertati della sua potabilità, l’acqua viene imbottigliata ed etichettata; successivamente può essere inviata allo stoccaggio.</vt:lpstr>
      <vt:lpstr>ACQUA MINERALE</vt:lpstr>
      <vt:lpstr>I geyser sono una manifestazione del vulcanismo secondario; sono una tipologia di sorgente di acqua calda che ha delle eruzioni periodiche e che crea colonne di acqua calda e vapore.</vt:lpstr>
      <vt:lpstr>L’acqua fuoriuscita dai geyser viene prelevata, analizzata, imbottigliata ed infine etichettata.</vt:lpstr>
      <vt:lpstr>Tra i tipi di acqua minerale italiani più conosciuti, troviamo l’acqua Capannelle e l’acqua Egeria.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LICEO SCIENTIFICO G. KEPLERO ROMA</dc:title>
  <dc:creator>dila1507</dc:creator>
  <cp:lastModifiedBy>dila1507</cp:lastModifiedBy>
  <cp:revision>26</cp:revision>
  <dcterms:created xsi:type="dcterms:W3CDTF">2012-03-29T15:53:27Z</dcterms:created>
  <dcterms:modified xsi:type="dcterms:W3CDTF">2012-03-29T17:42:55Z</dcterms:modified>
</cp:coreProperties>
</file>