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88" r:id="rId3"/>
    <p:sldId id="291" r:id="rId4"/>
    <p:sldId id="261" r:id="rId5"/>
    <p:sldId id="257" r:id="rId6"/>
    <p:sldId id="258" r:id="rId7"/>
    <p:sldId id="270" r:id="rId8"/>
    <p:sldId id="275" r:id="rId9"/>
    <p:sldId id="277" r:id="rId10"/>
    <p:sldId id="276" r:id="rId11"/>
    <p:sldId id="295" r:id="rId12"/>
    <p:sldId id="292" r:id="rId13"/>
    <p:sldId id="262" r:id="rId14"/>
    <p:sldId id="263" r:id="rId15"/>
    <p:sldId id="264" r:id="rId16"/>
    <p:sldId id="287" r:id="rId17"/>
    <p:sldId id="259" r:id="rId18"/>
    <p:sldId id="266" r:id="rId19"/>
    <p:sldId id="260" r:id="rId20"/>
    <p:sldId id="267" r:id="rId21"/>
    <p:sldId id="296" r:id="rId22"/>
    <p:sldId id="293" r:id="rId23"/>
    <p:sldId id="268" r:id="rId24"/>
    <p:sldId id="271" r:id="rId25"/>
    <p:sldId id="272" r:id="rId26"/>
    <p:sldId id="281" r:id="rId27"/>
    <p:sldId id="282" r:id="rId28"/>
    <p:sldId id="283" r:id="rId29"/>
    <p:sldId id="273" r:id="rId30"/>
    <p:sldId id="284" r:id="rId31"/>
    <p:sldId id="285" r:id="rId32"/>
    <p:sldId id="286" r:id="rId33"/>
    <p:sldId id="297" r:id="rId34"/>
    <p:sldId id="294" r:id="rId35"/>
    <p:sldId id="278" r:id="rId36"/>
    <p:sldId id="279" r:id="rId37"/>
    <p:sldId id="298" r:id="rId38"/>
    <p:sldId id="299" r:id="rId39"/>
    <p:sldId id="300" r:id="rId40"/>
    <p:sldId id="280" r:id="rId41"/>
  </p:sldIdLst>
  <p:sldSz cx="12192000" cy="6858000"/>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630E"/>
    <a:srgbClr val="BDBDBD"/>
    <a:srgbClr val="D51C04"/>
    <a:srgbClr val="BA4947"/>
    <a:srgbClr val="323232"/>
    <a:srgbClr val="F6BEBE"/>
    <a:srgbClr val="F78F81"/>
    <a:srgbClr val="F3513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9" d="100"/>
          <a:sy n="79" d="100"/>
        </p:scale>
        <p:origin x="-84" y="-20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4" name="Picture 7" descr="C3-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Title 1"/>
          <p:cNvSpPr>
            <a:spLocks noGrp="1"/>
          </p:cNvSpPr>
          <p:nvPr>
            <p:ph type="ctrTitle"/>
          </p:nvPr>
        </p:nvSpPr>
        <p:spPr>
          <a:xfrm>
            <a:off x="1371600" y="1803405"/>
            <a:ext cx="9448800" cy="1825096"/>
          </a:xfrm>
        </p:spPr>
        <p:txBody>
          <a:bodyPr anchor="b"/>
          <a:lstStyle>
            <a:lvl1pPr algn="l">
              <a:defRPr sz="60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smtClean="0"/>
              <a:t>Fare clic per modificare lo stile del sottotitolo dello schema</a:t>
            </a:r>
            <a:endParaRPr lang="en-US" dirty="0"/>
          </a:p>
        </p:txBody>
      </p:sp>
      <p:sp>
        <p:nvSpPr>
          <p:cNvPr id="5" name="Date Placeholder 3"/>
          <p:cNvSpPr>
            <a:spLocks noGrp="1"/>
          </p:cNvSpPr>
          <p:nvPr>
            <p:ph type="dt" sz="half" idx="10"/>
          </p:nvPr>
        </p:nvSpPr>
        <p:spPr>
          <a:xfrm>
            <a:off x="7908925" y="4314825"/>
            <a:ext cx="2911475" cy="374650"/>
          </a:xfrm>
        </p:spPr>
        <p:txBody>
          <a:bodyPr/>
          <a:lstStyle>
            <a:lvl1pPr>
              <a:defRPr/>
            </a:lvl1pPr>
          </a:lstStyle>
          <a:p>
            <a:pPr>
              <a:defRPr/>
            </a:pPr>
            <a:fld id="{DA43C52A-E06A-430A-B345-8C5DE9D85D96}" type="datetimeFigureOut">
              <a:rPr lang="it-IT"/>
              <a:pPr>
                <a:defRPr/>
              </a:pPr>
              <a:t>30/06/2013</a:t>
            </a:fld>
            <a:endParaRPr lang="it-IT"/>
          </a:p>
        </p:txBody>
      </p:sp>
      <p:sp>
        <p:nvSpPr>
          <p:cNvPr id="6" name="Footer Placeholder 4"/>
          <p:cNvSpPr>
            <a:spLocks noGrp="1"/>
          </p:cNvSpPr>
          <p:nvPr>
            <p:ph type="ftr" sz="quarter" idx="11"/>
          </p:nvPr>
        </p:nvSpPr>
        <p:spPr>
          <a:xfrm>
            <a:off x="1371600" y="4324350"/>
            <a:ext cx="6400800" cy="365125"/>
          </a:xfrm>
        </p:spPr>
        <p:txBody>
          <a:bodyPr/>
          <a:lstStyle>
            <a:lvl1pPr>
              <a:defRPr/>
            </a:lvl1pPr>
          </a:lstStyle>
          <a:p>
            <a:pPr>
              <a:defRPr/>
            </a:pPr>
            <a:endParaRPr lang="it-IT"/>
          </a:p>
        </p:txBody>
      </p:sp>
      <p:sp>
        <p:nvSpPr>
          <p:cNvPr id="7" name="Slide Number Placeholder 5"/>
          <p:cNvSpPr>
            <a:spLocks noGrp="1"/>
          </p:cNvSpPr>
          <p:nvPr>
            <p:ph type="sldNum" sz="quarter" idx="12"/>
          </p:nvPr>
        </p:nvSpPr>
        <p:spPr>
          <a:xfrm>
            <a:off x="8077200" y="1430338"/>
            <a:ext cx="2743200" cy="365125"/>
          </a:xfrm>
        </p:spPr>
        <p:txBody>
          <a:bodyPr/>
          <a:lstStyle>
            <a:lvl1pPr>
              <a:defRPr/>
            </a:lvl1pPr>
          </a:lstStyle>
          <a:p>
            <a:pPr>
              <a:defRPr/>
            </a:pPr>
            <a:fld id="{DC0C6541-DCD2-43C1-AD77-2CC0D1670884}"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8D3A66A6-A732-4C53-A5E9-27CE8FC88A1E}" type="datetimeFigureOut">
              <a:rPr lang="it-IT"/>
              <a:pPr>
                <a:defRPr/>
              </a:pPr>
              <a:t>30/06/2013</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C5A6C749-B9E0-4527-B076-0A99A9DD30CC}"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4" name="Picture 7" descr="C3-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Title 1"/>
          <p:cNvSpPr>
            <a:spLocks noGrp="1"/>
          </p:cNvSpPr>
          <p:nvPr>
            <p:ph type="title"/>
          </p:nvPr>
        </p:nvSpPr>
        <p:spPr>
          <a:xfrm>
            <a:off x="685802" y="753535"/>
            <a:ext cx="10820399" cy="2801935"/>
          </a:xfrm>
        </p:spPr>
        <p:txBody>
          <a:bodyPr anchor="b"/>
          <a:lstStyle>
            <a:lvl1pPr algn="r">
              <a:defRPr sz="40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024467" y="3641726"/>
            <a:ext cx="10490200" cy="955675"/>
          </a:xfrm>
        </p:spPr>
        <p:txBody>
          <a:bodyPr>
            <a:normAutofit/>
          </a:bodyPr>
          <a:lstStyle>
            <a:lvl1pPr marL="0" indent="0" algn="r">
              <a:buNone/>
              <a:defRPr sz="22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smtClean="0"/>
              <a:t>Fare clic per modificare stili del testo dello schema</a:t>
            </a:r>
          </a:p>
        </p:txBody>
      </p:sp>
      <p:sp>
        <p:nvSpPr>
          <p:cNvPr id="5" name="Date Placeholder 3"/>
          <p:cNvSpPr>
            <a:spLocks noGrp="1"/>
          </p:cNvSpPr>
          <p:nvPr>
            <p:ph type="dt" sz="half" idx="10"/>
          </p:nvPr>
        </p:nvSpPr>
        <p:spPr>
          <a:xfrm>
            <a:off x="7813675" y="381000"/>
            <a:ext cx="2911475" cy="365125"/>
          </a:xfrm>
        </p:spPr>
        <p:txBody>
          <a:bodyPr/>
          <a:lstStyle>
            <a:lvl1pPr algn="r">
              <a:defRPr/>
            </a:lvl1pPr>
          </a:lstStyle>
          <a:p>
            <a:pPr>
              <a:defRPr/>
            </a:pPr>
            <a:fld id="{36AD5EEC-7BB5-42CD-AC43-1123D75ECE96}" type="datetimeFigureOut">
              <a:rPr lang="it-IT"/>
              <a:pPr>
                <a:defRPr/>
              </a:pPr>
              <a:t>30/06/2013</a:t>
            </a:fld>
            <a:endParaRPr lang="it-IT"/>
          </a:p>
        </p:txBody>
      </p:sp>
      <p:sp>
        <p:nvSpPr>
          <p:cNvPr id="6" name="Footer Placeholder 4"/>
          <p:cNvSpPr>
            <a:spLocks noGrp="1"/>
          </p:cNvSpPr>
          <p:nvPr>
            <p:ph type="ftr" sz="quarter" idx="11"/>
          </p:nvPr>
        </p:nvSpPr>
        <p:spPr>
          <a:xfrm>
            <a:off x="685800" y="381000"/>
            <a:ext cx="6991350" cy="363538"/>
          </a:xfrm>
        </p:spPr>
        <p:txBody>
          <a:bodyPr/>
          <a:lstStyle>
            <a:lvl1pPr>
              <a:defRPr/>
            </a:lvl1pPr>
          </a:lstStyle>
          <a:p>
            <a:pPr>
              <a:defRPr/>
            </a:pPr>
            <a:endParaRPr lang="it-IT"/>
          </a:p>
        </p:txBody>
      </p:sp>
      <p:sp>
        <p:nvSpPr>
          <p:cNvPr id="7" name="Slide Number Placeholder 5"/>
          <p:cNvSpPr>
            <a:spLocks noGrp="1"/>
          </p:cNvSpPr>
          <p:nvPr>
            <p:ph type="sldNum" sz="quarter" idx="12"/>
          </p:nvPr>
        </p:nvSpPr>
        <p:spPr>
          <a:xfrm>
            <a:off x="10861675" y="381000"/>
            <a:ext cx="644525" cy="365125"/>
          </a:xfrm>
        </p:spPr>
        <p:txBody>
          <a:bodyPr/>
          <a:lstStyle>
            <a:lvl1pPr>
              <a:defRPr/>
            </a:lvl1pPr>
          </a:lstStyle>
          <a:p>
            <a:pPr>
              <a:defRPr/>
            </a:pPr>
            <a:fld id="{7CB8D673-A6ED-4507-BD41-21F001373714}"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0" y="2194561"/>
            <a:ext cx="5334000" cy="40241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72200" y="2194561"/>
            <a:ext cx="5334000" cy="40241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3"/>
          <p:cNvSpPr>
            <a:spLocks noGrp="1"/>
          </p:cNvSpPr>
          <p:nvPr>
            <p:ph type="dt" sz="half" idx="10"/>
          </p:nvPr>
        </p:nvSpPr>
        <p:spPr/>
        <p:txBody>
          <a:bodyPr/>
          <a:lstStyle>
            <a:lvl1pPr>
              <a:defRPr/>
            </a:lvl1pPr>
          </a:lstStyle>
          <a:p>
            <a:pPr>
              <a:defRPr/>
            </a:pPr>
            <a:fld id="{56F3A9D2-DB4F-4ED9-9C49-6CCE516AFE7D}" type="datetimeFigureOut">
              <a:rPr lang="it-IT"/>
              <a:pPr>
                <a:defRPr/>
              </a:pPr>
              <a:t>30/06/2013</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36F35A87-2CC8-4E58-A151-7C28A5E9167E}"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914410" y="2183802"/>
            <a:ext cx="5079991" cy="823912"/>
          </a:xfrm>
        </p:spPr>
        <p:txBody>
          <a:bodyPr anchor="b">
            <a:normAutofit/>
          </a:bodyPr>
          <a:lstStyle>
            <a:lvl1pPr marL="0" indent="0">
              <a:buNone/>
              <a:defRPr sz="28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685802" y="3132668"/>
            <a:ext cx="5311775" cy="3086019"/>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72200" y="3132668"/>
            <a:ext cx="5334000" cy="3086019"/>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3"/>
          <p:cNvSpPr>
            <a:spLocks noGrp="1"/>
          </p:cNvSpPr>
          <p:nvPr>
            <p:ph type="dt" sz="half" idx="10"/>
          </p:nvPr>
        </p:nvSpPr>
        <p:spPr/>
        <p:txBody>
          <a:bodyPr/>
          <a:lstStyle>
            <a:lvl1pPr>
              <a:defRPr/>
            </a:lvl1pPr>
          </a:lstStyle>
          <a:p>
            <a:pPr>
              <a:defRPr/>
            </a:pPr>
            <a:fld id="{840A44C4-452B-450D-9F62-D99727C4E235}" type="datetimeFigureOut">
              <a:rPr lang="it-IT"/>
              <a:pPr>
                <a:defRPr/>
              </a:pPr>
              <a:t>30/06/2013</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6E62EA24-9CF0-45E4-8900-F97E9AB90AC9}"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3"/>
          <p:cNvSpPr>
            <a:spLocks noGrp="1"/>
          </p:cNvSpPr>
          <p:nvPr>
            <p:ph type="dt" sz="half" idx="10"/>
          </p:nvPr>
        </p:nvSpPr>
        <p:spPr/>
        <p:txBody>
          <a:bodyPr/>
          <a:lstStyle>
            <a:lvl1pPr>
              <a:defRPr/>
            </a:lvl1pPr>
          </a:lstStyle>
          <a:p>
            <a:pPr>
              <a:defRPr/>
            </a:pPr>
            <a:fld id="{36202A42-E90D-44C0-9029-E178FA18F705}" type="datetimeFigureOut">
              <a:rPr lang="it-IT"/>
              <a:pPr>
                <a:defRPr/>
              </a:pPr>
              <a:t>30/06/2013</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1CBF5C14-F8F0-43F1-9D81-2BB132821D4E}"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29B9394-F8B7-47F0-AD31-03B2CB521C75}" type="datetimeFigureOut">
              <a:rPr lang="it-IT"/>
              <a:pPr>
                <a:defRPr/>
              </a:pPr>
              <a:t>30/06/2013</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72A7C946-8CF0-4D59-BEB5-CF1F6E9C8890}"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it-IT" smtClean="0"/>
              <a:t>Fare clic per modificare lo stile del titolo</a:t>
            </a:r>
            <a:endParaRPr lang="en-US" dirty="0"/>
          </a:p>
        </p:txBody>
      </p:sp>
      <p:sp>
        <p:nvSpPr>
          <p:cNvPr id="3" name="Content Placeholder 2"/>
          <p:cNvSpPr>
            <a:spLocks noGrp="1"/>
          </p:cNvSpPr>
          <p:nvPr>
            <p:ph idx="1"/>
          </p:nvPr>
        </p:nvSpPr>
        <p:spPr>
          <a:xfrm>
            <a:off x="4995581" y="746761"/>
            <a:ext cx="6510619" cy="5471925"/>
          </a:xfrm>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124201"/>
            <a:ext cx="4114800" cy="3094485"/>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80ADCFB1-E350-4D15-AB63-4680174446B0}" type="datetimeFigureOut">
              <a:rPr lang="it-IT"/>
              <a:pPr>
                <a:defRPr/>
              </a:pPr>
              <a:t>30/06/2013</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B013BA54-3ACE-40C2-9C8B-6246DA360BA5}"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7861237" y="751243"/>
            <a:ext cx="3644963" cy="5467443"/>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685800" y="3124201"/>
            <a:ext cx="6873240" cy="3094485"/>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221B5B3E-BE07-44D1-A628-D6FAAD3CE031}" type="datetimeFigureOut">
              <a:rPr lang="it-IT"/>
              <a:pPr>
                <a:defRPr/>
              </a:pPr>
              <a:t>30/06/2013</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D4DF0C9C-7E17-4713-8BCC-A324A6A608D7}"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2"/>
            <a:ext cx="10822035" cy="819355"/>
          </a:xfrm>
        </p:spPr>
        <p:txBody>
          <a:bodyPr anchor="b"/>
          <a:lstStyle>
            <a:lvl1pPr algn="l">
              <a:defRPr sz="32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81727" y="941441"/>
            <a:ext cx="10821840" cy="3478161"/>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685800" y="5516717"/>
            <a:ext cx="10820400" cy="701969"/>
          </a:xfrm>
        </p:spPr>
        <p:txBody>
          <a:bodyPr/>
          <a:lstStyle>
            <a:lvl1pPr marL="0" indent="0" algn="l">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C12DC4DA-7402-4790-9A78-40C14C9E56E2}" type="datetimeFigureOut">
              <a:rPr lang="it-IT"/>
              <a:pPr>
                <a:defRPr/>
              </a:pPr>
              <a:t>30/06/2013</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BCE07CE3-4090-4540-BCFF-883C7ECA4D6C}"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5" name="Picture 8" descr="C3-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Title 1"/>
          <p:cNvSpPr>
            <a:spLocks noGrp="1"/>
          </p:cNvSpPr>
          <p:nvPr>
            <p:ph type="title"/>
          </p:nvPr>
        </p:nvSpPr>
        <p:spPr>
          <a:xfrm>
            <a:off x="685800" y="753534"/>
            <a:ext cx="10820400" cy="2802467"/>
          </a:xfrm>
        </p:spPr>
        <p:txBody>
          <a:bodyPr/>
          <a:lstStyle>
            <a:lvl1pPr algn="l">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1024467" y="3649135"/>
            <a:ext cx="10130516" cy="999067"/>
          </a:xfrm>
        </p:spPr>
        <p:txBody>
          <a:bodyPr anchor="ct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it-IT" smtClean="0"/>
              <a:t>Fare clic per modificare stili del testo dello schema</a:t>
            </a:r>
          </a:p>
        </p:txBody>
      </p:sp>
      <p:sp>
        <p:nvSpPr>
          <p:cNvPr id="6" name="Date Placeholder 4"/>
          <p:cNvSpPr>
            <a:spLocks noGrp="1"/>
          </p:cNvSpPr>
          <p:nvPr>
            <p:ph type="dt" sz="half" idx="10"/>
          </p:nvPr>
        </p:nvSpPr>
        <p:spPr>
          <a:xfrm>
            <a:off x="7813675" y="381000"/>
            <a:ext cx="2911475" cy="365125"/>
          </a:xfrm>
        </p:spPr>
        <p:txBody>
          <a:bodyPr/>
          <a:lstStyle>
            <a:lvl1pPr algn="r">
              <a:defRPr/>
            </a:lvl1pPr>
          </a:lstStyle>
          <a:p>
            <a:pPr>
              <a:defRPr/>
            </a:pPr>
            <a:fld id="{BD1B7C9B-C7F6-4170-B4FA-51DACC8176E0}" type="datetimeFigureOut">
              <a:rPr lang="it-IT"/>
              <a:pPr>
                <a:defRPr/>
              </a:pPr>
              <a:t>30/06/2013</a:t>
            </a:fld>
            <a:endParaRPr lang="it-IT"/>
          </a:p>
        </p:txBody>
      </p:sp>
      <p:sp>
        <p:nvSpPr>
          <p:cNvPr id="7" name="Footer Placeholder 5"/>
          <p:cNvSpPr>
            <a:spLocks noGrp="1"/>
          </p:cNvSpPr>
          <p:nvPr>
            <p:ph type="ftr" sz="quarter" idx="11"/>
          </p:nvPr>
        </p:nvSpPr>
        <p:spPr>
          <a:xfrm>
            <a:off x="685800" y="379413"/>
            <a:ext cx="6991350" cy="365125"/>
          </a:xfrm>
        </p:spPr>
        <p:txBody>
          <a:bodyPr/>
          <a:lstStyle>
            <a:lvl1pPr>
              <a:defRPr/>
            </a:lvl1pPr>
          </a:lstStyle>
          <a:p>
            <a:pPr>
              <a:defRPr/>
            </a:pPr>
            <a:endParaRPr lang="it-IT"/>
          </a:p>
        </p:txBody>
      </p:sp>
      <p:sp>
        <p:nvSpPr>
          <p:cNvPr id="8" name="Slide Number Placeholder 6"/>
          <p:cNvSpPr>
            <a:spLocks noGrp="1"/>
          </p:cNvSpPr>
          <p:nvPr>
            <p:ph type="sldNum" sz="quarter" idx="12"/>
          </p:nvPr>
        </p:nvSpPr>
        <p:spPr>
          <a:xfrm>
            <a:off x="10861675" y="381000"/>
            <a:ext cx="644525" cy="365125"/>
          </a:xfrm>
        </p:spPr>
        <p:txBody>
          <a:bodyPr/>
          <a:lstStyle>
            <a:lvl1pPr>
              <a:defRPr/>
            </a:lvl1pPr>
          </a:lstStyle>
          <a:p>
            <a:pPr>
              <a:defRPr/>
            </a:pPr>
            <a:fld id="{2A949054-467F-44F9-99B9-33A63C145C15}"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5" name="Picture 10" descr="C3-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6" name="TextBox 8"/>
          <p:cNvSpPr txBox="1"/>
          <p:nvPr/>
        </p:nvSpPr>
        <p:spPr>
          <a:xfrm>
            <a:off x="476250" y="93345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auto">
              <a:spcAft>
                <a:spcPts val="0"/>
              </a:spcAft>
              <a:defRPr/>
            </a:pPr>
            <a:r>
              <a:rPr lang="en-US" sz="8000" dirty="0">
                <a:effectLst/>
                <a:latin typeface="+mn-lt"/>
              </a:rPr>
              <a:t>“</a:t>
            </a:r>
          </a:p>
        </p:txBody>
      </p:sp>
      <p:sp>
        <p:nvSpPr>
          <p:cNvPr id="7" name="TextBox 9"/>
          <p:cNvSpPr txBox="1"/>
          <p:nvPr/>
        </p:nvSpPr>
        <p:spPr>
          <a:xfrm>
            <a:off x="10983913" y="2701925"/>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auto">
              <a:spcAft>
                <a:spcPts val="0"/>
              </a:spcAft>
              <a:defRPr/>
            </a:pPr>
            <a:r>
              <a:rPr lang="en-US" sz="8000" dirty="0">
                <a:effectLst/>
                <a:latin typeface="+mn-lt"/>
              </a:rPr>
              <a:t>”</a:t>
            </a:r>
          </a:p>
        </p:txBody>
      </p:sp>
      <p:sp>
        <p:nvSpPr>
          <p:cNvPr id="2" name="Title 1"/>
          <p:cNvSpPr>
            <a:spLocks noGrp="1"/>
          </p:cNvSpPr>
          <p:nvPr>
            <p:ph type="title"/>
          </p:nvPr>
        </p:nvSpPr>
        <p:spPr>
          <a:xfrm>
            <a:off x="1024468" y="753534"/>
            <a:ext cx="10151533" cy="2604495"/>
          </a:xfrm>
        </p:spPr>
        <p:txBody>
          <a:bodyPr/>
          <a:lstStyle>
            <a:lvl1pPr algn="l">
              <a:defRPr sz="3200"/>
            </a:lvl1pPr>
          </a:lstStyle>
          <a:p>
            <a:r>
              <a:rPr lang="it-IT" smtClean="0"/>
              <a:t>Fare clic per modificare lo stile del titolo</a:t>
            </a:r>
            <a:endParaRPr lang="en-US" dirty="0"/>
          </a:p>
        </p:txBody>
      </p:sp>
      <p:sp>
        <p:nvSpPr>
          <p:cNvPr id="12" name="Text Placeholder 3"/>
          <p:cNvSpPr>
            <a:spLocks noGrp="1"/>
          </p:cNvSpPr>
          <p:nvPr>
            <p:ph type="body" sz="half" idx="13"/>
          </p:nvPr>
        </p:nvSpPr>
        <p:spPr>
          <a:xfrm>
            <a:off x="1303865" y="3365558"/>
            <a:ext cx="9592736" cy="444443"/>
          </a:xfrm>
        </p:spPr>
        <p:txBody>
          <a:bodyPr>
            <a:normAutofit/>
          </a:bodyPr>
          <a:lstStyle>
            <a:lvl1pPr marL="0" indent="0">
              <a:buNone/>
              <a:defRPr sz="14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it-IT" smtClean="0"/>
              <a:t>Fare clic per modificare stili del testo dello schema</a:t>
            </a:r>
          </a:p>
        </p:txBody>
      </p:sp>
      <p:sp>
        <p:nvSpPr>
          <p:cNvPr id="4" name="Text Placeholder 3"/>
          <p:cNvSpPr>
            <a:spLocks noGrp="1"/>
          </p:cNvSpPr>
          <p:nvPr>
            <p:ph type="body" sz="half" idx="2"/>
          </p:nvPr>
        </p:nvSpPr>
        <p:spPr>
          <a:xfrm>
            <a:off x="1024468" y="3959864"/>
            <a:ext cx="10151533" cy="679871"/>
          </a:xfrm>
        </p:spPr>
        <p:txBody>
          <a:bodyPr anchor="ctr">
            <a:normAutofit/>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it-IT" smtClean="0"/>
              <a:t>Fare clic per modificare stili del testo dello schema</a:t>
            </a:r>
          </a:p>
        </p:txBody>
      </p:sp>
      <p:sp>
        <p:nvSpPr>
          <p:cNvPr id="8" name="Date Placeholder 4"/>
          <p:cNvSpPr>
            <a:spLocks noGrp="1"/>
          </p:cNvSpPr>
          <p:nvPr>
            <p:ph type="dt" sz="half" idx="14"/>
          </p:nvPr>
        </p:nvSpPr>
        <p:spPr>
          <a:xfrm>
            <a:off x="7813675" y="381000"/>
            <a:ext cx="2911475" cy="365125"/>
          </a:xfrm>
        </p:spPr>
        <p:txBody>
          <a:bodyPr/>
          <a:lstStyle>
            <a:lvl1pPr algn="r">
              <a:defRPr/>
            </a:lvl1pPr>
          </a:lstStyle>
          <a:p>
            <a:pPr>
              <a:defRPr/>
            </a:pPr>
            <a:fld id="{BBC1B859-8DFC-4CDC-B7CF-AB8204AF185A}" type="datetimeFigureOut">
              <a:rPr lang="it-IT"/>
              <a:pPr>
                <a:defRPr/>
              </a:pPr>
              <a:t>30/06/2013</a:t>
            </a:fld>
            <a:endParaRPr lang="it-IT"/>
          </a:p>
        </p:txBody>
      </p:sp>
      <p:sp>
        <p:nvSpPr>
          <p:cNvPr id="9" name="Footer Placeholder 5"/>
          <p:cNvSpPr>
            <a:spLocks noGrp="1"/>
          </p:cNvSpPr>
          <p:nvPr>
            <p:ph type="ftr" sz="quarter" idx="15"/>
          </p:nvPr>
        </p:nvSpPr>
        <p:spPr>
          <a:xfrm>
            <a:off x="685800" y="379413"/>
            <a:ext cx="6991350" cy="365125"/>
          </a:xfrm>
        </p:spPr>
        <p:txBody>
          <a:bodyPr/>
          <a:lstStyle>
            <a:lvl1pPr>
              <a:defRPr/>
            </a:lvl1pPr>
          </a:lstStyle>
          <a:p>
            <a:pPr>
              <a:defRPr/>
            </a:pPr>
            <a:endParaRPr lang="it-IT"/>
          </a:p>
        </p:txBody>
      </p:sp>
      <p:sp>
        <p:nvSpPr>
          <p:cNvPr id="10" name="Slide Number Placeholder 6"/>
          <p:cNvSpPr>
            <a:spLocks noGrp="1"/>
          </p:cNvSpPr>
          <p:nvPr>
            <p:ph type="sldNum" sz="quarter" idx="16"/>
          </p:nvPr>
        </p:nvSpPr>
        <p:spPr>
          <a:xfrm>
            <a:off x="10861675" y="381000"/>
            <a:ext cx="644525" cy="365125"/>
          </a:xfrm>
        </p:spPr>
        <p:txBody>
          <a:bodyPr/>
          <a:lstStyle>
            <a:lvl1pPr>
              <a:defRPr/>
            </a:lvl1pPr>
          </a:lstStyle>
          <a:p>
            <a:pPr>
              <a:defRPr/>
            </a:pPr>
            <a:fld id="{2BBF3E03-166F-4197-BC2B-8B835439C549}" type="slidenum">
              <a:rPr lang="it-IT"/>
              <a:pPr>
                <a:defRPr/>
              </a:pPr>
              <a:t>‹N›</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5" name="Picture 7" descr="C3-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Title 1"/>
          <p:cNvSpPr>
            <a:spLocks noGrp="1"/>
          </p:cNvSpPr>
          <p:nvPr>
            <p:ph type="title"/>
          </p:nvPr>
        </p:nvSpPr>
        <p:spPr>
          <a:xfrm>
            <a:off x="1024495" y="1124703"/>
            <a:ext cx="10146187" cy="2511835"/>
          </a:xfrm>
        </p:spPr>
        <p:txBody>
          <a:bodyPr anchor="b"/>
          <a:lstStyle>
            <a:lvl1pPr algn="l">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1024467" y="3648317"/>
            <a:ext cx="10144655" cy="999885"/>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it-IT" smtClean="0"/>
              <a:t>Fare clic per modificare stili del testo dello schema</a:t>
            </a:r>
          </a:p>
        </p:txBody>
      </p:sp>
      <p:sp>
        <p:nvSpPr>
          <p:cNvPr id="6" name="Date Placeholder 4"/>
          <p:cNvSpPr>
            <a:spLocks noGrp="1"/>
          </p:cNvSpPr>
          <p:nvPr>
            <p:ph type="dt" sz="half" idx="10"/>
          </p:nvPr>
        </p:nvSpPr>
        <p:spPr>
          <a:xfrm>
            <a:off x="7813675" y="379413"/>
            <a:ext cx="2911475" cy="365125"/>
          </a:xfrm>
        </p:spPr>
        <p:txBody>
          <a:bodyPr/>
          <a:lstStyle>
            <a:lvl1pPr algn="r">
              <a:defRPr/>
            </a:lvl1pPr>
          </a:lstStyle>
          <a:p>
            <a:pPr>
              <a:defRPr/>
            </a:pPr>
            <a:fld id="{1220F288-CCBA-4E69-8DE1-9CDADCEBCF43}" type="datetimeFigureOut">
              <a:rPr lang="it-IT"/>
              <a:pPr>
                <a:defRPr/>
              </a:pPr>
              <a:t>30/06/2013</a:t>
            </a:fld>
            <a:endParaRPr lang="it-IT"/>
          </a:p>
        </p:txBody>
      </p:sp>
      <p:sp>
        <p:nvSpPr>
          <p:cNvPr id="7" name="Footer Placeholder 5"/>
          <p:cNvSpPr>
            <a:spLocks noGrp="1"/>
          </p:cNvSpPr>
          <p:nvPr>
            <p:ph type="ftr" sz="quarter" idx="11"/>
          </p:nvPr>
        </p:nvSpPr>
        <p:spPr>
          <a:xfrm>
            <a:off x="685800" y="379413"/>
            <a:ext cx="6991350" cy="365125"/>
          </a:xfrm>
        </p:spPr>
        <p:txBody>
          <a:bodyPr/>
          <a:lstStyle>
            <a:lvl1pPr>
              <a:defRPr/>
            </a:lvl1pPr>
          </a:lstStyle>
          <a:p>
            <a:pPr>
              <a:defRPr/>
            </a:pPr>
            <a:endParaRPr lang="it-IT"/>
          </a:p>
        </p:txBody>
      </p:sp>
      <p:sp>
        <p:nvSpPr>
          <p:cNvPr id="8" name="Slide Number Placeholder 6"/>
          <p:cNvSpPr>
            <a:spLocks noGrp="1"/>
          </p:cNvSpPr>
          <p:nvPr>
            <p:ph type="sldNum" sz="quarter" idx="12"/>
          </p:nvPr>
        </p:nvSpPr>
        <p:spPr>
          <a:xfrm>
            <a:off x="10861675" y="381000"/>
            <a:ext cx="644525" cy="365125"/>
          </a:xfrm>
        </p:spPr>
        <p:txBody>
          <a:bodyPr/>
          <a:lstStyle>
            <a:lvl1pPr>
              <a:defRPr/>
            </a:lvl1pPr>
          </a:lstStyle>
          <a:p>
            <a:pPr>
              <a:defRPr/>
            </a:pPr>
            <a:fld id="{564F8C28-FB0E-4A92-AE3C-252372D8C770}" type="slidenum">
              <a:rPr lang="it-IT"/>
              <a:pPr>
                <a:defRPr/>
              </a:pPr>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2895602" y="762001"/>
            <a:ext cx="8610599" cy="1303867"/>
          </a:xfrm>
        </p:spPr>
        <p:txBody>
          <a:bodyPr/>
          <a:lstStyle/>
          <a:p>
            <a:r>
              <a:rPr lang="it-IT" smtClean="0"/>
              <a:t>Fare clic per modificare lo stile del titolo</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smtClean="0"/>
              <a:t>Fare clic per modificare stili del testo dello schema</a:t>
            </a:r>
          </a:p>
        </p:txBody>
      </p:sp>
      <p:sp>
        <p:nvSpPr>
          <p:cNvPr id="8" name="Text Placeholder 3"/>
          <p:cNvSpPr>
            <a:spLocks noGrp="1"/>
          </p:cNvSpPr>
          <p:nvPr>
            <p:ph type="body" sz="half" idx="15"/>
          </p:nvPr>
        </p:nvSpPr>
        <p:spPr>
          <a:xfrm>
            <a:off x="685799" y="2904565"/>
            <a:ext cx="3456432" cy="3314132"/>
          </a:xfrm>
        </p:spPr>
        <p:txBody>
          <a:bodyPr>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smtClean="0"/>
              <a:t>Fare clic per modificare stili del testo dello schema</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smtClean="0"/>
              <a:t>Fare clic per modificare stili del testo dello schema</a:t>
            </a:r>
          </a:p>
        </p:txBody>
      </p:sp>
      <p:sp>
        <p:nvSpPr>
          <p:cNvPr id="10" name="Text Placeholder 3"/>
          <p:cNvSpPr>
            <a:spLocks noGrp="1"/>
          </p:cNvSpPr>
          <p:nvPr>
            <p:ph type="body" sz="half" idx="16"/>
          </p:nvPr>
        </p:nvSpPr>
        <p:spPr>
          <a:xfrm>
            <a:off x="4366859" y="2904067"/>
            <a:ext cx="3456432" cy="3314618"/>
          </a:xfrm>
        </p:spPr>
        <p:txBody>
          <a:bodyPr>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smtClean="0"/>
              <a:t>Fare clic per modificare stili del testo dello schema</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smtClean="0"/>
              <a:t>Fare clic per modificare stili del testo dello schema</a:t>
            </a:r>
          </a:p>
        </p:txBody>
      </p:sp>
      <p:sp>
        <p:nvSpPr>
          <p:cNvPr id="12" name="Text Placeholder 3"/>
          <p:cNvSpPr>
            <a:spLocks noGrp="1"/>
          </p:cNvSpPr>
          <p:nvPr>
            <p:ph type="body" sz="half" idx="17"/>
          </p:nvPr>
        </p:nvSpPr>
        <p:spPr>
          <a:xfrm>
            <a:off x="8051801" y="2904565"/>
            <a:ext cx="3456432" cy="3314132"/>
          </a:xfrm>
        </p:spPr>
        <p:txBody>
          <a:bodyPr>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smtClean="0"/>
              <a:t>Fare clic per modificare stili del testo dello schema</a:t>
            </a:r>
          </a:p>
        </p:txBody>
      </p:sp>
      <p:sp>
        <p:nvSpPr>
          <p:cNvPr id="13" name="Date Placeholder 3"/>
          <p:cNvSpPr>
            <a:spLocks noGrp="1"/>
          </p:cNvSpPr>
          <p:nvPr>
            <p:ph type="dt" sz="half" idx="18"/>
          </p:nvPr>
        </p:nvSpPr>
        <p:spPr/>
        <p:txBody>
          <a:bodyPr/>
          <a:lstStyle>
            <a:lvl1pPr>
              <a:defRPr/>
            </a:lvl1pPr>
          </a:lstStyle>
          <a:p>
            <a:pPr>
              <a:defRPr/>
            </a:pPr>
            <a:fld id="{7AE22B2D-D268-4534-A24B-691AD27560C2}" type="datetimeFigureOut">
              <a:rPr lang="it-IT"/>
              <a:pPr>
                <a:defRPr/>
              </a:pPr>
              <a:t>30/06/2013</a:t>
            </a:fld>
            <a:endParaRPr lang="it-IT"/>
          </a:p>
        </p:txBody>
      </p:sp>
      <p:sp>
        <p:nvSpPr>
          <p:cNvPr id="14" name="Footer Placeholder 4"/>
          <p:cNvSpPr>
            <a:spLocks noGrp="1"/>
          </p:cNvSpPr>
          <p:nvPr>
            <p:ph type="ftr" sz="quarter" idx="19"/>
          </p:nvPr>
        </p:nvSpPr>
        <p:spPr/>
        <p:txBody>
          <a:bodyPr/>
          <a:lstStyle>
            <a:lvl1pPr>
              <a:defRPr/>
            </a:lvl1pPr>
          </a:lstStyle>
          <a:p>
            <a:pPr>
              <a:defRPr/>
            </a:pPr>
            <a:endParaRPr lang="it-IT"/>
          </a:p>
        </p:txBody>
      </p:sp>
      <p:sp>
        <p:nvSpPr>
          <p:cNvPr id="16" name="Slide Number Placeholder 5"/>
          <p:cNvSpPr>
            <a:spLocks noGrp="1"/>
          </p:cNvSpPr>
          <p:nvPr>
            <p:ph type="sldNum" sz="quarter" idx="20"/>
          </p:nvPr>
        </p:nvSpPr>
        <p:spPr/>
        <p:txBody>
          <a:bodyPr/>
          <a:lstStyle>
            <a:lvl1pPr>
              <a:defRPr/>
            </a:lvl1pPr>
          </a:lstStyle>
          <a:p>
            <a:pPr>
              <a:defRPr/>
            </a:pPr>
            <a:fld id="{9383D030-1ADF-40E8-8A66-A65A0E97CE15}" type="slidenum">
              <a:rPr lang="it-IT"/>
              <a:pPr>
                <a:defRPr/>
              </a:pPr>
              <a:t>‹N›</a:t>
            </a:fld>
            <a:endParaRPr 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2895602" y="762000"/>
            <a:ext cx="8610599" cy="1295400"/>
          </a:xfrm>
        </p:spPr>
        <p:txBody>
          <a:bodyPr/>
          <a:lstStyle/>
          <a:p>
            <a:r>
              <a:rPr lang="it-IT" smtClean="0"/>
              <a:t>Fare clic per modificare lo stile del titolo</a:t>
            </a:r>
            <a:endParaRPr lang="en-US" dirty="0"/>
          </a:p>
        </p:txBody>
      </p:sp>
      <p:sp>
        <p:nvSpPr>
          <p:cNvPr id="19" name="Text Placeholder 2"/>
          <p:cNvSpPr>
            <a:spLocks noGrp="1"/>
          </p:cNvSpPr>
          <p:nvPr>
            <p:ph type="body" idx="1"/>
          </p:nvPr>
        </p:nvSpPr>
        <p:spPr>
          <a:xfrm>
            <a:off x="688618" y="4191002"/>
            <a:ext cx="3451583" cy="682765"/>
          </a:xfrm>
        </p:spPr>
        <p:txBody>
          <a:bodyPr anchor="b">
            <a:noAutofit/>
          </a:bodyPr>
          <a:lstStyle>
            <a:lvl1pPr marL="0" indent="0">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smtClean="0"/>
              <a:t>Fare clic per modificare stili del testo dello schema</a:t>
            </a:r>
          </a:p>
        </p:txBody>
      </p:sp>
      <p:sp>
        <p:nvSpPr>
          <p:cNvPr id="20" name="Picture Placeholder 2"/>
          <p:cNvSpPr>
            <a:spLocks noGrp="1" noChangeAspect="1"/>
          </p:cNvSpPr>
          <p:nvPr>
            <p:ph type="pic" idx="15"/>
          </p:nvPr>
        </p:nvSpPr>
        <p:spPr>
          <a:xfrm>
            <a:off x="688618" y="2362200"/>
            <a:ext cx="3451583"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it-IT" noProof="0" smtClean="0"/>
              <a:t>Fare clic sull'icona per inserire un'immagine</a:t>
            </a:r>
            <a:endParaRPr lang="en-US" noProof="0" dirty="0"/>
          </a:p>
        </p:txBody>
      </p:sp>
      <p:sp>
        <p:nvSpPr>
          <p:cNvPr id="21" name="Text Placeholder 3"/>
          <p:cNvSpPr>
            <a:spLocks noGrp="1"/>
          </p:cNvSpPr>
          <p:nvPr>
            <p:ph type="body" sz="half" idx="18"/>
          </p:nvPr>
        </p:nvSpPr>
        <p:spPr>
          <a:xfrm>
            <a:off x="688618" y="4873766"/>
            <a:ext cx="3451583" cy="1344921"/>
          </a:xfrm>
        </p:spPr>
        <p:txBody>
          <a:bodyPr>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smtClean="0"/>
              <a:t>Fare clic per modificare stili del testo dello schema</a:t>
            </a:r>
          </a:p>
        </p:txBody>
      </p:sp>
      <p:sp>
        <p:nvSpPr>
          <p:cNvPr id="22" name="Text Placeholder 4"/>
          <p:cNvSpPr>
            <a:spLocks noGrp="1"/>
          </p:cNvSpPr>
          <p:nvPr>
            <p:ph type="body" sz="quarter" idx="3"/>
          </p:nvPr>
        </p:nvSpPr>
        <p:spPr>
          <a:xfrm>
            <a:off x="4374265" y="4191002"/>
            <a:ext cx="3448935" cy="682765"/>
          </a:xfrm>
        </p:spPr>
        <p:txBody>
          <a:bodyPr anchor="b">
            <a:noAutofit/>
          </a:bodyPr>
          <a:lstStyle>
            <a:lvl1pPr marL="0" indent="0">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smtClean="0"/>
              <a:t>Fare clic per modificare stili del testo dello schema</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it-IT" noProof="0" smtClean="0"/>
              <a:t>Fare clic sull'icona per inserire un'immagine</a:t>
            </a:r>
            <a:endParaRPr lang="en-US" noProof="0" dirty="0"/>
          </a:p>
        </p:txBody>
      </p:sp>
      <p:sp>
        <p:nvSpPr>
          <p:cNvPr id="24" name="Text Placeholder 3"/>
          <p:cNvSpPr>
            <a:spLocks noGrp="1"/>
          </p:cNvSpPr>
          <p:nvPr>
            <p:ph type="body" sz="half" idx="19"/>
          </p:nvPr>
        </p:nvSpPr>
        <p:spPr>
          <a:xfrm>
            <a:off x="4374266" y="4873765"/>
            <a:ext cx="3448935" cy="1344921"/>
          </a:xfrm>
        </p:spPr>
        <p:txBody>
          <a:bodyPr>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smtClean="0"/>
              <a:t>Fare clic per modificare stili del testo dello schema</a:t>
            </a:r>
          </a:p>
        </p:txBody>
      </p:sp>
      <p:sp>
        <p:nvSpPr>
          <p:cNvPr id="25" name="Text Placeholder 4"/>
          <p:cNvSpPr>
            <a:spLocks noGrp="1"/>
          </p:cNvSpPr>
          <p:nvPr>
            <p:ph type="body" sz="quarter" idx="13"/>
          </p:nvPr>
        </p:nvSpPr>
        <p:spPr>
          <a:xfrm>
            <a:off x="8049732" y="4191002"/>
            <a:ext cx="3456469" cy="682765"/>
          </a:xfrm>
        </p:spPr>
        <p:txBody>
          <a:bodyPr anchor="b">
            <a:noAutofit/>
          </a:bodyPr>
          <a:lstStyle>
            <a:lvl1pPr marL="0" indent="0">
              <a:buNone/>
              <a:defRPr sz="24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it-IT" smtClean="0"/>
              <a:t>Fare clic per modificare stili del testo dello schema</a:t>
            </a:r>
          </a:p>
        </p:txBody>
      </p:sp>
      <p:sp>
        <p:nvSpPr>
          <p:cNvPr id="26" name="Picture Placeholder 2"/>
          <p:cNvSpPr>
            <a:spLocks noGrp="1" noChangeAspect="1"/>
          </p:cNvSpPr>
          <p:nvPr>
            <p:ph type="pic" idx="22"/>
          </p:nvPr>
        </p:nvSpPr>
        <p:spPr>
          <a:xfrm>
            <a:off x="8049855" y="2362200"/>
            <a:ext cx="3447879"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it-IT" noProof="0" smtClean="0"/>
              <a:t>Fare clic sull'icona per inserire un'immagine</a:t>
            </a:r>
            <a:endParaRPr lang="en-US" noProof="0" dirty="0"/>
          </a:p>
        </p:txBody>
      </p:sp>
      <p:sp>
        <p:nvSpPr>
          <p:cNvPr id="27" name="Text Placeholder 3"/>
          <p:cNvSpPr>
            <a:spLocks noGrp="1"/>
          </p:cNvSpPr>
          <p:nvPr>
            <p:ph type="body" sz="half" idx="20"/>
          </p:nvPr>
        </p:nvSpPr>
        <p:spPr>
          <a:xfrm>
            <a:off x="8049732" y="4873763"/>
            <a:ext cx="3452445" cy="1344921"/>
          </a:xfrm>
        </p:spPr>
        <p:txBody>
          <a:bodyPr>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it-IT" smtClean="0"/>
              <a:t>Fare clic per modificare stili del testo dello schema</a:t>
            </a:r>
          </a:p>
        </p:txBody>
      </p:sp>
      <p:sp>
        <p:nvSpPr>
          <p:cNvPr id="12" name="Date Placeholder 3"/>
          <p:cNvSpPr>
            <a:spLocks noGrp="1"/>
          </p:cNvSpPr>
          <p:nvPr>
            <p:ph type="dt" sz="half" idx="23"/>
          </p:nvPr>
        </p:nvSpPr>
        <p:spPr/>
        <p:txBody>
          <a:bodyPr/>
          <a:lstStyle>
            <a:lvl1pPr>
              <a:defRPr/>
            </a:lvl1pPr>
          </a:lstStyle>
          <a:p>
            <a:pPr>
              <a:defRPr/>
            </a:pPr>
            <a:fld id="{84CB6064-F4A1-4716-B758-796991073411}" type="datetimeFigureOut">
              <a:rPr lang="it-IT"/>
              <a:pPr>
                <a:defRPr/>
              </a:pPr>
              <a:t>30/06/2013</a:t>
            </a:fld>
            <a:endParaRPr lang="it-IT"/>
          </a:p>
        </p:txBody>
      </p:sp>
      <p:sp>
        <p:nvSpPr>
          <p:cNvPr id="13" name="Footer Placeholder 4"/>
          <p:cNvSpPr>
            <a:spLocks noGrp="1"/>
          </p:cNvSpPr>
          <p:nvPr>
            <p:ph type="ftr" sz="quarter" idx="24"/>
          </p:nvPr>
        </p:nvSpPr>
        <p:spPr/>
        <p:txBody>
          <a:bodyPr/>
          <a:lstStyle>
            <a:lvl1pPr>
              <a:defRPr/>
            </a:lvl1pPr>
          </a:lstStyle>
          <a:p>
            <a:pPr>
              <a:defRPr/>
            </a:pPr>
            <a:endParaRPr lang="it-IT"/>
          </a:p>
        </p:txBody>
      </p:sp>
      <p:sp>
        <p:nvSpPr>
          <p:cNvPr id="14" name="Slide Number Placeholder 5"/>
          <p:cNvSpPr>
            <a:spLocks noGrp="1"/>
          </p:cNvSpPr>
          <p:nvPr>
            <p:ph type="sldNum" sz="quarter" idx="25"/>
          </p:nvPr>
        </p:nvSpPr>
        <p:spPr/>
        <p:txBody>
          <a:bodyPr/>
          <a:lstStyle>
            <a:lvl1pPr>
              <a:defRPr/>
            </a:lvl1pPr>
          </a:lstStyle>
          <a:p>
            <a:pPr>
              <a:defRPr/>
            </a:pPr>
            <a:fld id="{AB247E9B-1E42-4785-B9F6-3B3FE166FD01}" type="slidenum">
              <a:rPr lang="it-IT"/>
              <a:pPr>
                <a:defRPr/>
              </a:pPr>
              <a:t>‹N›</a:t>
            </a:fld>
            <a:endParaRPr 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2194561"/>
            <a:ext cx="10820400" cy="40241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5F72DA25-DBFE-4418-9519-B169DD9188CA}" type="datetimeFigureOut">
              <a:rPr lang="it-IT"/>
              <a:pPr>
                <a:defRPr/>
              </a:pPr>
              <a:t>30/06/2013</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94E3F57D-4579-4D0E-88E5-79E060BEBF2B}" type="slidenum">
              <a:rPr lang="it-IT"/>
              <a:pPr>
                <a:defRPr/>
              </a:pPr>
              <a:t>‹N›</a:t>
            </a:fld>
            <a:endParaRPr 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pic>
        <p:nvPicPr>
          <p:cNvPr id="4" name="Picture 8" descr="C3-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Vertical Title 1"/>
          <p:cNvSpPr>
            <a:spLocks noGrp="1"/>
          </p:cNvSpPr>
          <p:nvPr>
            <p:ph type="title" orient="vert"/>
          </p:nvPr>
        </p:nvSpPr>
        <p:spPr>
          <a:xfrm>
            <a:off x="9448800" y="745068"/>
            <a:ext cx="2057400" cy="3903133"/>
          </a:xfrm>
        </p:spPr>
        <p:txBody>
          <a:bodyPr vert="eaVert"/>
          <a:lstStyle>
            <a:lvl1pPr algn="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024468" y="745069"/>
            <a:ext cx="8204201" cy="390313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3"/>
          <p:cNvSpPr>
            <a:spLocks noGrp="1"/>
          </p:cNvSpPr>
          <p:nvPr>
            <p:ph type="dt" sz="half" idx="10"/>
          </p:nvPr>
        </p:nvSpPr>
        <p:spPr>
          <a:xfrm>
            <a:off x="7813675" y="379413"/>
            <a:ext cx="2911475" cy="365125"/>
          </a:xfrm>
        </p:spPr>
        <p:txBody>
          <a:bodyPr/>
          <a:lstStyle>
            <a:lvl1pPr algn="r">
              <a:defRPr/>
            </a:lvl1pPr>
          </a:lstStyle>
          <a:p>
            <a:pPr>
              <a:defRPr/>
            </a:pPr>
            <a:fld id="{4AAF734C-75A7-46D4-BF2E-59DADA18D197}" type="datetimeFigureOut">
              <a:rPr lang="it-IT"/>
              <a:pPr>
                <a:defRPr/>
              </a:pPr>
              <a:t>30/06/2013</a:t>
            </a:fld>
            <a:endParaRPr lang="it-IT"/>
          </a:p>
        </p:txBody>
      </p:sp>
      <p:sp>
        <p:nvSpPr>
          <p:cNvPr id="6" name="Footer Placeholder 4"/>
          <p:cNvSpPr>
            <a:spLocks noGrp="1"/>
          </p:cNvSpPr>
          <p:nvPr>
            <p:ph type="ftr" sz="quarter" idx="11"/>
          </p:nvPr>
        </p:nvSpPr>
        <p:spPr>
          <a:xfrm>
            <a:off x="685800" y="381000"/>
            <a:ext cx="6991350" cy="365125"/>
          </a:xfrm>
        </p:spPr>
        <p:txBody>
          <a:bodyPr/>
          <a:lstStyle>
            <a:lvl1pPr>
              <a:defRPr/>
            </a:lvl1pPr>
          </a:lstStyle>
          <a:p>
            <a:pPr>
              <a:defRPr/>
            </a:pPr>
            <a:endParaRPr lang="it-IT"/>
          </a:p>
        </p:txBody>
      </p:sp>
      <p:sp>
        <p:nvSpPr>
          <p:cNvPr id="7" name="Slide Number Placeholder 5"/>
          <p:cNvSpPr>
            <a:spLocks noGrp="1"/>
          </p:cNvSpPr>
          <p:nvPr>
            <p:ph type="sldNum" sz="quarter" idx="12"/>
          </p:nvPr>
        </p:nvSpPr>
        <p:spPr>
          <a:xfrm>
            <a:off x="10861675" y="381000"/>
            <a:ext cx="644525" cy="365125"/>
          </a:xfrm>
        </p:spPr>
        <p:txBody>
          <a:bodyPr/>
          <a:lstStyle>
            <a:lvl1pPr>
              <a:defRPr/>
            </a:lvl1pPr>
          </a:lstStyle>
          <a:p>
            <a:pPr>
              <a:defRPr/>
            </a:pPr>
            <a:fld id="{4ADDBFC9-B587-4998-87B1-93D051FC8DBB}"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pic>
        <p:nvPicPr>
          <p:cNvPr id="1026" name="Picture 7" descr="C3-HD-TOP.png"/>
          <p:cNvPicPr>
            <a:picLocks noChangeAspect="1"/>
          </p:cNvPicPr>
          <p:nvPr/>
        </p:nvPicPr>
        <p:blipFill>
          <a:blip r:embed="rId20"/>
          <a:srcRect/>
          <a:stretch>
            <a:fillRect/>
          </a:stretch>
        </p:blipFill>
        <p:spPr bwMode="auto">
          <a:xfrm>
            <a:off x="0" y="0"/>
            <a:ext cx="12192000" cy="1441450"/>
          </a:xfrm>
          <a:prstGeom prst="rect">
            <a:avLst/>
          </a:prstGeom>
          <a:noFill/>
          <a:ln w="9525">
            <a:noFill/>
            <a:miter lim="800000"/>
            <a:headEnd/>
            <a:tailEnd/>
          </a:ln>
        </p:spPr>
      </p:pic>
      <p:sp>
        <p:nvSpPr>
          <p:cNvPr id="2" name="Title Placeholder 1"/>
          <p:cNvSpPr>
            <a:spLocks noGrp="1"/>
          </p:cNvSpPr>
          <p:nvPr>
            <p:ph type="title"/>
          </p:nvPr>
        </p:nvSpPr>
        <p:spPr>
          <a:xfrm>
            <a:off x="2895600" y="763588"/>
            <a:ext cx="8610600" cy="1293812"/>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1028" name="Text Placeholder 2"/>
          <p:cNvSpPr>
            <a:spLocks noGrp="1"/>
          </p:cNvSpPr>
          <p:nvPr>
            <p:ph type="body" idx="1"/>
          </p:nvPr>
        </p:nvSpPr>
        <p:spPr bwMode="auto">
          <a:xfrm>
            <a:off x="685800" y="2193925"/>
            <a:ext cx="10820400" cy="40243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a:off x="8594725" y="6356350"/>
            <a:ext cx="2911475" cy="365125"/>
          </a:xfrm>
          <a:prstGeom prst="rect">
            <a:avLst/>
          </a:prstGeom>
        </p:spPr>
        <p:txBody>
          <a:bodyPr vert="horz" lIns="91440" tIns="45720" rIns="91440" bIns="45720" rtlCol="0" anchor="ctr"/>
          <a:lstStyle>
            <a:lvl1pPr algn="r" fontAlgn="auto">
              <a:spcBef>
                <a:spcPts val="0"/>
              </a:spcBef>
              <a:spcAft>
                <a:spcPts val="0"/>
              </a:spcAft>
              <a:defRPr sz="1051">
                <a:solidFill>
                  <a:schemeClr val="tx1">
                    <a:tint val="75000"/>
                  </a:schemeClr>
                </a:solidFill>
                <a:latin typeface="+mn-lt"/>
              </a:defRPr>
            </a:lvl1pPr>
          </a:lstStyle>
          <a:p>
            <a:pPr>
              <a:defRPr/>
            </a:pPr>
            <a:fld id="{4BEB12AE-A907-4E27-A922-D7E5ACBCD638}" type="datetimeFigureOut">
              <a:rPr lang="it-IT"/>
              <a:pPr>
                <a:defRPr/>
              </a:pPr>
              <a:t>30/06/2013</a:t>
            </a:fld>
            <a:endParaRPr lang="it-IT"/>
          </a:p>
        </p:txBody>
      </p:sp>
      <p:sp>
        <p:nvSpPr>
          <p:cNvPr id="5" name="Footer Placeholder 4"/>
          <p:cNvSpPr>
            <a:spLocks noGrp="1"/>
          </p:cNvSpPr>
          <p:nvPr>
            <p:ph type="ftr" sz="quarter" idx="3"/>
          </p:nvPr>
        </p:nvSpPr>
        <p:spPr>
          <a:xfrm>
            <a:off x="685800" y="6356350"/>
            <a:ext cx="7772400" cy="365125"/>
          </a:xfrm>
          <a:prstGeom prst="rect">
            <a:avLst/>
          </a:prstGeom>
        </p:spPr>
        <p:txBody>
          <a:bodyPr vert="horz" lIns="91440" tIns="45720" rIns="91440" bIns="45720" rtlCol="0" anchor="ctr"/>
          <a:lstStyle>
            <a:lvl1pPr algn="l" fontAlgn="auto">
              <a:spcBef>
                <a:spcPts val="0"/>
              </a:spcBef>
              <a:spcAft>
                <a:spcPts val="0"/>
              </a:spcAft>
              <a:defRPr sz="1051">
                <a:solidFill>
                  <a:schemeClr val="tx1">
                    <a:tint val="75000"/>
                  </a:schemeClr>
                </a:solidFill>
                <a:latin typeface="+mn-lt"/>
              </a:defRPr>
            </a:lvl1pPr>
          </a:lstStyle>
          <a:p>
            <a:pPr>
              <a:defRPr/>
            </a:pPr>
            <a:endParaRPr lang="it-IT"/>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fontAlgn="auto">
              <a:spcBef>
                <a:spcPts val="0"/>
              </a:spcBef>
              <a:spcAft>
                <a:spcPts val="0"/>
              </a:spcAft>
              <a:defRPr sz="1051">
                <a:solidFill>
                  <a:schemeClr val="tx1">
                    <a:tint val="75000"/>
                  </a:schemeClr>
                </a:solidFill>
                <a:latin typeface="+mn-lt"/>
              </a:defRPr>
            </a:lvl1pPr>
          </a:lstStyle>
          <a:p>
            <a:pPr>
              <a:defRPr/>
            </a:pPr>
            <a:fld id="{439DD849-E258-4800-94E4-A8A94662A48F}"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68" r:id="rId1"/>
    <p:sldLayoutId id="2147483757" r:id="rId2"/>
    <p:sldLayoutId id="2147483769" r:id="rId3"/>
    <p:sldLayoutId id="2147483758" r:id="rId4"/>
    <p:sldLayoutId id="2147483759" r:id="rId5"/>
    <p:sldLayoutId id="2147483760" r:id="rId6"/>
    <p:sldLayoutId id="2147483761" r:id="rId7"/>
    <p:sldLayoutId id="2147483762" r:id="rId8"/>
    <p:sldLayoutId id="2147483763" r:id="rId9"/>
    <p:sldLayoutId id="2147483764" r:id="rId10"/>
    <p:sldLayoutId id="2147483770" r:id="rId11"/>
    <p:sldLayoutId id="2147483771" r:id="rId12"/>
    <p:sldLayoutId id="2147483772" r:id="rId13"/>
    <p:sldLayoutId id="2147483765" r:id="rId14"/>
    <p:sldLayoutId id="2147483766" r:id="rId15"/>
    <p:sldLayoutId id="2147483767" r:id="rId16"/>
    <p:sldLayoutId id="2147483773" r:id="rId17"/>
  </p:sldLayoutIdLst>
  <p:txStyles>
    <p:title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p:titleStyle>
    <p:bodyStyle>
      <a:lvl1pPr marL="227013" indent="-227013" algn="l" rtl="0" eaLnBrk="0" fontAlgn="base" hangingPunct="0">
        <a:lnSpc>
          <a:spcPct val="90000"/>
        </a:lnSpc>
        <a:spcBef>
          <a:spcPts val="1000"/>
        </a:spcBef>
        <a:spcAft>
          <a:spcPct val="0"/>
        </a:spcAft>
        <a:buFont typeface="Arial" charset="0"/>
        <a:buChar char="•"/>
        <a:defRPr sz="2200" kern="1200">
          <a:solidFill>
            <a:schemeClr val="tx1"/>
          </a:solidFill>
          <a:latin typeface="+mn-lt"/>
          <a:ea typeface="+mn-ea"/>
          <a:cs typeface="+mn-cs"/>
        </a:defRPr>
      </a:lvl1pPr>
      <a:lvl2pPr marL="684213" indent="-227013"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2pPr>
      <a:lvl3pPr marL="1141413" indent="-227013"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3pPr>
      <a:lvl4pPr marL="1598613" indent="-227013" algn="l" rtl="0" eaLnBrk="0" fontAlgn="base" hangingPunct="0">
        <a:lnSpc>
          <a:spcPct val="90000"/>
        </a:lnSpc>
        <a:spcBef>
          <a:spcPts val="500"/>
        </a:spcBef>
        <a:spcAft>
          <a:spcPct val="0"/>
        </a:spcAft>
        <a:buFont typeface="Arial" charset="0"/>
        <a:buChar char="•"/>
        <a:defRPr sz="1600" kern="1200">
          <a:solidFill>
            <a:schemeClr val="tx1"/>
          </a:solidFill>
          <a:latin typeface="+mn-lt"/>
          <a:ea typeface="+mn-ea"/>
          <a:cs typeface="+mn-cs"/>
        </a:defRPr>
      </a:lvl4pPr>
      <a:lvl5pPr marL="2055813" indent="-227013" algn="l" rtl="0" eaLnBrk="0" fontAlgn="base" hangingPunct="0">
        <a:lnSpc>
          <a:spcPct val="90000"/>
        </a:lnSpc>
        <a:spcBef>
          <a:spcPts val="500"/>
        </a:spcBef>
        <a:spcAft>
          <a:spcPct val="0"/>
        </a:spcAft>
        <a:buFont typeface="Arial"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slide" Target="slide1.xml"/><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slide" Target="slide34.xml"/><Relationship Id="rId4" Type="http://schemas.openxmlformats.org/officeDocument/2006/relationships/slide" Target="slide22.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7" Type="http://schemas.openxmlformats.org/officeDocument/2006/relationships/slide" Target="slide5.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slide" Target="slide4.xml"/><Relationship Id="rId5" Type="http://schemas.openxmlformats.org/officeDocument/2006/relationships/slide" Target="slide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4.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slide" Target="slide4.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slide" Target="slide5.xml"/><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9.xml"/><Relationship Id="rId4" Type="http://schemas.openxmlformats.org/officeDocument/2006/relationships/slide" Target="slide8.xml"/></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slide" Target="slide1.xml"/><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slide" Target="slide34.xml"/><Relationship Id="rId4" Type="http://schemas.openxmlformats.org/officeDocument/2006/relationships/slide" Target="slide2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13.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18.xml"/><Relationship Id="rId4" Type="http://schemas.openxmlformats.org/officeDocument/2006/relationships/slide" Target="slide17.xml"/></Relationships>
</file>

<file path=ppt/slides/_rels/slide17.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4.png"/><Relationship Id="rId7" Type="http://schemas.openxmlformats.org/officeDocument/2006/relationships/slide" Target="slide18.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6.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4.png"/><Relationship Id="rId7" Type="http://schemas.openxmlformats.org/officeDocument/2006/relationships/slide" Target="slide17.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6.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18.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13.xml"/><Relationship Id="rId4" Type="http://schemas.openxmlformats.org/officeDocument/2006/relationships/slide" Target="slide16.xml"/></Relationships>
</file>

<file path=ppt/slides/_rels/slide20.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slide" Target="slide2.xml"/><Relationship Id="rId7" Type="http://schemas.openxmlformats.org/officeDocument/2006/relationships/slide" Target="slide18.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13.xml"/><Relationship Id="rId4" Type="http://schemas.openxmlformats.org/officeDocument/2006/relationships/slide" Target="slide16.xml"/><Relationship Id="rId9"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slide" Target="slide1.xml"/><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slide" Target="slide34.xml"/><Relationship Id="rId4" Type="http://schemas.openxmlformats.org/officeDocument/2006/relationships/slide" Target="slide2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4.png"/><Relationship Id="rId7" Type="http://schemas.openxmlformats.org/officeDocument/2006/relationships/slide" Target="slide27.xml"/><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slide" Target="slide5.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slide" Target="slide25.xml"/><Relationship Id="rId4" Type="http://schemas.openxmlformats.org/officeDocument/2006/relationships/slide" Target="slide5.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slide" Target="slide25.xml"/><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slide" Target="slide5.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slide" Target="slide25.xm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slide" Target="slide27.xml"/><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slide" Target="slide31.xml"/><Relationship Id="rId7" Type="http://schemas.openxmlformats.org/officeDocument/2006/relationships/image" Target="../media/image4.png"/><Relationship Id="rId2" Type="http://schemas.openxmlformats.org/officeDocument/2006/relationships/slide" Target="slide30.xml"/><Relationship Id="rId1" Type="http://schemas.openxmlformats.org/officeDocument/2006/relationships/slideLayout" Target="../slideLayouts/slideLayout7.xml"/><Relationship Id="rId6" Type="http://schemas.openxmlformats.org/officeDocument/2006/relationships/slide" Target="slide25.xml"/><Relationship Id="rId5" Type="http://schemas.openxmlformats.org/officeDocument/2006/relationships/slide" Target="slide2.xml"/><Relationship Id="rId4" Type="http://schemas.openxmlformats.org/officeDocument/2006/relationships/slide" Target="sl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slide" Target="slide25.xml"/><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slide" Target="slide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19.jpeg"/><Relationship Id="rId7" Type="http://schemas.openxmlformats.org/officeDocument/2006/relationships/slide" Target="slide26.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slide" Target="slide27.xml"/><Relationship Id="rId5" Type="http://schemas.openxmlformats.org/officeDocument/2006/relationships/slide" Target="slide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20.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slide" Target="slide25.xml"/><Relationship Id="rId5" Type="http://schemas.openxmlformats.org/officeDocument/2006/relationships/slide" Target="slide26.xml"/><Relationship Id="rId4" Type="http://schemas.openxmlformats.org/officeDocument/2006/relationships/slide" Target="slide27.xml"/></Relationships>
</file>

<file path=ppt/slides/_rels/slide33.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slide" Target="slide1.xml"/><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slide" Target="slide34.xml"/><Relationship Id="rId4" Type="http://schemas.openxmlformats.org/officeDocument/2006/relationships/slide" Target="slide22.xml"/></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slide" Target="slide25.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slide" Target="slide35.xml"/><Relationship Id="rId4" Type="http://schemas.openxmlformats.org/officeDocument/2006/relationships/slide" Target="slide26.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35.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36.xml"/><Relationship Id="rId5" Type="http://schemas.openxmlformats.org/officeDocument/2006/relationships/slide" Target="slide27.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4.jpeg"/><Relationship Id="rId7" Type="http://schemas.openxmlformats.org/officeDocument/2006/relationships/slide" Target="slide35.xml"/><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slide" Target="slide36.xml"/><Relationship Id="rId5" Type="http://schemas.openxmlformats.org/officeDocument/2006/relationships/slide" Target="slide27.xml"/><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slide" Target="slide35.xml"/><Relationship Id="rId5" Type="http://schemas.openxmlformats.org/officeDocument/2006/relationships/slide" Target="slide36.xml"/><Relationship Id="rId4" Type="http://schemas.openxmlformats.org/officeDocument/2006/relationships/slide" Target="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0" y="1720998"/>
            <a:ext cx="12192000" cy="1825625"/>
          </a:xfrm>
        </p:spPr>
        <p:txBody>
          <a:bodyPr/>
          <a:lstStyle/>
          <a:p>
            <a:pPr algn="ctr" eaLnBrk="1" hangingPunct="1">
              <a:defRPr/>
            </a:pPr>
            <a:r>
              <a:rPr lang="it-IT" sz="8800" cap="none" dirty="0" smtClean="0">
                <a:ln w="0"/>
                <a:gradFill>
                  <a:gsLst>
                    <a:gs pos="0">
                      <a:srgbClr val="FF0000"/>
                    </a:gs>
                    <a:gs pos="74000">
                      <a:srgbClr val="F3513B"/>
                    </a:gs>
                    <a:gs pos="83000">
                      <a:schemeClr val="accent1">
                        <a:lumMod val="45000"/>
                        <a:lumOff val="55000"/>
                      </a:schemeClr>
                    </a:gs>
                    <a:gs pos="100000">
                      <a:srgbClr val="D15305"/>
                    </a:gs>
                  </a:gsLst>
                  <a:lin ang="5400000" scaled="1"/>
                </a:gradFill>
                <a:effectLst>
                  <a:outerShdw blurRad="38100" dist="25400" dir="5400000" algn="ctr" rotWithShape="0">
                    <a:srgbClr val="6E747A">
                      <a:alpha val="43000"/>
                    </a:srgbClr>
                  </a:outerShdw>
                  <a:reflection blurRad="6350" stA="55000" endA="300" endPos="45500" dir="5400000" sy="-100000" algn="bl" rotWithShape="0"/>
                </a:effectLst>
                <a:latin typeface="Segoe UI Symbol" panose="020B0502040204020203" pitchFamily="34" charset="0"/>
                <a:ea typeface="Segoe UI Symbol" panose="020B0502040204020203" pitchFamily="34" charset="0"/>
              </a:rPr>
              <a:t>ENERGIA E AMBIENTE</a:t>
            </a:r>
            <a:endParaRPr lang="it-IT" sz="8800" cap="none" dirty="0">
              <a:ln w="0"/>
              <a:gradFill>
                <a:gsLst>
                  <a:gs pos="0">
                    <a:srgbClr val="FF0000"/>
                  </a:gs>
                  <a:gs pos="74000">
                    <a:srgbClr val="F3513B"/>
                  </a:gs>
                  <a:gs pos="83000">
                    <a:schemeClr val="accent1">
                      <a:lumMod val="45000"/>
                      <a:lumOff val="55000"/>
                    </a:schemeClr>
                  </a:gs>
                  <a:gs pos="100000">
                    <a:srgbClr val="D15305"/>
                  </a:gs>
                </a:gsLst>
                <a:lin ang="5400000" scaled="1"/>
              </a:gradFill>
              <a:effectLst>
                <a:outerShdw blurRad="38100" dist="25400" dir="5400000" algn="ctr" rotWithShape="0">
                  <a:srgbClr val="6E747A">
                    <a:alpha val="43000"/>
                  </a:srgbClr>
                </a:outerShdw>
                <a:reflection blurRad="6350" stA="55000" endA="300" endPos="45500" dir="5400000" sy="-100000" algn="bl" rotWithShape="0"/>
              </a:effectLst>
              <a:latin typeface="Segoe UI Symbol" panose="020B0502040204020203" pitchFamily="34" charset="0"/>
              <a:ea typeface="Segoe UI Symbol" panose="020B0502040204020203"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Rettangolo 6">
            <a:hlinkClick r:id="rId2" action="ppaction://hlinksldjump"/>
          </p:cNvPr>
          <p:cNvSpPr/>
          <p:nvPr/>
        </p:nvSpPr>
        <p:spPr>
          <a:xfrm>
            <a:off x="1877291" y="1475509"/>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L’ENERGIA</a:t>
            </a:r>
            <a:endParaRPr lang="it-IT" sz="2400" dirty="0"/>
          </a:p>
        </p:txBody>
      </p:sp>
      <p:sp>
        <p:nvSpPr>
          <p:cNvPr id="8" name="Rettangolo 7">
            <a:hlinkClick r:id="rId3" action="ppaction://hlinksldjump"/>
          </p:cNvPr>
          <p:cNvSpPr/>
          <p:nvPr/>
        </p:nvSpPr>
        <p:spPr>
          <a:xfrm>
            <a:off x="6122894" y="1475509"/>
            <a:ext cx="4218709" cy="2026228"/>
          </a:xfrm>
          <a:prstGeom prst="rect">
            <a:avLst/>
          </a:prstGeom>
          <a:effectLst>
            <a:outerShdw blurRad="50800" dist="38100" dir="2700000" algn="tl" rotWithShape="0">
              <a:prstClr val="black">
                <a:alpha val="40000"/>
              </a:prstClr>
            </a:outerShdw>
          </a:effectLst>
          <a:scene3d>
            <a:camera prst="perspectiveLeft">
              <a:rot lat="0" lon="1200000" rev="0"/>
            </a:camera>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LA TERMODINAMICA</a:t>
            </a:r>
            <a:endParaRPr lang="it-IT" sz="2400" dirty="0"/>
          </a:p>
        </p:txBody>
      </p:sp>
      <p:sp>
        <p:nvSpPr>
          <p:cNvPr id="9" name="Rettangolo 8">
            <a:hlinkClick r:id="rId4" action="ppaction://hlinksldjump"/>
          </p:cNvPr>
          <p:cNvSpPr/>
          <p:nvPr/>
        </p:nvSpPr>
        <p:spPr>
          <a:xfrm>
            <a:off x="1877290" y="3964132"/>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 FONTI ENERGETICHE</a:t>
            </a:r>
            <a:endParaRPr lang="it-IT" sz="2400" dirty="0"/>
          </a:p>
        </p:txBody>
      </p:sp>
      <p:sp>
        <p:nvSpPr>
          <p:cNvPr id="10" name="Rettangolo 9">
            <a:hlinkClick r:id="rId5" action="ppaction://hlinksldjump"/>
          </p:cNvPr>
          <p:cNvSpPr/>
          <p:nvPr/>
        </p:nvSpPr>
        <p:spPr>
          <a:xfrm>
            <a:off x="6130636" y="3964132"/>
            <a:ext cx="4218709" cy="2026228"/>
          </a:xfrm>
          <a:prstGeom prst="rect">
            <a:avLst/>
          </a:prstGeom>
          <a:effectLst>
            <a:outerShdw blurRad="50800" dist="38100" dir="2700000" algn="tl" rotWithShape="0">
              <a:prstClr val="black">
                <a:alpha val="40000"/>
              </a:prstClr>
            </a:outerShdw>
          </a:effectLst>
          <a:scene3d>
            <a:camera prst="perspectiveLef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IL NOSTRO CONTESTO</a:t>
            </a:r>
            <a:endParaRPr lang="it-IT" sz="2400" dirty="0"/>
          </a:p>
        </p:txBody>
      </p:sp>
      <p:pic>
        <p:nvPicPr>
          <p:cNvPr id="11" name="Immagine 5"/>
          <p:cNvPicPr>
            <a:picLocks noChangeAspect="1"/>
          </p:cNvPicPr>
          <p:nvPr/>
        </p:nvPicPr>
        <p:blipFill>
          <a:blip r:embed="rId6">
            <a:duotone>
              <a:schemeClr val="accent1">
                <a:shade val="45000"/>
                <a:satMod val="135000"/>
              </a:schemeClr>
              <a:prstClr val="white"/>
            </a:duotone>
          </a:blip>
          <a:srcRect/>
          <a:stretch>
            <a:fillRect/>
          </a:stretch>
        </p:blipFill>
        <p:spPr bwMode="auto">
          <a:xfrm>
            <a:off x="5257511" y="268886"/>
            <a:ext cx="747713" cy="747712"/>
          </a:xfrm>
          <a:prstGeom prst="rect">
            <a:avLst/>
          </a:prstGeom>
          <a:noFill/>
          <a:ln w="9525">
            <a:noFill/>
            <a:miter lim="800000"/>
            <a:headEnd/>
            <a:tailEnd/>
          </a:ln>
        </p:spPr>
      </p:pic>
      <p:sp>
        <p:nvSpPr>
          <p:cNvPr id="12" name="CasellaDiTesto 10"/>
          <p:cNvSpPr txBox="1">
            <a:spLocks noChangeArrowheads="1"/>
          </p:cNvSpPr>
          <p:nvPr/>
        </p:nvSpPr>
        <p:spPr bwMode="auto">
          <a:xfrm>
            <a:off x="6084888" y="550863"/>
            <a:ext cx="1739900" cy="369887"/>
          </a:xfrm>
          <a:prstGeom prst="rect">
            <a:avLst/>
          </a:prstGeom>
          <a:noFill/>
          <a:ln w="9525">
            <a:noFill/>
            <a:miter lim="800000"/>
            <a:headEnd/>
            <a:tailEnd/>
          </a:ln>
        </p:spPr>
        <p:txBody>
          <a:bodyPr>
            <a:spAutoFit/>
          </a:bodyPr>
          <a:lstStyle/>
          <a:p>
            <a:r>
              <a:rPr lang="it-IT">
                <a:solidFill>
                  <a:srgbClr val="C00000"/>
                </a:solidFill>
                <a:latin typeface="Stencil" pitchFamily="82" charset="0"/>
              </a:rPr>
              <a:t>INDICE</a:t>
            </a:r>
          </a:p>
        </p:txBody>
      </p:sp>
      <p:sp>
        <p:nvSpPr>
          <p:cNvPr id="13" name="Rettangolo arrotondato 12">
            <a:hlinkClick r:id="rId7" action="ppaction://hlinksldjump"/>
          </p:cNvPr>
          <p:cNvSpPr/>
          <p:nvPr/>
        </p:nvSpPr>
        <p:spPr>
          <a:xfrm>
            <a:off x="5178136" y="323232"/>
            <a:ext cx="1905000" cy="774700"/>
          </a:xfrm>
          <a:prstGeom prst="roundRect">
            <a:avLst/>
          </a:prstGeom>
          <a:noFill/>
          <a:ln w="38100">
            <a:solidFill>
              <a:schemeClr val="accent1"/>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ransition spd="slow" advClick="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childTnLst>
                          </p:cTn>
                        </p:par>
                        <p:par>
                          <p:cTn id="14" fill="hold">
                            <p:stCondLst>
                              <p:cond delay="1000"/>
                            </p:stCondLst>
                            <p:childTnLst>
                              <p:par>
                                <p:cTn id="15" presetID="55"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par>
                                <p:cTn id="25" presetID="55"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0.7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par>
                                <p:cTn id="30" presetID="55"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strVal val="#ppt_w*0.70"/>
                                          </p:val>
                                        </p:tav>
                                        <p:tav tm="100000">
                                          <p:val>
                                            <p:strVal val="#ppt_w"/>
                                          </p:val>
                                        </p:tav>
                                      </p:tavLst>
                                    </p:anim>
                                    <p:anim calcmode="lin" valueType="num">
                                      <p:cBhvr>
                                        <p:cTn id="33" dur="1000" fill="hold"/>
                                        <p:tgtEl>
                                          <p:spTgt spid="9"/>
                                        </p:tgtEl>
                                        <p:attrNameLst>
                                          <p:attrName>ppt_h</p:attrName>
                                        </p:attrNameLst>
                                      </p:cBhvr>
                                      <p:tavLst>
                                        <p:tav tm="0">
                                          <p:val>
                                            <p:strVal val="#ppt_h"/>
                                          </p:val>
                                        </p:tav>
                                        <p:tav tm="100000">
                                          <p:val>
                                            <p:strVal val="#ppt_h"/>
                                          </p:val>
                                        </p:tav>
                                      </p:tavLst>
                                    </p:anim>
                                    <p:animEffect transition="in" filter="fade">
                                      <p:cBhvr>
                                        <p:cTn id="34" dur="1000"/>
                                        <p:tgtEl>
                                          <p:spTgt spid="9"/>
                                        </p:tgtEl>
                                      </p:cBhvr>
                                    </p:animEffect>
                                  </p:childTnLst>
                                </p:cTn>
                              </p:par>
                            </p:childTnLst>
                          </p:cTn>
                        </p:par>
                        <p:par>
                          <p:cTn id="35" fill="hold">
                            <p:stCondLst>
                              <p:cond delay="2000"/>
                            </p:stCondLst>
                            <p:childTnLst>
                              <p:par>
                                <p:cTn id="36" presetID="26" presetClass="emph" presetSubtype="0" fill="hold" nodeType="after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par>
                          <p:cTn id="39" fill="hold">
                            <p:stCondLst>
                              <p:cond delay="2500"/>
                            </p:stCondLst>
                            <p:childTnLst>
                              <p:par>
                                <p:cTn id="40" presetID="26" presetClass="emph" presetSubtype="0" fill="hold" nodeType="afterEffect">
                                  <p:stCondLst>
                                    <p:cond delay="0"/>
                                  </p:stCondLst>
                                  <p:childTnLst>
                                    <p:animEffect transition="out" filter="fade">
                                      <p:cBhvr>
                                        <p:cTn id="41" dur="500" tmFilter="0, 0; .2, .5; .8, .5; 1, 0"/>
                                        <p:tgtEl>
                                          <p:spTgt spid="8"/>
                                        </p:tgtEl>
                                      </p:cBhvr>
                                    </p:animEffect>
                                    <p:animScale>
                                      <p:cBhvr>
                                        <p:cTn id="42" dur="250" autoRev="1" fill="hold"/>
                                        <p:tgtEl>
                                          <p:spTgt spid="8"/>
                                        </p:tgtEl>
                                      </p:cBhvr>
                                      <p:by x="105000" y="105000"/>
                                    </p:animScale>
                                  </p:childTnLst>
                                </p:cTn>
                              </p:par>
                            </p:childTnLst>
                          </p:cTn>
                        </p:par>
                        <p:par>
                          <p:cTn id="43" fill="hold">
                            <p:stCondLst>
                              <p:cond delay="3000"/>
                            </p:stCondLst>
                            <p:childTnLst>
                              <p:par>
                                <p:cTn id="44" presetID="26" presetClass="emph" presetSubtype="0" fill="hold" nodeType="afterEffect">
                                  <p:stCondLst>
                                    <p:cond delay="0"/>
                                  </p:stCondLst>
                                  <p:childTnLst>
                                    <p:animEffect transition="out" filter="fade">
                                      <p:cBhvr>
                                        <p:cTn id="45" dur="500" tmFilter="0, 0; .2, .5; .8, .5; 1, 0"/>
                                        <p:tgtEl>
                                          <p:spTgt spid="9"/>
                                        </p:tgtEl>
                                      </p:cBhvr>
                                    </p:animEffect>
                                    <p:animScale>
                                      <p:cBhvr>
                                        <p:cTn id="46" dur="250" autoRev="1" fill="hold"/>
                                        <p:tgtEl>
                                          <p:spTgt spid="9"/>
                                        </p:tgtEl>
                                      </p:cBhvr>
                                      <p:by x="105000" y="105000"/>
                                    </p:animScale>
                                  </p:childTnLst>
                                </p:cTn>
                              </p:par>
                            </p:childTnLst>
                          </p:cTn>
                        </p:par>
                        <p:par>
                          <p:cTn id="47" fill="hold">
                            <p:stCondLst>
                              <p:cond delay="3500"/>
                            </p:stCondLst>
                            <p:childTnLst>
                              <p:par>
                                <p:cTn id="48" presetID="26" presetClass="emph" presetSubtype="0" fill="hold" nodeType="afterEffect">
                                  <p:stCondLst>
                                    <p:cond delay="0"/>
                                  </p:stCondLst>
                                  <p:childTnLst>
                                    <p:animEffect transition="out" filter="fade">
                                      <p:cBhvr>
                                        <p:cTn id="49" dur="500" tmFilter="0, 0; .2, .5; .8, .5; 1, 0"/>
                                        <p:tgtEl>
                                          <p:spTgt spid="10"/>
                                        </p:tgtEl>
                                      </p:cBhvr>
                                    </p:animEffect>
                                    <p:animScale>
                                      <p:cBhvr>
                                        <p:cTn id="50"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Rettangolo 6"/>
          <p:cNvSpPr/>
          <p:nvPr/>
        </p:nvSpPr>
        <p:spPr>
          <a:xfrm>
            <a:off x="1877291" y="1475509"/>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L’ENERGIA</a:t>
            </a:r>
            <a:endParaRPr lang="it-IT" sz="2400" dirty="0"/>
          </a:p>
        </p:txBody>
      </p:sp>
      <p:sp>
        <p:nvSpPr>
          <p:cNvPr id="8" name="Rettangolo 7"/>
          <p:cNvSpPr/>
          <p:nvPr/>
        </p:nvSpPr>
        <p:spPr>
          <a:xfrm>
            <a:off x="6122894" y="1475509"/>
            <a:ext cx="4218709" cy="2026228"/>
          </a:xfrm>
          <a:prstGeom prst="rect">
            <a:avLst/>
          </a:prstGeom>
          <a:effectLst>
            <a:outerShdw blurRad="50800" dist="38100" dir="2700000" algn="tl" rotWithShape="0">
              <a:prstClr val="black">
                <a:alpha val="40000"/>
              </a:prstClr>
            </a:outerShdw>
          </a:effectLst>
          <a:scene3d>
            <a:camera prst="perspectiveLeft">
              <a:rot lat="0" lon="1200000" rev="0"/>
            </a:camera>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LA TERMODINAMICA</a:t>
            </a:r>
            <a:endParaRPr lang="it-IT" sz="2400" dirty="0"/>
          </a:p>
        </p:txBody>
      </p:sp>
      <p:sp>
        <p:nvSpPr>
          <p:cNvPr id="9" name="Rettangolo 8"/>
          <p:cNvSpPr/>
          <p:nvPr/>
        </p:nvSpPr>
        <p:spPr>
          <a:xfrm>
            <a:off x="1877290" y="3964132"/>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 FONTI ENERGETICHE</a:t>
            </a:r>
            <a:endParaRPr lang="it-IT" sz="2400" dirty="0"/>
          </a:p>
        </p:txBody>
      </p:sp>
      <p:sp>
        <p:nvSpPr>
          <p:cNvPr id="10" name="Rettangolo 9"/>
          <p:cNvSpPr/>
          <p:nvPr/>
        </p:nvSpPr>
        <p:spPr>
          <a:xfrm>
            <a:off x="6130636" y="3964132"/>
            <a:ext cx="4218709" cy="2026228"/>
          </a:xfrm>
          <a:prstGeom prst="rect">
            <a:avLst/>
          </a:prstGeom>
          <a:effectLst>
            <a:outerShdw blurRad="50800" dist="38100" dir="2700000" algn="tl" rotWithShape="0">
              <a:prstClr val="black">
                <a:alpha val="40000"/>
              </a:prstClr>
            </a:outerShdw>
          </a:effectLst>
          <a:scene3d>
            <a:camera prst="perspectiveLef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IL NOSTRO CONTESTO</a:t>
            </a:r>
          </a:p>
        </p:txBody>
      </p:sp>
      <p:pic>
        <p:nvPicPr>
          <p:cNvPr id="13" name="Immagine 5"/>
          <p:cNvPicPr>
            <a:picLocks noChangeAspect="1"/>
          </p:cNvPicPr>
          <p:nvPr/>
        </p:nvPicPr>
        <p:blipFill>
          <a:blip r:embed="rId2">
            <a:duotone>
              <a:schemeClr val="accent1">
                <a:shade val="45000"/>
                <a:satMod val="135000"/>
              </a:schemeClr>
              <a:prstClr val="white"/>
            </a:duotone>
          </a:blip>
          <a:srcRect/>
          <a:stretch>
            <a:fillRect/>
          </a:stretch>
        </p:blipFill>
        <p:spPr bwMode="auto">
          <a:xfrm>
            <a:off x="5257511" y="268886"/>
            <a:ext cx="747713" cy="747712"/>
          </a:xfrm>
          <a:prstGeom prst="rect">
            <a:avLst/>
          </a:prstGeom>
          <a:noFill/>
          <a:ln w="9525">
            <a:noFill/>
            <a:miter lim="800000"/>
            <a:headEnd/>
            <a:tailEnd/>
          </a:ln>
        </p:spPr>
      </p:pic>
      <p:sp>
        <p:nvSpPr>
          <p:cNvPr id="21511" name="CasellaDiTesto 10"/>
          <p:cNvSpPr txBox="1">
            <a:spLocks noChangeArrowheads="1"/>
          </p:cNvSpPr>
          <p:nvPr/>
        </p:nvSpPr>
        <p:spPr bwMode="auto">
          <a:xfrm>
            <a:off x="6084888" y="550863"/>
            <a:ext cx="1739900" cy="369887"/>
          </a:xfrm>
          <a:prstGeom prst="rect">
            <a:avLst/>
          </a:prstGeom>
          <a:noFill/>
          <a:ln w="9525">
            <a:noFill/>
            <a:miter lim="800000"/>
            <a:headEnd/>
            <a:tailEnd/>
          </a:ln>
        </p:spPr>
        <p:txBody>
          <a:bodyPr>
            <a:spAutoFit/>
          </a:bodyPr>
          <a:lstStyle/>
          <a:p>
            <a:r>
              <a:rPr lang="it-IT">
                <a:solidFill>
                  <a:srgbClr val="C00000"/>
                </a:solidFill>
                <a:latin typeface="Stencil" pitchFamily="82" charset="0"/>
              </a:rPr>
              <a:t>INDICE</a:t>
            </a:r>
          </a:p>
        </p:txBody>
      </p:sp>
      <p:sp>
        <p:nvSpPr>
          <p:cNvPr id="15" name="Rettangolo arrotondato 14">
            <a:hlinkClick r:id="rId3" action="ppaction://hlinksldjump"/>
          </p:cNvPr>
          <p:cNvSpPr/>
          <p:nvPr/>
        </p:nvSpPr>
        <p:spPr>
          <a:xfrm>
            <a:off x="5178136" y="323232"/>
            <a:ext cx="1905000" cy="774700"/>
          </a:xfrm>
          <a:prstGeom prst="roundRect">
            <a:avLst/>
          </a:prstGeom>
          <a:noFill/>
          <a:ln w="38100">
            <a:solidFill>
              <a:schemeClr val="accent1"/>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ransition spd="slow" advClick="0" advTm="1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iterate type="lt">
                                    <p:tmPct val="0"/>
                                  </p:iterate>
                                  <p:childTnLst>
                                    <p:animClr clrSpc="rgb" dir="cw">
                                      <p:cBhvr>
                                        <p:cTn id="6" dur="2000" fill="hold"/>
                                        <p:tgtEl>
                                          <p:spTgt spid="7"/>
                                        </p:tgtEl>
                                        <p:attrNameLst>
                                          <p:attrName>fillcolor</p:attrName>
                                        </p:attrNameLst>
                                      </p:cBhvr>
                                      <p:to>
                                        <a:srgbClr val="F54C09"/>
                                      </p:to>
                                    </p:animClr>
                                    <p:set>
                                      <p:cBhvr>
                                        <p:cTn id="7" dur="2000" fill="hold"/>
                                        <p:tgtEl>
                                          <p:spTgt spid="7"/>
                                        </p:tgtEl>
                                        <p:attrNameLst>
                                          <p:attrName>fill.type</p:attrName>
                                        </p:attrNameLst>
                                      </p:cBhvr>
                                      <p:to>
                                        <p:strVal val="solid"/>
                                      </p:to>
                                    </p:set>
                                    <p:set>
                                      <p:cBhvr>
                                        <p:cTn id="8" dur="2000" fill="hold"/>
                                        <p:tgtEl>
                                          <p:spTgt spid="7"/>
                                        </p:tgtEl>
                                        <p:attrNameLst>
                                          <p:attrName>fill.on</p:attrName>
                                        </p:attrNameLst>
                                      </p:cBhvr>
                                      <p:to>
                                        <p:strVal val="true"/>
                                      </p:to>
                                    </p:set>
                                  </p:childTnLst>
                                </p:cTn>
                              </p:par>
                              <p:par>
                                <p:cTn id="9" presetID="18" presetClass="emph" presetSubtype="0" fill="hold" grpId="1" nodeType="withEffect">
                                  <p:stCondLst>
                                    <p:cond delay="0"/>
                                  </p:stCondLst>
                                  <p:iterate type="lt">
                                    <p:tmPct val="4000"/>
                                  </p:iterate>
                                  <p:childTnLst>
                                    <p:set>
                                      <p:cBhvr override="childStyle">
                                        <p:cTn id="10" dur="500" fill="hold"/>
                                        <p:tgtEl>
                                          <p:spTgt spid="7"/>
                                        </p:tgtEl>
                                        <p:attrNameLst>
                                          <p:attrName>style.textDecorationUnderline</p:attrName>
                                        </p:attrNameLst>
                                      </p:cBhvr>
                                      <p:to>
                                        <p:strVal val="true"/>
                                      </p:to>
                                    </p:set>
                                  </p:childTnLst>
                                </p:cTn>
                              </p:par>
                            </p:childTnLst>
                          </p:cTn>
                        </p:par>
                        <p:par>
                          <p:cTn id="11" fill="hold">
                            <p:stCondLst>
                              <p:cond delay="2000"/>
                            </p:stCondLst>
                            <p:childTnLst>
                              <p:par>
                                <p:cTn id="12" presetID="10" presetClass="exit" presetSubtype="0" fill="hold" grpId="0" nodeType="afterEffect">
                                  <p:stCondLst>
                                    <p:cond delay="0"/>
                                  </p:stCondLst>
                                  <p:childTnLst>
                                    <p:animEffect transition="out" filter="fade">
                                      <p:cBhvr>
                                        <p:cTn id="13" dur="1000"/>
                                        <p:tgtEl>
                                          <p:spTgt spid="10"/>
                                        </p:tgtEl>
                                      </p:cBhvr>
                                    </p:animEffect>
                                    <p:set>
                                      <p:cBhvr>
                                        <p:cTn id="14" dur="1" fill="hold">
                                          <p:stCondLst>
                                            <p:cond delay="999"/>
                                          </p:stCondLst>
                                        </p:cTn>
                                        <p:tgtEl>
                                          <p:spTgt spid="10"/>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1000"/>
                                        <p:tgtEl>
                                          <p:spTgt spid="9"/>
                                        </p:tgtEl>
                                      </p:cBhvr>
                                    </p:animEffect>
                                    <p:set>
                                      <p:cBhvr>
                                        <p:cTn id="17" dur="1" fill="hold">
                                          <p:stCondLst>
                                            <p:cond delay="999"/>
                                          </p:stCondLst>
                                        </p:cTn>
                                        <p:tgtEl>
                                          <p:spTgt spid="9"/>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1000"/>
                                        <p:tgtEl>
                                          <p:spTgt spid="8"/>
                                        </p:tgtEl>
                                      </p:cBhvr>
                                    </p:animEffect>
                                    <p:set>
                                      <p:cBhvr>
                                        <p:cTn id="20" dur="1" fill="hold">
                                          <p:stCondLst>
                                            <p:cond delay="999"/>
                                          </p:stCondLst>
                                        </p:cTn>
                                        <p:tgtEl>
                                          <p:spTgt spid="8"/>
                                        </p:tgtEl>
                                        <p:attrNameLst>
                                          <p:attrName>style.visibility</p:attrName>
                                        </p:attrNameLst>
                                      </p:cBhvr>
                                      <p:to>
                                        <p:strVal val="hidden"/>
                                      </p:to>
                                    </p:set>
                                  </p:childTnLst>
                                </p:cTn>
                              </p:par>
                            </p:childTnLst>
                          </p:cTn>
                        </p:par>
                        <p:par>
                          <p:cTn id="21" fill="hold">
                            <p:stCondLst>
                              <p:cond delay="3000"/>
                            </p:stCondLst>
                            <p:childTnLst>
                              <p:par>
                                <p:cTn id="22" presetID="49" presetClass="path" presetSubtype="0" accel="50000" decel="50000" fill="hold" grpId="0" nodeType="afterEffect">
                                  <p:stCondLst>
                                    <p:cond delay="0"/>
                                  </p:stCondLst>
                                  <p:iterate type="lt">
                                    <p:tmPct val="0"/>
                                  </p:iterate>
                                  <p:childTnLst>
                                    <p:animMotion origin="layout" path="M -3.125E-6 -1.48148E-6 L 0.17591 0.18958 " pathEditMode="relative" rAng="0" ptsTypes="AA">
                                      <p:cBhvr>
                                        <p:cTn id="23" dur="2000" fill="hold"/>
                                        <p:tgtEl>
                                          <p:spTgt spid="7"/>
                                        </p:tgtEl>
                                        <p:attrNameLst>
                                          <p:attrName>ppt_x</p:attrName>
                                          <p:attrName>ppt_y</p:attrName>
                                        </p:attrNameLst>
                                      </p:cBhvr>
                                      <p:rCtr x="8789" y="94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22530"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12" name="Rettangolo arrotondato 11">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Titolo 1"/>
          <p:cNvSpPr>
            <a:spLocks noGrp="1"/>
          </p:cNvSpPr>
          <p:nvPr>
            <p:ph type="title"/>
          </p:nvPr>
        </p:nvSpPr>
        <p:spPr>
          <a:xfrm>
            <a:off x="4900613" y="227013"/>
            <a:ext cx="6096000" cy="647700"/>
          </a:xfrm>
        </p:spPr>
        <p:txBody>
          <a:body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PREMESSA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3" name="Titolo 1">
            <a:hlinkClick r:id="rId3" action="ppaction://hlinksldjump"/>
          </p:cNvPr>
          <p:cNvSpPr txBox="1">
            <a:spLocks/>
          </p:cNvSpPr>
          <p:nvPr/>
        </p:nvSpPr>
        <p:spPr>
          <a:xfrm>
            <a:off x="836613" y="1995488"/>
            <a:ext cx="2090737" cy="460375"/>
          </a:xfrm>
          <a:prstGeom prst="rect">
            <a:avLst/>
          </a:prstGeom>
        </p:spPr>
        <p:txBody>
          <a:bodyPr anchor="ctr">
            <a:normAutofit lnSpcReduction="1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4" name="Titolo 1"/>
          <p:cNvSpPr txBox="1">
            <a:spLocks/>
          </p:cNvSpPr>
          <p:nvPr/>
        </p:nvSpPr>
        <p:spPr>
          <a:xfrm>
            <a:off x="1146175" y="2508250"/>
            <a:ext cx="1689100" cy="357188"/>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lnSpcReduction="1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PREMESSA</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5" name="CasellaDiTesto 14"/>
          <p:cNvSpPr txBox="1"/>
          <p:nvPr/>
        </p:nvSpPr>
        <p:spPr>
          <a:xfrm>
            <a:off x="835025" y="249555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6" name="Segnaposto contenuto 2"/>
          <p:cNvSpPr txBox="1">
            <a:spLocks/>
          </p:cNvSpPr>
          <p:nvPr/>
        </p:nvSpPr>
        <p:spPr bwMode="auto">
          <a:xfrm>
            <a:off x="3852863" y="1000323"/>
            <a:ext cx="8037512" cy="5481036"/>
          </a:xfrm>
          <a:prstGeom prst="rect">
            <a:avLst/>
          </a:prstGeom>
          <a:noFill/>
          <a:ln w="9525">
            <a:noFill/>
            <a:miter lim="800000"/>
            <a:headEnd/>
            <a:tailEnd/>
          </a:ln>
        </p:spPr>
        <p:txBody>
          <a:bodyPr numCol="2" spcCol="360000"/>
          <a:lstStyle>
            <a:lvl1pPr marL="227013" indent="-227013" algn="l" rtl="0" eaLnBrk="0" fontAlgn="base" hangingPunct="0">
              <a:lnSpc>
                <a:spcPct val="90000"/>
              </a:lnSpc>
              <a:spcBef>
                <a:spcPts val="1000"/>
              </a:spcBef>
              <a:spcAft>
                <a:spcPct val="0"/>
              </a:spcAft>
              <a:buFont typeface="Arial" charset="0"/>
              <a:buChar char="•"/>
              <a:defRPr sz="2200" kern="1200">
                <a:solidFill>
                  <a:schemeClr val="tx1"/>
                </a:solidFill>
                <a:latin typeface="+mn-lt"/>
                <a:ea typeface="+mn-ea"/>
                <a:cs typeface="+mn-cs"/>
              </a:defRPr>
            </a:lvl1pPr>
            <a:lvl2pPr marL="684213" indent="-227013"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2pPr>
            <a:lvl3pPr marL="1141413" indent="-227013"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3pPr>
            <a:lvl4pPr marL="1598613" indent="-227013" algn="l" rtl="0" eaLnBrk="0" fontAlgn="base" hangingPunct="0">
              <a:lnSpc>
                <a:spcPct val="90000"/>
              </a:lnSpc>
              <a:spcBef>
                <a:spcPts val="500"/>
              </a:spcBef>
              <a:spcAft>
                <a:spcPct val="0"/>
              </a:spcAft>
              <a:buFont typeface="Arial" charset="0"/>
              <a:buChar char="•"/>
              <a:defRPr sz="1600" kern="1200">
                <a:solidFill>
                  <a:schemeClr val="tx1"/>
                </a:solidFill>
                <a:latin typeface="+mn-lt"/>
                <a:ea typeface="+mn-ea"/>
                <a:cs typeface="+mn-cs"/>
              </a:defRPr>
            </a:lvl4pPr>
            <a:lvl5pPr marL="2055813" indent="-227013" algn="l" rtl="0" eaLnBrk="0" fontAlgn="base" hangingPunct="0">
              <a:lnSpc>
                <a:spcPct val="90000"/>
              </a:lnSpc>
              <a:spcBef>
                <a:spcPts val="500"/>
              </a:spcBef>
              <a:spcAft>
                <a:spcPct val="0"/>
              </a:spcAft>
              <a:buFont typeface="Arial"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just" eaLnBrk="1" hangingPunct="1">
              <a:lnSpc>
                <a:spcPct val="130000"/>
              </a:lnSpc>
              <a:buFont typeface="Arial" charset="0"/>
              <a:buNone/>
              <a:defRPr/>
            </a:pPr>
            <a:r>
              <a:rPr lang="it-IT" sz="1600" dirty="0">
                <a:ea typeface="Malgun Gothic" panose="020B0503020000020004" pitchFamily="34" charset="-127"/>
                <a:cs typeface="JasmineUPC" panose="02020603050405020304" pitchFamily="18" charset="-34"/>
              </a:rPr>
              <a:t>È impossibile parlare di sfruttamento delle fonti di energia senza prima  comprendere pienamente cosa sia </a:t>
            </a:r>
            <a:r>
              <a:rPr lang="it-IT" sz="1600" dirty="0">
                <a:effectLst>
                  <a:outerShdw blurRad="38100" dist="38100" dir="2700000" algn="tl">
                    <a:srgbClr val="000000">
                      <a:alpha val="43137"/>
                    </a:srgbClr>
                  </a:outerShdw>
                </a:effectLst>
                <a:ea typeface="Malgun Gothic" panose="020B0503020000020004" pitchFamily="34" charset="-127"/>
                <a:cs typeface="JasmineUPC" panose="02020603050405020304" pitchFamily="18" charset="-34"/>
              </a:rPr>
              <a:t>l’</a:t>
            </a:r>
            <a:r>
              <a:rPr lang="it-IT" sz="1600" b="1" dirty="0">
                <a:effectLst>
                  <a:outerShdw blurRad="38100" dist="38100" dir="2700000" algn="tl">
                    <a:srgbClr val="000000">
                      <a:alpha val="43137"/>
                    </a:srgbClr>
                  </a:outerShdw>
                </a:effectLst>
                <a:ea typeface="Malgun Gothic" panose="020B0503020000020004" pitchFamily="34" charset="-127"/>
                <a:cs typeface="JasmineUPC" panose="02020603050405020304" pitchFamily="18" charset="-34"/>
              </a:rPr>
              <a:t>energia</a:t>
            </a:r>
            <a:r>
              <a:rPr lang="it-IT" sz="1600" dirty="0">
                <a:ea typeface="Malgun Gothic" panose="020B0503020000020004" pitchFamily="34" charset="-127"/>
                <a:cs typeface="JasmineUPC" panose="02020603050405020304" pitchFamily="18" charset="-34"/>
              </a:rPr>
              <a:t>, quale relazione essa abbia col cibo e quali siano i principi alla base di questa.</a:t>
            </a:r>
          </a:p>
          <a:p>
            <a:pPr marL="0" indent="0" algn="just" eaLnBrk="1" hangingPunct="1">
              <a:lnSpc>
                <a:spcPct val="130000"/>
              </a:lnSpc>
              <a:buFont typeface="Arial" charset="0"/>
              <a:buNone/>
              <a:defRPr/>
            </a:pPr>
            <a:r>
              <a:rPr lang="it-IT" sz="1600" dirty="0">
                <a:ea typeface="Malgun Gothic" panose="020B0503020000020004" pitchFamily="34" charset="-127"/>
                <a:cs typeface="JasmineUPC" panose="02020603050405020304" pitchFamily="18" charset="-34"/>
              </a:rPr>
              <a:t>Sin dalla preistoria l’uomo ha sfruttato diverse fonti di carattere organico per la produzione di energia e, in particolare, di calore. Con l’avvento della civiltà, iniziò lo sfruttamento di fonti di energia come quelle eoliche, idriche (ad esempio i mulini), ma anche animale. Tutto ciò cambierà con la prima rivoluzione industriale, quando furono introdotte le prime macchine a vapore, che liberarono l’uomo dalla dipendenza nei confronti della natura, ma al tempo stesso lo legarono allo sfruttamento di fonti energetiche non rinnovabili. L’intera economia si è però sviluppata in funzione di queste, tanto che oggi è impensabile un mondo libero dalla dipendenza dal petrolio. Tuttavia è ben noto che queste fonti sono destinate all’esaurimento, ragion per cui è indispensabile individuare al più presto delle fonti energetiche capaci di liberare l’uomo da questa schiavitù.</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10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11"/>
                                        </p:tgtEl>
                                        <p:attrNameLst>
                                          <p:attrName>ppt_y</p:attrName>
                                        </p:attrNameLst>
                                      </p:cBhvr>
                                      <p:tavLst>
                                        <p:tav tm="0">
                                          <p:val>
                                            <p:strVal val="#ppt_y"/>
                                          </p:val>
                                        </p:tav>
                                        <p:tav tm="100000">
                                          <p:val>
                                            <p:strVal val="#ppt_y"/>
                                          </p:val>
                                        </p:tav>
                                      </p:tavLst>
                                    </p:anim>
                                    <p:anim calcmode="lin" valueType="num">
                                      <p:cBhvr>
                                        <p:cTn id="12" dur="10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11"/>
                                        </p:tgtEl>
                                      </p:cBhvr>
                                    </p:animEffect>
                                  </p:childTnLst>
                                </p:cTn>
                              </p:par>
                            </p:childTnLst>
                          </p:cTn>
                        </p:par>
                        <p:par>
                          <p:cTn id="15" fill="hold">
                            <p:stCondLst>
                              <p:cond delay="1700"/>
                            </p:stCondLst>
                            <p:childTnLst>
                              <p:par>
                                <p:cTn id="16" presetID="36" presetClass="emph" presetSubtype="0" repeatCount="indefinite" fill="hold" grpId="1" nodeType="afterEffect">
                                  <p:stCondLst>
                                    <p:cond delay="0"/>
                                  </p:stCondLst>
                                  <p:iterate type="lt">
                                    <p:tmPct val="10000"/>
                                  </p:iterate>
                                  <p:childTnLst>
                                    <p:animScale>
                                      <p:cBhvr>
                                        <p:cTn id="17" dur="500" autoRev="1" fill="hold">
                                          <p:stCondLst>
                                            <p:cond delay="0"/>
                                          </p:stCondLst>
                                        </p:cTn>
                                        <p:tgtEl>
                                          <p:spTgt spid="11"/>
                                        </p:tgtEl>
                                      </p:cBhvr>
                                      <p:to x="80000" y="100000"/>
                                    </p:animScale>
                                    <p:anim by="(#ppt_w*0.10)" calcmode="lin" valueType="num">
                                      <p:cBhvr>
                                        <p:cTn id="18" dur="500" autoRev="1" fill="hold">
                                          <p:stCondLst>
                                            <p:cond delay="0"/>
                                          </p:stCondLst>
                                        </p:cTn>
                                        <p:tgtEl>
                                          <p:spTgt spid="11"/>
                                        </p:tgtEl>
                                        <p:attrNameLst>
                                          <p:attrName>ppt_x</p:attrName>
                                        </p:attrNameLst>
                                      </p:cBhvr>
                                    </p:anim>
                                    <p:anim by="(-#ppt_w*0.10)" calcmode="lin" valueType="num">
                                      <p:cBhvr>
                                        <p:cTn id="19" dur="500" autoRev="1" fill="hold">
                                          <p:stCondLst>
                                            <p:cond delay="0"/>
                                          </p:stCondLst>
                                        </p:cTn>
                                        <p:tgtEl>
                                          <p:spTgt spid="11"/>
                                        </p:tgtEl>
                                        <p:attrNameLst>
                                          <p:attrName>ppt_y</p:attrName>
                                        </p:attrNameLst>
                                      </p:cBhvr>
                                    </p:anim>
                                    <p:animRot by="-480000">
                                      <p:cBhvr>
                                        <p:cTn id="20" dur="500" autoRev="1" fill="hold">
                                          <p:stCondLst>
                                            <p:cond delay="0"/>
                                          </p:stCondLst>
                                        </p:cTn>
                                        <p:tgtEl>
                                          <p:spTgt spid="11"/>
                                        </p:tgtEl>
                                        <p:attrNameLst>
                                          <p:attrName>r</p:attrName>
                                        </p:attrNameLst>
                                      </p:cBhvr>
                                    </p:animRo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xEl>
                                              <p:pRg st="0" end="0"/>
                                            </p:txEl>
                                          </p:spTgt>
                                        </p:tgtEl>
                                        <p:attrNameLst>
                                          <p:attrName>style.visibility</p:attrName>
                                        </p:attrNameLst>
                                      </p:cBhvr>
                                      <p:to>
                                        <p:strVal val="visible"/>
                                      </p:to>
                                    </p:set>
                                    <p:animEffect transition="in" filter="fade">
                                      <p:cBhvr>
                                        <p:cTn id="29" dur="1000"/>
                                        <p:tgtEl>
                                          <p:spTgt spid="16">
                                            <p:txEl>
                                              <p:pRg st="0" end="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xEl>
                                              <p:pRg st="1" end="1"/>
                                            </p:txEl>
                                          </p:spTgt>
                                        </p:tgtEl>
                                        <p:attrNameLst>
                                          <p:attrName>style.visibility</p:attrName>
                                        </p:attrNameLst>
                                      </p:cBhvr>
                                      <p:to>
                                        <p:strVal val="visible"/>
                                      </p:to>
                                    </p:set>
                                    <p:animEffect transition="in" filter="fade">
                                      <p:cBhvr>
                                        <p:cTn id="32" dur="10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3" grpId="0"/>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ocumento 10"/>
          <p:cNvSpPr/>
          <p:nvPr/>
        </p:nvSpPr>
        <p:spPr>
          <a:xfrm>
            <a:off x="3335867" y="4542560"/>
            <a:ext cx="2760133" cy="1629640"/>
          </a:xfrm>
          <a:prstGeom prst="flowChartDocumen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it-IT" sz="1600" dirty="0">
                <a:solidFill>
                  <a:schemeClr val="tx1"/>
                </a:solidFill>
                <a:effectLst>
                  <a:outerShdw blurRad="38100" dist="38100" dir="2700000" algn="tl">
                    <a:srgbClr val="000000">
                      <a:alpha val="43137"/>
                    </a:srgbClr>
                  </a:outerShdw>
                </a:effectLst>
              </a:rPr>
              <a:t>l’</a:t>
            </a:r>
            <a:r>
              <a:rPr lang="it-IT" sz="1600" b="1" dirty="0">
                <a:solidFill>
                  <a:srgbClr val="FF0000"/>
                </a:solidFill>
                <a:effectLst>
                  <a:outerShdw blurRad="38100" dist="38100" dir="2700000" algn="tl">
                    <a:srgbClr val="000000">
                      <a:alpha val="43137"/>
                    </a:srgbClr>
                  </a:outerShdw>
                </a:effectLst>
              </a:rPr>
              <a:t>ENERGIA TERMICA</a:t>
            </a:r>
          </a:p>
          <a:p>
            <a:pPr algn="ctr" fontAlgn="auto">
              <a:spcBef>
                <a:spcPts val="0"/>
              </a:spcBef>
              <a:spcAft>
                <a:spcPts val="0"/>
              </a:spcAft>
              <a:defRPr/>
            </a:pPr>
            <a:r>
              <a:rPr lang="it-IT" sz="1400" dirty="0">
                <a:solidFill>
                  <a:schemeClr val="tx1"/>
                </a:solidFill>
              </a:rPr>
              <a:t>(una forma di energia cinetica associata al moto casuale degli atomi e delle molecole)</a:t>
            </a:r>
          </a:p>
        </p:txBody>
      </p:sp>
      <p:sp>
        <p:nvSpPr>
          <p:cNvPr id="3" name="Freccia angolare in su 2"/>
          <p:cNvSpPr/>
          <p:nvPr/>
        </p:nvSpPr>
        <p:spPr>
          <a:xfrm rot="5400000">
            <a:off x="7116284" y="4212220"/>
            <a:ext cx="2097648" cy="653918"/>
          </a:xfrm>
          <a:prstGeom prst="bentUpArrow">
            <a:avLst>
              <a:gd name="adj1" fmla="val 25000"/>
              <a:gd name="adj2" fmla="val 28488"/>
              <a:gd name="adj3" fmla="val 50000"/>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t-IT"/>
          </a:p>
        </p:txBody>
      </p:sp>
      <p:sp>
        <p:nvSpPr>
          <p:cNvPr id="21512" name="Segnaposto contenuto 2"/>
          <p:cNvSpPr>
            <a:spLocks noGrp="1"/>
          </p:cNvSpPr>
          <p:nvPr>
            <p:ph idx="1"/>
          </p:nvPr>
        </p:nvSpPr>
        <p:spPr>
          <a:xfrm>
            <a:off x="3454400" y="1270000"/>
            <a:ext cx="8293100" cy="1212850"/>
          </a:xfrm>
        </p:spPr>
        <p:txBody>
          <a:bodyPr/>
          <a:lstStyle/>
          <a:p>
            <a:pPr marL="0" indent="0" algn="just" eaLnBrk="1" hangingPunct="1">
              <a:lnSpc>
                <a:spcPct val="100000"/>
              </a:lnSpc>
              <a:buFont typeface="Arial" charset="0"/>
              <a:buNone/>
            </a:pPr>
            <a:r>
              <a:rPr lang="it-IT" sz="1700" smtClean="0">
                <a:solidFill>
                  <a:srgbClr val="000000"/>
                </a:solidFill>
                <a:ea typeface="Malgun Gothic"/>
                <a:cs typeface="JasmineUPC"/>
              </a:rPr>
              <a:t>In generale, possiamo definire l’energia come la capacità di un corpo di compiere lavoro. Esistono diversi tipi di energia, tra le principali abbiamo:</a:t>
            </a:r>
          </a:p>
        </p:txBody>
      </p:sp>
      <p:sp>
        <p:nvSpPr>
          <p:cNvPr id="12" name="Documento 11"/>
          <p:cNvSpPr/>
          <p:nvPr/>
        </p:nvSpPr>
        <p:spPr>
          <a:xfrm flipH="1">
            <a:off x="8712201" y="4539178"/>
            <a:ext cx="3128442" cy="1629640"/>
          </a:xfrm>
          <a:prstGeom prst="flowChartDocumen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it-IT" sz="1600" dirty="0">
                <a:solidFill>
                  <a:schemeClr val="tx1"/>
                </a:solidFill>
                <a:effectLst>
                  <a:outerShdw blurRad="38100" dist="38100" dir="2700000" algn="tl">
                    <a:srgbClr val="000000">
                      <a:alpha val="43137"/>
                    </a:srgbClr>
                  </a:outerShdw>
                </a:effectLst>
              </a:rPr>
              <a:t>l’</a:t>
            </a:r>
            <a:r>
              <a:rPr lang="it-IT" sz="1600" b="1" dirty="0">
                <a:solidFill>
                  <a:srgbClr val="FF0000"/>
                </a:solidFill>
                <a:effectLst>
                  <a:outerShdw blurRad="38100" dist="38100" dir="2700000" algn="tl">
                    <a:srgbClr val="000000">
                      <a:alpha val="43137"/>
                    </a:srgbClr>
                  </a:outerShdw>
                </a:effectLst>
              </a:rPr>
              <a:t>ENERGIA CHIMICA</a:t>
            </a:r>
          </a:p>
          <a:p>
            <a:pPr algn="ctr" fontAlgn="auto">
              <a:spcBef>
                <a:spcPts val="0"/>
              </a:spcBef>
              <a:spcAft>
                <a:spcPts val="0"/>
              </a:spcAft>
              <a:defRPr/>
            </a:pPr>
            <a:r>
              <a:rPr lang="it-IT" sz="1400" dirty="0">
                <a:solidFill>
                  <a:schemeClr val="tx1"/>
                </a:solidFill>
              </a:rPr>
              <a:t>(una forma di energia potenziale dovuta alla configurazione </a:t>
            </a:r>
          </a:p>
          <a:p>
            <a:pPr algn="ctr" fontAlgn="auto">
              <a:spcBef>
                <a:spcPts val="0"/>
              </a:spcBef>
              <a:spcAft>
                <a:spcPts val="0"/>
              </a:spcAft>
              <a:defRPr/>
            </a:pPr>
            <a:r>
              <a:rPr lang="it-IT" sz="1400" dirty="0">
                <a:solidFill>
                  <a:schemeClr val="tx1"/>
                </a:solidFill>
              </a:rPr>
              <a:t>degli atomi di una molecola)</a:t>
            </a:r>
          </a:p>
        </p:txBody>
      </p:sp>
      <p:sp>
        <p:nvSpPr>
          <p:cNvPr id="8" name="Input manuale 7"/>
          <p:cNvSpPr/>
          <p:nvPr/>
        </p:nvSpPr>
        <p:spPr>
          <a:xfrm flipH="1">
            <a:off x="7607033" y="2080608"/>
            <a:ext cx="3599759" cy="1534658"/>
          </a:xfrm>
          <a:prstGeom prst="flowChartManualInput">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sz="1600" dirty="0">
                <a:solidFill>
                  <a:schemeClr val="tx1"/>
                </a:solidFill>
              </a:rPr>
              <a:t>l’</a:t>
            </a:r>
            <a:r>
              <a:rPr lang="it-IT" sz="1600" b="1" dirty="0">
                <a:solidFill>
                  <a:srgbClr val="FF0000"/>
                </a:solidFill>
                <a:effectLst>
                  <a:outerShdw blurRad="38100" dist="38100" dir="2700000" algn="tl">
                    <a:srgbClr val="000000">
                      <a:alpha val="43137"/>
                    </a:srgbClr>
                  </a:outerShdw>
                </a:effectLst>
              </a:rPr>
              <a:t>ENERGIA POTENZIALE</a:t>
            </a:r>
          </a:p>
          <a:p>
            <a:pPr algn="ctr" fontAlgn="auto">
              <a:spcBef>
                <a:spcPts val="0"/>
              </a:spcBef>
              <a:spcAft>
                <a:spcPts val="0"/>
              </a:spcAft>
              <a:defRPr/>
            </a:pPr>
            <a:r>
              <a:rPr lang="it-IT" sz="1600" dirty="0">
                <a:solidFill>
                  <a:schemeClr val="tx1"/>
                </a:solidFill>
              </a:rPr>
              <a:t>(l’energia posseduta da un corpo in virtù della sua struttura e della sua posizione)</a:t>
            </a:r>
          </a:p>
        </p:txBody>
      </p:sp>
      <p:sp>
        <p:nvSpPr>
          <p:cNvPr id="10" name="Freccia angolare in su 9"/>
          <p:cNvSpPr/>
          <p:nvPr/>
        </p:nvSpPr>
        <p:spPr>
          <a:xfrm rot="5400000" flipV="1">
            <a:off x="5545042" y="4154466"/>
            <a:ext cx="2097648" cy="769425"/>
          </a:xfrm>
          <a:prstGeom prst="bentUpArrow">
            <a:avLst>
              <a:gd name="adj1" fmla="val 25000"/>
              <a:gd name="adj2" fmla="val 28488"/>
              <a:gd name="adj3" fmla="val 50000"/>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it-IT"/>
          </a:p>
        </p:txBody>
      </p:sp>
      <p:sp>
        <p:nvSpPr>
          <p:cNvPr id="6" name="Input manuale 5"/>
          <p:cNvSpPr/>
          <p:nvPr/>
        </p:nvSpPr>
        <p:spPr>
          <a:xfrm>
            <a:off x="3780101" y="2075694"/>
            <a:ext cx="3552152" cy="1514171"/>
          </a:xfrm>
          <a:prstGeom prst="flowChartManualInput">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sz="1600" dirty="0">
                <a:solidFill>
                  <a:schemeClr val="tx1"/>
                </a:solidFill>
                <a:effectLst>
                  <a:outerShdw blurRad="38100" dist="38100" dir="2700000" algn="tl">
                    <a:srgbClr val="000000">
                      <a:alpha val="43137"/>
                    </a:srgbClr>
                  </a:outerShdw>
                </a:effectLst>
              </a:rPr>
              <a:t>l’</a:t>
            </a:r>
            <a:r>
              <a:rPr lang="it-IT" sz="1600" b="1" dirty="0">
                <a:solidFill>
                  <a:srgbClr val="FF0000"/>
                </a:solidFill>
                <a:effectLst>
                  <a:outerShdw blurRad="38100" dist="38100" dir="2700000" algn="tl">
                    <a:srgbClr val="000000">
                      <a:alpha val="43137"/>
                    </a:srgbClr>
                  </a:outerShdw>
                </a:effectLst>
              </a:rPr>
              <a:t>ENERGIA CINETICA</a:t>
            </a:r>
          </a:p>
          <a:p>
            <a:pPr algn="ctr" fontAlgn="auto">
              <a:spcBef>
                <a:spcPts val="0"/>
              </a:spcBef>
              <a:spcAft>
                <a:spcPts val="0"/>
              </a:spcAft>
              <a:defRPr/>
            </a:pPr>
            <a:r>
              <a:rPr lang="it-IT" sz="1600" dirty="0">
                <a:solidFill>
                  <a:schemeClr val="tx1"/>
                </a:solidFill>
              </a:rPr>
              <a:t>(l’energia posseduta da un corpo in virtù del suo movimento)</a:t>
            </a:r>
          </a:p>
        </p:txBody>
      </p:sp>
      <p:sp>
        <p:nvSpPr>
          <p:cNvPr id="4" name="Elaborazione 3"/>
          <p:cNvSpPr/>
          <p:nvPr/>
        </p:nvSpPr>
        <p:spPr>
          <a:xfrm>
            <a:off x="6464309" y="4002425"/>
            <a:ext cx="1930391" cy="353291"/>
          </a:xfrm>
          <a:prstGeom prst="flowChartProcess">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1400" dirty="0"/>
              <a:t>Da cui deriva</a:t>
            </a:r>
          </a:p>
        </p:txBody>
      </p:sp>
      <p:pic>
        <p:nvPicPr>
          <p:cNvPr id="23575"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23576"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15" name="Rettangolo arrotondato 14">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Titolo 1"/>
          <p:cNvSpPr>
            <a:spLocks noGrp="1"/>
          </p:cNvSpPr>
          <p:nvPr>
            <p:ph type="title"/>
          </p:nvPr>
        </p:nvSpPr>
        <p:spPr>
          <a:xfrm>
            <a:off x="4716463" y="484188"/>
            <a:ext cx="6096000" cy="647700"/>
          </a:xfrm>
        </p:spPr>
        <p:txBody>
          <a:bodyPr/>
          <a:lstStyle/>
          <a:p>
            <a:pPr algn="ctr" eaLnBrk="1" hangingPunct="1">
              <a:defRPr/>
            </a:pPr>
            <a:r>
              <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CHE </a:t>
            </a: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COS’È </a:t>
            </a:r>
            <a:r>
              <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a:t>
            </a: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0" name="Titolo 1">
            <a:hlinkClick r:id="rId3" action="ppaction://hlinksldjump"/>
          </p:cNvPr>
          <p:cNvSpPr txBox="1">
            <a:spLocks/>
          </p:cNvSpPr>
          <p:nvPr/>
        </p:nvSpPr>
        <p:spPr>
          <a:xfrm>
            <a:off x="619125" y="1995488"/>
            <a:ext cx="2235200" cy="460375"/>
          </a:xfrm>
          <a:prstGeom prst="rect">
            <a:avLst/>
          </a:prstGeom>
        </p:spPr>
        <p:txBody>
          <a:bodyPr anchor="ctr">
            <a:normAutofit lnSpcReduction="1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1" name="Titolo 1">
            <a:hlinkClick r:id="rId4" action="ppaction://hlinksldjump"/>
          </p:cNvPr>
          <p:cNvSpPr txBox="1">
            <a:spLocks/>
          </p:cNvSpPr>
          <p:nvPr/>
        </p:nvSpPr>
        <p:spPr>
          <a:xfrm>
            <a:off x="1265238" y="2530475"/>
            <a:ext cx="1676400" cy="357188"/>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lnSpcReduction="1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PREMESSA</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2" name="Titolo 1"/>
          <p:cNvSpPr txBox="1">
            <a:spLocks/>
          </p:cNvSpPr>
          <p:nvPr/>
        </p:nvSpPr>
        <p:spPr>
          <a:xfrm>
            <a:off x="1195388" y="2968625"/>
            <a:ext cx="17748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CHE COS’È</a:t>
            </a:r>
          </a:p>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3" name="CasellaDiTesto 22"/>
          <p:cNvSpPr txBox="1"/>
          <p:nvPr/>
        </p:nvSpPr>
        <p:spPr>
          <a:xfrm>
            <a:off x="835025" y="249555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4" name="CasellaDiTesto 23"/>
          <p:cNvSpPr txBox="1"/>
          <p:nvPr/>
        </p:nvSpPr>
        <p:spPr>
          <a:xfrm>
            <a:off x="819150" y="308768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 calcmode="lin" valueType="num">
                                      <p:cBhvr>
                                        <p:cTn id="9"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childTnLst>
                                </p:cTn>
                              </p:par>
                            </p:childTnLst>
                          </p:cTn>
                        </p:par>
                        <p:par>
                          <p:cTn id="18" fill="hold">
                            <p:stCondLst>
                              <p:cond delay="27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19"/>
                                        </p:tgtEl>
                                      </p:cBhvr>
                                      <p:to x="80000" y="100000"/>
                                    </p:animScale>
                                    <p:anim by="(#ppt_w*0.10)" calcmode="lin" valueType="num">
                                      <p:cBhvr>
                                        <p:cTn id="21" dur="500" autoRev="1" fill="hold">
                                          <p:stCondLst>
                                            <p:cond delay="0"/>
                                          </p:stCondLst>
                                        </p:cTn>
                                        <p:tgtEl>
                                          <p:spTgt spid="19"/>
                                        </p:tgtEl>
                                        <p:attrNameLst>
                                          <p:attrName>ppt_x</p:attrName>
                                        </p:attrNameLst>
                                      </p:cBhvr>
                                    </p:anim>
                                    <p:anim by="(-#ppt_w*0.10)" calcmode="lin" valueType="num">
                                      <p:cBhvr>
                                        <p:cTn id="22" dur="500" autoRev="1" fill="hold">
                                          <p:stCondLst>
                                            <p:cond delay="0"/>
                                          </p:stCondLst>
                                        </p:cTn>
                                        <p:tgtEl>
                                          <p:spTgt spid="19"/>
                                        </p:tgtEl>
                                        <p:attrNameLst>
                                          <p:attrName>ppt_y</p:attrName>
                                        </p:attrNameLst>
                                      </p:cBhvr>
                                    </p:anim>
                                    <p:animRot by="-480000">
                                      <p:cBhvr>
                                        <p:cTn id="23" dur="500" autoRev="1" fill="hold">
                                          <p:stCondLst>
                                            <p:cond delay="0"/>
                                          </p:stCondLst>
                                        </p:cTn>
                                        <p:tgtEl>
                                          <p:spTgt spid="19"/>
                                        </p:tgtEl>
                                        <p:attrNameLst>
                                          <p:attrName>r</p:attrName>
                                        </p:attrNameLst>
                                      </p:cBhvr>
                                    </p:animRot>
                                  </p:childTnLst>
                                </p:cTn>
                              </p:par>
                              <p:par>
                                <p:cTn id="24" presetID="50" presetClass="entr" presetSubtype="0" decel="100000" fill="hold" grpId="0" nodeType="withEffect">
                                  <p:stCondLst>
                                    <p:cond delay="0"/>
                                  </p:stCondLst>
                                  <p:childTnLst>
                                    <p:set>
                                      <p:cBhvr>
                                        <p:cTn id="25" dur="1" fill="hold">
                                          <p:stCondLst>
                                            <p:cond delay="0"/>
                                          </p:stCondLst>
                                        </p:cTn>
                                        <p:tgtEl>
                                          <p:spTgt spid="21512">
                                            <p:txEl>
                                              <p:pRg st="0" end="0"/>
                                            </p:txEl>
                                          </p:spTgt>
                                        </p:tgtEl>
                                        <p:attrNameLst>
                                          <p:attrName>style.visibility</p:attrName>
                                        </p:attrNameLst>
                                      </p:cBhvr>
                                      <p:to>
                                        <p:strVal val="visible"/>
                                      </p:to>
                                    </p:set>
                                    <p:anim calcmode="lin" valueType="num">
                                      <p:cBhvr>
                                        <p:cTn id="26" dur="1000" fill="hold"/>
                                        <p:tgtEl>
                                          <p:spTgt spid="21512">
                                            <p:txEl>
                                              <p:pRg st="0" end="0"/>
                                            </p:txEl>
                                          </p:spTgt>
                                        </p:tgtEl>
                                        <p:attrNameLst>
                                          <p:attrName>ppt_w</p:attrName>
                                        </p:attrNameLst>
                                      </p:cBhvr>
                                      <p:tavLst>
                                        <p:tav tm="0">
                                          <p:val>
                                            <p:strVal val="#ppt_w+.3"/>
                                          </p:val>
                                        </p:tav>
                                        <p:tav tm="100000">
                                          <p:val>
                                            <p:strVal val="#ppt_w"/>
                                          </p:val>
                                        </p:tav>
                                      </p:tavLst>
                                    </p:anim>
                                    <p:anim calcmode="lin" valueType="num">
                                      <p:cBhvr>
                                        <p:cTn id="27" dur="1000" fill="hold"/>
                                        <p:tgtEl>
                                          <p:spTgt spid="21512">
                                            <p:txEl>
                                              <p:pRg st="0" end="0"/>
                                            </p:txEl>
                                          </p:spTgt>
                                        </p:tgtEl>
                                        <p:attrNameLst>
                                          <p:attrName>ppt_h</p:attrName>
                                        </p:attrNameLst>
                                      </p:cBhvr>
                                      <p:tavLst>
                                        <p:tav tm="0">
                                          <p:val>
                                            <p:strVal val="#ppt_h"/>
                                          </p:val>
                                        </p:tav>
                                        <p:tav tm="100000">
                                          <p:val>
                                            <p:strVal val="#ppt_h"/>
                                          </p:val>
                                        </p:tav>
                                      </p:tavLst>
                                    </p:anim>
                                    <p:animEffect transition="in" filter="fade">
                                      <p:cBhvr>
                                        <p:cTn id="28" dur="1000"/>
                                        <p:tgtEl>
                                          <p:spTgt spid="21512">
                                            <p:txEl>
                                              <p:pRg st="0" end="0"/>
                                            </p:txEl>
                                          </p:spTgt>
                                        </p:tgtEl>
                                      </p:cBhvr>
                                    </p:animEffect>
                                  </p:childTnLst>
                                </p:cTn>
                              </p:par>
                            </p:childTnLst>
                          </p:cTn>
                        </p:par>
                        <p:par>
                          <p:cTn id="29" fill="hold">
                            <p:stCondLst>
                              <p:cond delay="5400"/>
                            </p:stCondLst>
                            <p:childTnLst>
                              <p:par>
                                <p:cTn id="30" presetID="42"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400"/>
                            </p:stCondLst>
                            <p:childTnLst>
                              <p:par>
                                <p:cTn id="41" presetID="55"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1000" fill="hold"/>
                                        <p:tgtEl>
                                          <p:spTgt spid="3"/>
                                        </p:tgtEl>
                                        <p:attrNameLst>
                                          <p:attrName>ppt_w</p:attrName>
                                        </p:attrNameLst>
                                      </p:cBhvr>
                                      <p:tavLst>
                                        <p:tav tm="0">
                                          <p:val>
                                            <p:strVal val="#ppt_w*0.70"/>
                                          </p:val>
                                        </p:tav>
                                        <p:tav tm="100000">
                                          <p:val>
                                            <p:strVal val="#ppt_w"/>
                                          </p:val>
                                        </p:tav>
                                      </p:tavLst>
                                    </p:anim>
                                    <p:anim calcmode="lin" valueType="num">
                                      <p:cBhvr>
                                        <p:cTn id="44" dur="1000" fill="hold"/>
                                        <p:tgtEl>
                                          <p:spTgt spid="3"/>
                                        </p:tgtEl>
                                        <p:attrNameLst>
                                          <p:attrName>ppt_h</p:attrName>
                                        </p:attrNameLst>
                                      </p:cBhvr>
                                      <p:tavLst>
                                        <p:tav tm="0">
                                          <p:val>
                                            <p:strVal val="#ppt_h"/>
                                          </p:val>
                                        </p:tav>
                                        <p:tav tm="100000">
                                          <p:val>
                                            <p:strVal val="#ppt_h"/>
                                          </p:val>
                                        </p:tav>
                                      </p:tavLst>
                                    </p:anim>
                                    <p:animEffect transition="in" filter="fade">
                                      <p:cBhvr>
                                        <p:cTn id="45" dur="1000"/>
                                        <p:tgtEl>
                                          <p:spTgt spid="3"/>
                                        </p:tgtEl>
                                      </p:cBhvr>
                                    </p:animEffect>
                                  </p:childTnLst>
                                </p:cTn>
                              </p:par>
                              <p:par>
                                <p:cTn id="46" presetID="55"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1000" fill="hold"/>
                                        <p:tgtEl>
                                          <p:spTgt spid="10"/>
                                        </p:tgtEl>
                                        <p:attrNameLst>
                                          <p:attrName>ppt_w</p:attrName>
                                        </p:attrNameLst>
                                      </p:cBhvr>
                                      <p:tavLst>
                                        <p:tav tm="0">
                                          <p:val>
                                            <p:strVal val="#ppt_w*0.70"/>
                                          </p:val>
                                        </p:tav>
                                        <p:tav tm="100000">
                                          <p:val>
                                            <p:strVal val="#ppt_w"/>
                                          </p:val>
                                        </p:tav>
                                      </p:tavLst>
                                    </p:anim>
                                    <p:anim calcmode="lin" valueType="num">
                                      <p:cBhvr>
                                        <p:cTn id="49" dur="1000" fill="hold"/>
                                        <p:tgtEl>
                                          <p:spTgt spid="10"/>
                                        </p:tgtEl>
                                        <p:attrNameLst>
                                          <p:attrName>ppt_h</p:attrName>
                                        </p:attrNameLst>
                                      </p:cBhvr>
                                      <p:tavLst>
                                        <p:tav tm="0">
                                          <p:val>
                                            <p:strVal val="#ppt_h"/>
                                          </p:val>
                                        </p:tav>
                                        <p:tav tm="100000">
                                          <p:val>
                                            <p:strVal val="#ppt_h"/>
                                          </p:val>
                                        </p:tav>
                                      </p:tavLst>
                                    </p:anim>
                                    <p:animEffect transition="in" filter="fade">
                                      <p:cBhvr>
                                        <p:cTn id="50" dur="1000"/>
                                        <p:tgtEl>
                                          <p:spTgt spid="10"/>
                                        </p:tgtEl>
                                      </p:cBhvr>
                                    </p:animEffect>
                                  </p:childTnLst>
                                </p:cTn>
                              </p:par>
                              <p:par>
                                <p:cTn id="51" presetID="55" presetClass="entr" presetSubtype="0"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1000" fill="hold"/>
                                        <p:tgtEl>
                                          <p:spTgt spid="4"/>
                                        </p:tgtEl>
                                        <p:attrNameLst>
                                          <p:attrName>ppt_w</p:attrName>
                                        </p:attrNameLst>
                                      </p:cBhvr>
                                      <p:tavLst>
                                        <p:tav tm="0">
                                          <p:val>
                                            <p:strVal val="#ppt_w*0.70"/>
                                          </p:val>
                                        </p:tav>
                                        <p:tav tm="100000">
                                          <p:val>
                                            <p:strVal val="#ppt_w"/>
                                          </p:val>
                                        </p:tav>
                                      </p:tavLst>
                                    </p:anim>
                                    <p:anim calcmode="lin" valueType="num">
                                      <p:cBhvr>
                                        <p:cTn id="54" dur="1000" fill="hold"/>
                                        <p:tgtEl>
                                          <p:spTgt spid="4"/>
                                        </p:tgtEl>
                                        <p:attrNameLst>
                                          <p:attrName>ppt_h</p:attrName>
                                        </p:attrNameLst>
                                      </p:cBhvr>
                                      <p:tavLst>
                                        <p:tav tm="0">
                                          <p:val>
                                            <p:strVal val="#ppt_h"/>
                                          </p:val>
                                        </p:tav>
                                        <p:tav tm="100000">
                                          <p:val>
                                            <p:strVal val="#ppt_h"/>
                                          </p:val>
                                        </p:tav>
                                      </p:tavLst>
                                    </p:anim>
                                    <p:animEffect transition="in" filter="fade">
                                      <p:cBhvr>
                                        <p:cTn id="55" dur="1000"/>
                                        <p:tgtEl>
                                          <p:spTgt spid="4"/>
                                        </p:tgtEl>
                                      </p:cBhvr>
                                    </p:animEffect>
                                  </p:childTnLst>
                                </p:cTn>
                              </p:par>
                            </p:childTnLst>
                          </p:cTn>
                        </p:par>
                        <p:par>
                          <p:cTn id="56" fill="hold">
                            <p:stCondLst>
                              <p:cond delay="7400"/>
                            </p:stCondLst>
                            <p:childTnLst>
                              <p:par>
                                <p:cTn id="57" presetID="55" presetClass="entr" presetSubtype="0"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1000" fill="hold"/>
                                        <p:tgtEl>
                                          <p:spTgt spid="12"/>
                                        </p:tgtEl>
                                        <p:attrNameLst>
                                          <p:attrName>ppt_w</p:attrName>
                                        </p:attrNameLst>
                                      </p:cBhvr>
                                      <p:tavLst>
                                        <p:tav tm="0">
                                          <p:val>
                                            <p:strVal val="#ppt_w*0.70"/>
                                          </p:val>
                                        </p:tav>
                                        <p:tav tm="100000">
                                          <p:val>
                                            <p:strVal val="#ppt_w"/>
                                          </p:val>
                                        </p:tav>
                                      </p:tavLst>
                                    </p:anim>
                                    <p:anim calcmode="lin" valueType="num">
                                      <p:cBhvr>
                                        <p:cTn id="60" dur="1000" fill="hold"/>
                                        <p:tgtEl>
                                          <p:spTgt spid="12"/>
                                        </p:tgtEl>
                                        <p:attrNameLst>
                                          <p:attrName>ppt_h</p:attrName>
                                        </p:attrNameLst>
                                      </p:cBhvr>
                                      <p:tavLst>
                                        <p:tav tm="0">
                                          <p:val>
                                            <p:strVal val="#ppt_h"/>
                                          </p:val>
                                        </p:tav>
                                        <p:tav tm="100000">
                                          <p:val>
                                            <p:strVal val="#ppt_h"/>
                                          </p:val>
                                        </p:tav>
                                      </p:tavLst>
                                    </p:anim>
                                    <p:animEffect transition="in" filter="fade">
                                      <p:cBhvr>
                                        <p:cTn id="61" dur="1000"/>
                                        <p:tgtEl>
                                          <p:spTgt spid="12"/>
                                        </p:tgtEl>
                                      </p:cBhvr>
                                    </p:animEffect>
                                  </p:childTnLst>
                                </p:cTn>
                              </p:par>
                              <p:par>
                                <p:cTn id="62" presetID="55"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1000" fill="hold"/>
                                        <p:tgtEl>
                                          <p:spTgt spid="11"/>
                                        </p:tgtEl>
                                        <p:attrNameLst>
                                          <p:attrName>ppt_w</p:attrName>
                                        </p:attrNameLst>
                                      </p:cBhvr>
                                      <p:tavLst>
                                        <p:tav tm="0">
                                          <p:val>
                                            <p:strVal val="#ppt_w*0.70"/>
                                          </p:val>
                                        </p:tav>
                                        <p:tav tm="100000">
                                          <p:val>
                                            <p:strVal val="#ppt_w"/>
                                          </p:val>
                                        </p:tav>
                                      </p:tavLst>
                                    </p:anim>
                                    <p:anim calcmode="lin" valueType="num">
                                      <p:cBhvr>
                                        <p:cTn id="65" dur="1000" fill="hold"/>
                                        <p:tgtEl>
                                          <p:spTgt spid="11"/>
                                        </p:tgtEl>
                                        <p:attrNameLst>
                                          <p:attrName>ppt_h</p:attrName>
                                        </p:attrNameLst>
                                      </p:cBhvr>
                                      <p:tavLst>
                                        <p:tav tm="0">
                                          <p:val>
                                            <p:strVal val="#ppt_h"/>
                                          </p:val>
                                        </p:tav>
                                        <p:tav tm="100000">
                                          <p:val>
                                            <p:strVal val="#ppt_h"/>
                                          </p:val>
                                        </p:tav>
                                      </p:tavLst>
                                    </p:anim>
                                    <p:animEffect transition="in" filter="fade">
                                      <p:cBhvr>
                                        <p:cTn id="6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2" grpId="0" build="p"/>
      <p:bldP spid="19" grpId="0"/>
      <p:bldP spid="19" grpId="1"/>
      <p:bldP spid="22"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egnaposto contenuto 2"/>
          <p:cNvSpPr txBox="1">
            <a:spLocks/>
          </p:cNvSpPr>
          <p:nvPr/>
        </p:nvSpPr>
        <p:spPr bwMode="auto">
          <a:xfrm>
            <a:off x="3610191" y="1059814"/>
            <a:ext cx="8037512" cy="5481036"/>
          </a:xfrm>
          <a:prstGeom prst="rect">
            <a:avLst/>
          </a:prstGeom>
          <a:noFill/>
          <a:ln w="9525">
            <a:noFill/>
            <a:miter lim="800000"/>
            <a:headEnd/>
            <a:tailEnd/>
          </a:ln>
        </p:spPr>
        <p:txBody>
          <a:bodyPr numCol="2" spcCol="360000"/>
          <a:lstStyle>
            <a:lvl1pPr marL="227013" indent="-227013" algn="l" rtl="0" eaLnBrk="0" fontAlgn="base" hangingPunct="0">
              <a:lnSpc>
                <a:spcPct val="90000"/>
              </a:lnSpc>
              <a:spcBef>
                <a:spcPts val="1000"/>
              </a:spcBef>
              <a:spcAft>
                <a:spcPct val="0"/>
              </a:spcAft>
              <a:buFont typeface="Arial" charset="0"/>
              <a:buChar char="•"/>
              <a:defRPr sz="2200" kern="1200">
                <a:solidFill>
                  <a:schemeClr val="tx1"/>
                </a:solidFill>
                <a:latin typeface="+mn-lt"/>
                <a:ea typeface="+mn-ea"/>
                <a:cs typeface="+mn-cs"/>
              </a:defRPr>
            </a:lvl1pPr>
            <a:lvl2pPr marL="684213" indent="-227013"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2pPr>
            <a:lvl3pPr marL="1141413" indent="-227013"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3pPr>
            <a:lvl4pPr marL="1598613" indent="-227013" algn="l" rtl="0" eaLnBrk="0" fontAlgn="base" hangingPunct="0">
              <a:lnSpc>
                <a:spcPct val="90000"/>
              </a:lnSpc>
              <a:spcBef>
                <a:spcPts val="500"/>
              </a:spcBef>
              <a:spcAft>
                <a:spcPct val="0"/>
              </a:spcAft>
              <a:buFont typeface="Arial" charset="0"/>
              <a:buChar char="•"/>
              <a:defRPr sz="1600" kern="1200">
                <a:solidFill>
                  <a:schemeClr val="tx1"/>
                </a:solidFill>
                <a:latin typeface="+mn-lt"/>
                <a:ea typeface="+mn-ea"/>
                <a:cs typeface="+mn-cs"/>
              </a:defRPr>
            </a:lvl4pPr>
            <a:lvl5pPr marL="2055813" indent="-227013" algn="l" rtl="0" eaLnBrk="0" fontAlgn="base" hangingPunct="0">
              <a:lnSpc>
                <a:spcPct val="90000"/>
              </a:lnSpc>
              <a:spcBef>
                <a:spcPts val="500"/>
              </a:spcBef>
              <a:spcAft>
                <a:spcPct val="0"/>
              </a:spcAft>
              <a:buFont typeface="Arial"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just" eaLnBrk="1" hangingPunct="1">
              <a:lnSpc>
                <a:spcPct val="150000"/>
              </a:lnSpc>
              <a:buFont typeface="Arial" charset="0"/>
              <a:buNone/>
              <a:defRPr/>
            </a:pPr>
            <a:r>
              <a:rPr lang="it-IT" sz="1600" dirty="0">
                <a:ea typeface="Malgun Gothic" panose="020B0503020000020004" pitchFamily="34" charset="-127"/>
                <a:cs typeface="JasmineUPC" panose="02020603050405020304" pitchFamily="18" charset="-34"/>
              </a:rPr>
              <a:t>L’energia termica è l’energia che più direttamente si lega al concetto di fonti energetiche. Questa, meglio conosciuta come calore, è l’energia che passa da un corpo a temperatura maggiore ad un corpo a temperatura minore, in virtù della differenza di temperatura stessa.</a:t>
            </a:r>
          </a:p>
          <a:p>
            <a:pPr marL="0" indent="0" algn="just" eaLnBrk="1" hangingPunct="1">
              <a:lnSpc>
                <a:spcPct val="150000"/>
              </a:lnSpc>
              <a:buFont typeface="Arial" charset="0"/>
              <a:buNone/>
              <a:defRPr/>
            </a:pPr>
            <a:endParaRPr lang="it-IT" sz="1600" dirty="0" smtClean="0">
              <a:ea typeface="Malgun Gothic" panose="020B0503020000020004" pitchFamily="34" charset="-127"/>
              <a:cs typeface="JasmineUPC" panose="02020603050405020304" pitchFamily="18" charset="-34"/>
            </a:endParaRPr>
          </a:p>
          <a:p>
            <a:pPr marL="0" indent="0" algn="just" eaLnBrk="1" hangingPunct="1">
              <a:lnSpc>
                <a:spcPct val="150000"/>
              </a:lnSpc>
              <a:buFont typeface="Arial" charset="0"/>
              <a:buNone/>
              <a:defRPr/>
            </a:pPr>
            <a:endParaRPr lang="it-IT" sz="1600" dirty="0">
              <a:ea typeface="Malgun Gothic" panose="020B0503020000020004" pitchFamily="34" charset="-127"/>
              <a:cs typeface="JasmineUPC" panose="02020603050405020304" pitchFamily="18" charset="-34"/>
            </a:endParaRPr>
          </a:p>
          <a:p>
            <a:pPr marL="0" indent="0" algn="just" eaLnBrk="1" hangingPunct="1">
              <a:lnSpc>
                <a:spcPct val="150000"/>
              </a:lnSpc>
              <a:buFont typeface="Arial" charset="0"/>
              <a:buNone/>
              <a:defRPr/>
            </a:pPr>
            <a:endParaRPr lang="it-IT" sz="1600" dirty="0">
              <a:ea typeface="Malgun Gothic" panose="020B0503020000020004" pitchFamily="34" charset="-127"/>
              <a:cs typeface="JasmineUPC" panose="02020603050405020304" pitchFamily="18" charset="-34"/>
            </a:endParaRPr>
          </a:p>
          <a:p>
            <a:pPr marL="0" indent="0" algn="just" eaLnBrk="1" hangingPunct="1">
              <a:lnSpc>
                <a:spcPct val="150000"/>
              </a:lnSpc>
              <a:buFont typeface="Arial" charset="0"/>
              <a:buNone/>
              <a:defRPr/>
            </a:pPr>
            <a:r>
              <a:rPr lang="it-IT" sz="1600" dirty="0">
                <a:ea typeface="Malgun Gothic" panose="020B0503020000020004" pitchFamily="34" charset="-127"/>
                <a:cs typeface="JasmineUPC" panose="02020603050405020304" pitchFamily="18" charset="-34"/>
              </a:rPr>
              <a:t> </a:t>
            </a:r>
          </a:p>
          <a:p>
            <a:pPr marL="0" indent="0" algn="just" eaLnBrk="1" hangingPunct="1">
              <a:lnSpc>
                <a:spcPct val="150000"/>
              </a:lnSpc>
              <a:buFont typeface="Arial" charset="0"/>
              <a:buNone/>
              <a:defRPr/>
            </a:pPr>
            <a:r>
              <a:rPr lang="it-IT" sz="1600" dirty="0">
                <a:ea typeface="Malgun Gothic" panose="020B0503020000020004" pitchFamily="34" charset="-127"/>
                <a:cs typeface="JasmineUPC" panose="02020603050405020304" pitchFamily="18" charset="-34"/>
              </a:rPr>
              <a:t>Questo flusso di energia termica avviene sino al raggiungimento dell’equilibrio termico, cioè fin quando i corpi non avranno la stessa temperatura.</a:t>
            </a:r>
          </a:p>
          <a:p>
            <a:pPr marL="0" indent="0" algn="just" eaLnBrk="1" hangingPunct="1">
              <a:lnSpc>
                <a:spcPct val="150000"/>
              </a:lnSpc>
              <a:buFont typeface="Arial" charset="0"/>
              <a:buNone/>
              <a:defRPr/>
            </a:pPr>
            <a:r>
              <a:rPr lang="it-IT" sz="1600" dirty="0">
                <a:ea typeface="Malgun Gothic" panose="020B0503020000020004" pitchFamily="34" charset="-127"/>
                <a:cs typeface="JasmineUPC" panose="02020603050405020304" pitchFamily="18" charset="-34"/>
              </a:rPr>
              <a:t>Lo studio dell’energia termica prende il nome di </a:t>
            </a:r>
            <a:r>
              <a:rPr lang="it-IT" sz="1600" b="1" dirty="0">
                <a:effectLst>
                  <a:outerShdw blurRad="38100" dist="38100" dir="2700000" algn="tl">
                    <a:srgbClr val="000000">
                      <a:alpha val="43137"/>
                    </a:srgbClr>
                  </a:outerShdw>
                </a:effectLst>
                <a:ea typeface="Malgun Gothic" panose="020B0503020000020004" pitchFamily="34" charset="-127"/>
                <a:cs typeface="JasmineUPC" panose="02020603050405020304" pitchFamily="18" charset="-34"/>
              </a:rPr>
              <a:t>TERMODINAMICA</a:t>
            </a:r>
            <a:r>
              <a:rPr lang="it-IT" sz="1600" dirty="0">
                <a:ea typeface="Malgun Gothic" panose="020B0503020000020004" pitchFamily="34" charset="-127"/>
                <a:cs typeface="JasmineUPC" panose="02020603050405020304" pitchFamily="18" charset="-34"/>
              </a:rPr>
              <a:t>.</a:t>
            </a:r>
          </a:p>
        </p:txBody>
      </p:sp>
      <p:sp>
        <p:nvSpPr>
          <p:cNvPr id="4" name="Elaborazione 3"/>
          <p:cNvSpPr/>
          <p:nvPr/>
        </p:nvSpPr>
        <p:spPr>
          <a:xfrm>
            <a:off x="3648075" y="4325938"/>
            <a:ext cx="3848100" cy="1854200"/>
          </a:xfrm>
          <a:prstGeom prst="flowChartProcess">
            <a:avLst/>
          </a:prstGeom>
          <a:noFill/>
          <a:ln>
            <a:solidFill>
              <a:srgbClr val="BA4947"/>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lnSpc>
                <a:spcPct val="90000"/>
              </a:lnSpc>
              <a:defRPr/>
            </a:pPr>
            <a:r>
              <a:rPr lang="it-IT" sz="2000"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cs typeface="+mj-cs"/>
              </a:rPr>
              <a:t>MA CHE COS’È LA TEMPERATURA?</a:t>
            </a:r>
          </a:p>
          <a:p>
            <a:pPr algn="just">
              <a:lnSpc>
                <a:spcPct val="150000"/>
              </a:lnSpc>
              <a:defRPr/>
            </a:pPr>
            <a:r>
              <a:rPr lang="it-IT" sz="1600" dirty="0">
                <a:ea typeface="Malgun Gothic" panose="020B0503020000020004" pitchFamily="34" charset="-127"/>
                <a:cs typeface="JasmineUPC" panose="02020603050405020304" pitchFamily="18" charset="-34"/>
              </a:rPr>
              <a:t>La temperatura è quella grandezza fisica che indica lo stato termico di un corpo.</a:t>
            </a:r>
          </a:p>
        </p:txBody>
      </p:sp>
      <p:pic>
        <p:nvPicPr>
          <p:cNvPr id="1026" name="Picture 2" descr="http://educazionetecnica.com/wp-content/uploads/2011/12/Fire.gif"/>
          <p:cNvPicPr>
            <a:picLocks noChangeAspect="1" noChangeArrowheads="1"/>
          </p:cNvPicPr>
          <p:nvPr/>
        </p:nvPicPr>
        <p:blipFill>
          <a:blip r:embed="rId3"/>
          <a:srcRect/>
          <a:stretch>
            <a:fillRect/>
          </a:stretch>
        </p:blipFill>
        <p:spPr bwMode="auto">
          <a:xfrm>
            <a:off x="8626475" y="4040188"/>
            <a:ext cx="2571750" cy="2139950"/>
          </a:xfrm>
          <a:prstGeom prst="rect">
            <a:avLst/>
          </a:prstGeom>
          <a:noFill/>
          <a:ln w="9525">
            <a:noFill/>
            <a:miter lim="800000"/>
            <a:headEnd/>
            <a:tailEnd/>
          </a:ln>
        </p:spPr>
      </p:pic>
      <p:pic>
        <p:nvPicPr>
          <p:cNvPr id="24580" name="Immagine 5"/>
          <p:cNvPicPr>
            <a:picLocks noChangeAspect="1"/>
          </p:cNvPicPr>
          <p:nvPr/>
        </p:nvPicPr>
        <p:blipFill>
          <a:blip r:embed="rId4"/>
          <a:srcRect/>
          <a:stretch>
            <a:fillRect/>
          </a:stretch>
        </p:blipFill>
        <p:spPr bwMode="auto">
          <a:xfrm>
            <a:off x="600075" y="5818188"/>
            <a:ext cx="747713" cy="747712"/>
          </a:xfrm>
          <a:prstGeom prst="rect">
            <a:avLst/>
          </a:prstGeom>
          <a:noFill/>
          <a:ln w="9525">
            <a:noFill/>
            <a:miter lim="800000"/>
            <a:headEnd/>
            <a:tailEnd/>
          </a:ln>
        </p:spPr>
      </p:pic>
      <p:sp>
        <p:nvSpPr>
          <p:cNvPr id="24581"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8" name="Rettangolo arrotondato 7">
            <a:hlinkClick r:id="rId5"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Titolo 1">
            <a:hlinkClick r:id="rId5" action="ppaction://hlinksldjump"/>
          </p:cNvPr>
          <p:cNvSpPr txBox="1">
            <a:spLocks/>
          </p:cNvSpPr>
          <p:nvPr/>
        </p:nvSpPr>
        <p:spPr>
          <a:xfrm>
            <a:off x="882650" y="1995488"/>
            <a:ext cx="2116138" cy="460375"/>
          </a:xfrm>
          <a:prstGeom prst="rect">
            <a:avLst/>
          </a:prstGeom>
        </p:spPr>
        <p:txBody>
          <a:bodyPr anchor="ctr">
            <a:normAutofit lnSpcReduction="1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Titolo 1">
            <a:hlinkClick r:id="rId6" action="ppaction://hlinksldjump"/>
          </p:cNvPr>
          <p:cNvSpPr txBox="1">
            <a:spLocks/>
          </p:cNvSpPr>
          <p:nvPr/>
        </p:nvSpPr>
        <p:spPr>
          <a:xfrm>
            <a:off x="1158875" y="2508250"/>
            <a:ext cx="1676400" cy="357188"/>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lnSpcReduction="1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PREMESSA</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1" name="Titolo 1">
            <a:hlinkClick r:id="rId7" action="ppaction://hlinksldjump"/>
          </p:cNvPr>
          <p:cNvSpPr txBox="1">
            <a:spLocks/>
          </p:cNvSpPr>
          <p:nvPr/>
        </p:nvSpPr>
        <p:spPr>
          <a:xfrm>
            <a:off x="1169988" y="2968625"/>
            <a:ext cx="1728787"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CHE COS’È</a:t>
            </a:r>
          </a:p>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2" name="Titolo 1"/>
          <p:cNvSpPr txBox="1">
            <a:spLocks/>
          </p:cNvSpPr>
          <p:nvPr/>
        </p:nvSpPr>
        <p:spPr>
          <a:xfrm>
            <a:off x="1158875" y="3716338"/>
            <a:ext cx="167957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TERMICA</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5" name="CasellaDiTesto 4"/>
          <p:cNvSpPr txBox="1"/>
          <p:nvPr/>
        </p:nvSpPr>
        <p:spPr>
          <a:xfrm>
            <a:off x="835025" y="249555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4" name="CasellaDiTesto 13"/>
          <p:cNvSpPr txBox="1"/>
          <p:nvPr/>
        </p:nvSpPr>
        <p:spPr>
          <a:xfrm>
            <a:off x="819150" y="308768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5" name="CasellaDiTesto 14"/>
          <p:cNvSpPr txBox="1"/>
          <p:nvPr/>
        </p:nvSpPr>
        <p:spPr>
          <a:xfrm>
            <a:off x="819150" y="38004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7" name="Titolo 1"/>
          <p:cNvSpPr txBox="1">
            <a:spLocks/>
          </p:cNvSpPr>
          <p:nvPr/>
        </p:nvSpPr>
        <p:spPr>
          <a:xfrm>
            <a:off x="4919663" y="360363"/>
            <a:ext cx="6096000"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TERMICA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7"/>
                                        </p:tgtEl>
                                        <p:attrNameLst>
                                          <p:attrName>ppt_y</p:attrName>
                                        </p:attrNameLst>
                                      </p:cBhvr>
                                      <p:tavLst>
                                        <p:tav tm="0">
                                          <p:val>
                                            <p:strVal val="#ppt_y"/>
                                          </p:val>
                                        </p:tav>
                                        <p:tav tm="100000">
                                          <p:val>
                                            <p:strVal val="#ppt_y"/>
                                          </p:val>
                                        </p:tav>
                                      </p:tavLst>
                                    </p:anim>
                                    <p:anim calcmode="lin" valueType="num">
                                      <p:cBhvr>
                                        <p:cTn id="9" dur="10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childTnLst>
                          </p:cTn>
                        </p:par>
                        <p:par>
                          <p:cTn id="18" fill="hold">
                            <p:stCondLst>
                              <p:cond delay="25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17"/>
                                        </p:tgtEl>
                                      </p:cBhvr>
                                      <p:to x="80000" y="100000"/>
                                    </p:animScale>
                                    <p:anim by="(#ppt_w*0.10)" calcmode="lin" valueType="num">
                                      <p:cBhvr>
                                        <p:cTn id="21" dur="500" autoRev="1" fill="hold">
                                          <p:stCondLst>
                                            <p:cond delay="0"/>
                                          </p:stCondLst>
                                        </p:cTn>
                                        <p:tgtEl>
                                          <p:spTgt spid="17"/>
                                        </p:tgtEl>
                                        <p:attrNameLst>
                                          <p:attrName>ppt_x</p:attrName>
                                        </p:attrNameLst>
                                      </p:cBhvr>
                                    </p:anim>
                                    <p:anim by="(-#ppt_w*0.10)" calcmode="lin" valueType="num">
                                      <p:cBhvr>
                                        <p:cTn id="22" dur="500" autoRev="1" fill="hold">
                                          <p:stCondLst>
                                            <p:cond delay="0"/>
                                          </p:stCondLst>
                                        </p:cTn>
                                        <p:tgtEl>
                                          <p:spTgt spid="17"/>
                                        </p:tgtEl>
                                        <p:attrNameLst>
                                          <p:attrName>ppt_y</p:attrName>
                                        </p:attrNameLst>
                                      </p:cBhvr>
                                    </p:anim>
                                    <p:animRot by="-480000">
                                      <p:cBhvr>
                                        <p:cTn id="23" dur="500" autoRev="1" fill="hold">
                                          <p:stCondLst>
                                            <p:cond delay="0"/>
                                          </p:stCondLst>
                                        </p:cTn>
                                        <p:tgtEl>
                                          <p:spTgt spid="17"/>
                                        </p:tgtEl>
                                        <p:attrNameLst>
                                          <p:attrName>r</p:attrName>
                                        </p:attrNameLst>
                                      </p:cBhvr>
                                    </p:animRot>
                                  </p:childTnLst>
                                </p:cTn>
                              </p:par>
                              <p:par>
                                <p:cTn id="24" presetID="10" presetClass="entr" presetSubtype="0" fill="hold" nodeType="withEffect">
                                  <p:stCondLst>
                                    <p:cond delay="0"/>
                                  </p:stCondLst>
                                  <p:childTnLst>
                                    <p:set>
                                      <p:cBhvr>
                                        <p:cTn id="25" dur="1" fill="hold">
                                          <p:stCondLst>
                                            <p:cond delay="0"/>
                                          </p:stCondLst>
                                        </p:cTn>
                                        <p:tgtEl>
                                          <p:spTgt spid="18">
                                            <p:txEl>
                                              <p:pRg st="0" end="0"/>
                                            </p:txEl>
                                          </p:spTgt>
                                        </p:tgtEl>
                                        <p:attrNameLst>
                                          <p:attrName>style.visibility</p:attrName>
                                        </p:attrNameLst>
                                      </p:cBhvr>
                                      <p:to>
                                        <p:strVal val="visible"/>
                                      </p:to>
                                    </p:set>
                                    <p:animEffect transition="in" filter="fade">
                                      <p:cBhvr>
                                        <p:cTn id="26" dur="1000"/>
                                        <p:tgtEl>
                                          <p:spTgt spid="18">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
                                            <p:txEl>
                                              <p:pRg st="4" end="4"/>
                                            </p:txEl>
                                          </p:spTgt>
                                        </p:tgtEl>
                                        <p:attrNameLst>
                                          <p:attrName>style.visibility</p:attrName>
                                        </p:attrNameLst>
                                      </p:cBhvr>
                                      <p:to>
                                        <p:strVal val="visible"/>
                                      </p:to>
                                    </p:set>
                                    <p:animEffect transition="in" filter="fade">
                                      <p:cBhvr>
                                        <p:cTn id="29" dur="1000"/>
                                        <p:tgtEl>
                                          <p:spTgt spid="18">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8">
                                            <p:txEl>
                                              <p:pRg st="5" end="5"/>
                                            </p:txEl>
                                          </p:spTgt>
                                        </p:tgtEl>
                                        <p:attrNameLst>
                                          <p:attrName>style.visibility</p:attrName>
                                        </p:attrNameLst>
                                      </p:cBhvr>
                                      <p:to>
                                        <p:strVal val="visible"/>
                                      </p:to>
                                    </p:set>
                                    <p:animEffect transition="in" filter="fade">
                                      <p:cBhvr>
                                        <p:cTn id="32" dur="1000"/>
                                        <p:tgtEl>
                                          <p:spTgt spid="18">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
                                            <p:txEl>
                                              <p:pRg st="6" end="6"/>
                                            </p:txEl>
                                          </p:spTgt>
                                        </p:tgtEl>
                                        <p:attrNameLst>
                                          <p:attrName>style.visibility</p:attrName>
                                        </p:attrNameLst>
                                      </p:cBhvr>
                                      <p:to>
                                        <p:strVal val="visible"/>
                                      </p:to>
                                    </p:set>
                                    <p:animEffect transition="in" filter="fade">
                                      <p:cBhvr>
                                        <p:cTn id="35" dur="1000"/>
                                        <p:tgtEl>
                                          <p:spTgt spid="18">
                                            <p:txEl>
                                              <p:pRg st="6" end="6"/>
                                            </p:txEl>
                                          </p:spTgt>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1000" fill="hold"/>
                                        <p:tgtEl>
                                          <p:spTgt spid="4"/>
                                        </p:tgtEl>
                                        <p:attrNameLst>
                                          <p:attrName>ppt_w</p:attrName>
                                        </p:attrNameLst>
                                      </p:cBhvr>
                                      <p:tavLst>
                                        <p:tav tm="0">
                                          <p:val>
                                            <p:strVal val="#ppt_w*0.70"/>
                                          </p:val>
                                        </p:tav>
                                        <p:tav tm="100000">
                                          <p:val>
                                            <p:strVal val="#ppt_w"/>
                                          </p:val>
                                        </p:tav>
                                      </p:tavLst>
                                    </p:anim>
                                    <p:anim calcmode="lin" valueType="num">
                                      <p:cBhvr>
                                        <p:cTn id="39" dur="1000" fill="hold"/>
                                        <p:tgtEl>
                                          <p:spTgt spid="4"/>
                                        </p:tgtEl>
                                        <p:attrNameLst>
                                          <p:attrName>ppt_h</p:attrName>
                                        </p:attrNameLst>
                                      </p:cBhvr>
                                      <p:tavLst>
                                        <p:tav tm="0">
                                          <p:val>
                                            <p:strVal val="#ppt_h"/>
                                          </p:val>
                                        </p:tav>
                                        <p:tav tm="100000">
                                          <p:val>
                                            <p:strVal val="#ppt_h"/>
                                          </p:val>
                                        </p:tav>
                                      </p:tavLst>
                                    </p:anim>
                                    <p:animEffect transition="in" filter="fade">
                                      <p:cBhvr>
                                        <p:cTn id="40" dur="1000"/>
                                        <p:tgtEl>
                                          <p:spTgt spid="4"/>
                                        </p:tgtEl>
                                      </p:cBhvr>
                                    </p:animEffect>
                                  </p:childTnLst>
                                </p:cTn>
                              </p:par>
                              <p:par>
                                <p:cTn id="41" presetID="9" presetClass="entr" presetSubtype="0" fill="hold" nodeType="withEffect">
                                  <p:stCondLst>
                                    <p:cond delay="0"/>
                                  </p:stCondLst>
                                  <p:childTnLst>
                                    <p:set>
                                      <p:cBhvr>
                                        <p:cTn id="42" dur="1" fill="hold">
                                          <p:stCondLst>
                                            <p:cond delay="0"/>
                                          </p:stCondLst>
                                        </p:cTn>
                                        <p:tgtEl>
                                          <p:spTgt spid="1026"/>
                                        </p:tgtEl>
                                        <p:attrNameLst>
                                          <p:attrName>style.visibility</p:attrName>
                                        </p:attrNameLst>
                                      </p:cBhvr>
                                      <p:to>
                                        <p:strVal val="visible"/>
                                      </p:to>
                                    </p:set>
                                    <p:animEffect transition="in" filter="dissolve">
                                      <p:cBhvr>
                                        <p:cTn id="43"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5" grpId="0"/>
      <p:bldP spid="17" grpId="0"/>
      <p:bldP spid="1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contenuto 2"/>
          <p:cNvSpPr>
            <a:spLocks noGrp="1"/>
          </p:cNvSpPr>
          <p:nvPr>
            <p:ph idx="1"/>
          </p:nvPr>
        </p:nvSpPr>
        <p:spPr>
          <a:xfrm>
            <a:off x="3930982" y="1290080"/>
            <a:ext cx="7698639" cy="5020503"/>
          </a:xfrm>
        </p:spPr>
        <p:txBody>
          <a:bodyPr numCol="2" spcCol="360000"/>
          <a:lstStyle/>
          <a:p>
            <a:pPr marL="0" indent="0" algn="just" eaLnBrk="1" hangingPunct="1">
              <a:lnSpc>
                <a:spcPct val="150000"/>
              </a:lnSpc>
              <a:buFont typeface="Arial" charset="0"/>
              <a:buNone/>
              <a:defRPr/>
            </a:pPr>
            <a:r>
              <a:rPr lang="it-IT" sz="1600" dirty="0" smtClean="0"/>
              <a:t>L’energia chimica è un particolare tipo di energia potenziale, dovuta alla particolare struttura delle molecole.</a:t>
            </a:r>
          </a:p>
          <a:p>
            <a:pPr marL="0" indent="0" algn="just" eaLnBrk="1" hangingPunct="1">
              <a:lnSpc>
                <a:spcPct val="150000"/>
              </a:lnSpc>
              <a:buFont typeface="Arial" charset="0"/>
              <a:buNone/>
              <a:defRPr/>
            </a:pPr>
            <a:r>
              <a:rPr lang="it-IT" sz="1600" dirty="0" smtClean="0"/>
              <a:t>Questa si sprigiona con la formazione e rottura dei legami chimici tra atomi e molecole. </a:t>
            </a:r>
          </a:p>
          <a:p>
            <a:pPr marL="0" indent="0" algn="just" eaLnBrk="1" hangingPunct="1">
              <a:lnSpc>
                <a:spcPct val="150000"/>
              </a:lnSpc>
              <a:buFont typeface="Arial" charset="0"/>
              <a:buNone/>
              <a:defRPr/>
            </a:pPr>
            <a:r>
              <a:rPr lang="it-IT" sz="1600" dirty="0" smtClean="0"/>
              <a:t>A livello atomico e molecolare, legami diversi possiedono livelli di energia chimica differenti. Considerando come livello zero l’assenza di legami, in cui l’energia chimica risulta negativa, possiamo affermare che legami più stabili forniscono livelli di energia più negativi.</a:t>
            </a:r>
          </a:p>
        </p:txBody>
      </p:sp>
      <p:pic>
        <p:nvPicPr>
          <p:cNvPr id="25602"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25603"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6" name="Rettangolo arrotondato 5">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Titolo 1">
            <a:hlinkClick r:id="rId3" action="ppaction://hlinksldjump"/>
          </p:cNvPr>
          <p:cNvSpPr txBox="1">
            <a:spLocks/>
          </p:cNvSpPr>
          <p:nvPr/>
        </p:nvSpPr>
        <p:spPr>
          <a:xfrm>
            <a:off x="763588" y="1995488"/>
            <a:ext cx="2090737" cy="460375"/>
          </a:xfrm>
          <a:prstGeom prst="rect">
            <a:avLst/>
          </a:prstGeom>
        </p:spPr>
        <p:txBody>
          <a:bodyPr anchor="ctr">
            <a:normAutofit lnSpcReduction="1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8" name="Titolo 1">
            <a:hlinkClick r:id="rId4" action="ppaction://hlinksldjump"/>
          </p:cNvPr>
          <p:cNvSpPr txBox="1">
            <a:spLocks/>
          </p:cNvSpPr>
          <p:nvPr/>
        </p:nvSpPr>
        <p:spPr>
          <a:xfrm>
            <a:off x="1147763" y="2508250"/>
            <a:ext cx="1687512" cy="357188"/>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lnSpcReduction="1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PREMESSA</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9" name="Titolo 1">
            <a:hlinkClick r:id="rId5" action="ppaction://hlinksldjump"/>
          </p:cNvPr>
          <p:cNvSpPr txBox="1">
            <a:spLocks/>
          </p:cNvSpPr>
          <p:nvPr/>
        </p:nvSpPr>
        <p:spPr>
          <a:xfrm>
            <a:off x="1135063" y="2968625"/>
            <a:ext cx="1703387"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CHE COS’È</a:t>
            </a:r>
          </a:p>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Titolo 1">
            <a:hlinkClick r:id="rId6" action="ppaction://hlinksldjump"/>
          </p:cNvPr>
          <p:cNvSpPr txBox="1">
            <a:spLocks/>
          </p:cNvSpPr>
          <p:nvPr/>
        </p:nvSpPr>
        <p:spPr>
          <a:xfrm>
            <a:off x="1165225" y="3716338"/>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TERMICA</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1" name="CasellaDiTesto 10"/>
          <p:cNvSpPr txBox="1"/>
          <p:nvPr/>
        </p:nvSpPr>
        <p:spPr>
          <a:xfrm>
            <a:off x="835025" y="249555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2" name="CasellaDiTesto 11"/>
          <p:cNvSpPr txBox="1"/>
          <p:nvPr/>
        </p:nvSpPr>
        <p:spPr>
          <a:xfrm>
            <a:off x="819150" y="308768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3" name="CasellaDiTesto 12"/>
          <p:cNvSpPr txBox="1"/>
          <p:nvPr/>
        </p:nvSpPr>
        <p:spPr>
          <a:xfrm>
            <a:off x="819150" y="38004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4" name="Titolo 1"/>
          <p:cNvSpPr txBox="1">
            <a:spLocks/>
          </p:cNvSpPr>
          <p:nvPr/>
        </p:nvSpPr>
        <p:spPr>
          <a:xfrm>
            <a:off x="1187450" y="4495800"/>
            <a:ext cx="1570038"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CHIMICA</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5" name="CasellaDiTesto 14"/>
          <p:cNvSpPr txBox="1"/>
          <p:nvPr/>
        </p:nvSpPr>
        <p:spPr>
          <a:xfrm>
            <a:off x="801688" y="4579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7" name="Titolo 1"/>
          <p:cNvSpPr txBox="1">
            <a:spLocks/>
          </p:cNvSpPr>
          <p:nvPr/>
        </p:nvSpPr>
        <p:spPr>
          <a:xfrm>
            <a:off x="4919663" y="360363"/>
            <a:ext cx="6096000"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CHIMICA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pic>
        <p:nvPicPr>
          <p:cNvPr id="1026" name="Picture 2" descr="http://t3.gstatic.com/images?q=tbn:ANd9GcR8pHHcKJa1C4MkWYZMsCCKaE9e0Y2KA8_s5PImVxPAaWZrUAeD"/>
          <p:cNvPicPr>
            <a:picLocks noChangeAspect="1" noChangeArrowheads="1"/>
          </p:cNvPicPr>
          <p:nvPr/>
        </p:nvPicPr>
        <p:blipFill>
          <a:blip r:embed="rId7"/>
          <a:srcRect b="12886"/>
          <a:stretch>
            <a:fillRect/>
          </a:stretch>
        </p:blipFill>
        <p:spPr bwMode="auto">
          <a:xfrm>
            <a:off x="7683500" y="2849563"/>
            <a:ext cx="4138613" cy="36210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7"/>
                                        </p:tgtEl>
                                        <p:attrNameLst>
                                          <p:attrName>ppt_y</p:attrName>
                                        </p:attrNameLst>
                                      </p:cBhvr>
                                      <p:tavLst>
                                        <p:tav tm="0">
                                          <p:val>
                                            <p:strVal val="#ppt_y"/>
                                          </p:val>
                                        </p:tav>
                                        <p:tav tm="100000">
                                          <p:val>
                                            <p:strVal val="#ppt_y"/>
                                          </p:val>
                                        </p:tav>
                                      </p:tavLst>
                                    </p:anim>
                                    <p:anim calcmode="lin" valueType="num">
                                      <p:cBhvr>
                                        <p:cTn id="9" dur="10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childTnLst>
                                </p:cTn>
                              </p:par>
                            </p:childTnLst>
                          </p:cTn>
                        </p:par>
                        <p:par>
                          <p:cTn id="18" fill="hold">
                            <p:stCondLst>
                              <p:cond delay="25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17"/>
                                        </p:tgtEl>
                                      </p:cBhvr>
                                      <p:to x="80000" y="100000"/>
                                    </p:animScale>
                                    <p:anim by="(#ppt_w*0.10)" calcmode="lin" valueType="num">
                                      <p:cBhvr>
                                        <p:cTn id="21" dur="500" autoRev="1" fill="hold">
                                          <p:stCondLst>
                                            <p:cond delay="0"/>
                                          </p:stCondLst>
                                        </p:cTn>
                                        <p:tgtEl>
                                          <p:spTgt spid="17"/>
                                        </p:tgtEl>
                                        <p:attrNameLst>
                                          <p:attrName>ppt_x</p:attrName>
                                        </p:attrNameLst>
                                      </p:cBhvr>
                                    </p:anim>
                                    <p:anim by="(-#ppt_w*0.10)" calcmode="lin" valueType="num">
                                      <p:cBhvr>
                                        <p:cTn id="22" dur="500" autoRev="1" fill="hold">
                                          <p:stCondLst>
                                            <p:cond delay="0"/>
                                          </p:stCondLst>
                                        </p:cTn>
                                        <p:tgtEl>
                                          <p:spTgt spid="17"/>
                                        </p:tgtEl>
                                        <p:attrNameLst>
                                          <p:attrName>ppt_y</p:attrName>
                                        </p:attrNameLst>
                                      </p:cBhvr>
                                    </p:anim>
                                    <p:animRot by="-480000">
                                      <p:cBhvr>
                                        <p:cTn id="23" dur="500" autoRev="1" fill="hold">
                                          <p:stCondLst>
                                            <p:cond delay="0"/>
                                          </p:stCondLst>
                                        </p:cTn>
                                        <p:tgtEl>
                                          <p:spTgt spid="17"/>
                                        </p:tgtEl>
                                        <p:attrNameLst>
                                          <p:attrName>r</p:attrName>
                                        </p:attrNameLst>
                                      </p:cBhvr>
                                    </p:animRot>
                                  </p:childTnLst>
                                </p:cTn>
                              </p:par>
                              <p:par>
                                <p:cTn id="24" presetID="10" presetClass="entr" presetSubtype="0" fill="hold" grpId="0" nodeType="withEffect">
                                  <p:stCondLst>
                                    <p:cond delay="0"/>
                                  </p:stCondLst>
                                  <p:childTnLst>
                                    <p:set>
                                      <p:cBhvr>
                                        <p:cTn id="25" dur="1" fill="hold">
                                          <p:stCondLst>
                                            <p:cond delay="0"/>
                                          </p:stCondLst>
                                        </p:cTn>
                                        <p:tgtEl>
                                          <p:spTgt spid="33794">
                                            <p:txEl>
                                              <p:pRg st="0" end="0"/>
                                            </p:txEl>
                                          </p:spTgt>
                                        </p:tgtEl>
                                        <p:attrNameLst>
                                          <p:attrName>style.visibility</p:attrName>
                                        </p:attrNameLst>
                                      </p:cBhvr>
                                      <p:to>
                                        <p:strVal val="visible"/>
                                      </p:to>
                                    </p:set>
                                    <p:animEffect transition="in" filter="fade">
                                      <p:cBhvr>
                                        <p:cTn id="26" dur="1000"/>
                                        <p:tgtEl>
                                          <p:spTgt spid="33794">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794">
                                            <p:txEl>
                                              <p:pRg st="1" end="1"/>
                                            </p:txEl>
                                          </p:spTgt>
                                        </p:tgtEl>
                                        <p:attrNameLst>
                                          <p:attrName>style.visibility</p:attrName>
                                        </p:attrNameLst>
                                      </p:cBhvr>
                                      <p:to>
                                        <p:strVal val="visible"/>
                                      </p:to>
                                    </p:set>
                                    <p:animEffect transition="in" filter="fade">
                                      <p:cBhvr>
                                        <p:cTn id="29" dur="1000"/>
                                        <p:tgtEl>
                                          <p:spTgt spid="33794">
                                            <p:txEl>
                                              <p:pRg st="1" end="1"/>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794">
                                            <p:txEl>
                                              <p:pRg st="2" end="2"/>
                                            </p:txEl>
                                          </p:spTgt>
                                        </p:tgtEl>
                                        <p:attrNameLst>
                                          <p:attrName>style.visibility</p:attrName>
                                        </p:attrNameLst>
                                      </p:cBhvr>
                                      <p:to>
                                        <p:strVal val="visible"/>
                                      </p:to>
                                    </p:set>
                                    <p:animEffect transition="in" filter="fade">
                                      <p:cBhvr>
                                        <p:cTn id="32" dur="1000"/>
                                        <p:tgtEl>
                                          <p:spTgt spid="33794">
                                            <p:txEl>
                                              <p:pRg st="2" end="2"/>
                                            </p:txEl>
                                          </p:spTgt>
                                        </p:tgtEl>
                                      </p:cBhvr>
                                    </p:animEffect>
                                  </p:childTnLst>
                                </p:cTn>
                              </p:par>
                              <p:par>
                                <p:cTn id="33" presetID="53" presetClass="entr" presetSubtype="16" fill="hold" nodeType="withEffect">
                                  <p:stCondLst>
                                    <p:cond delay="1000"/>
                                  </p:stCondLst>
                                  <p:childTnLst>
                                    <p:set>
                                      <p:cBhvr>
                                        <p:cTn id="34" dur="1" fill="hold">
                                          <p:stCondLst>
                                            <p:cond delay="0"/>
                                          </p:stCondLst>
                                        </p:cTn>
                                        <p:tgtEl>
                                          <p:spTgt spid="1026"/>
                                        </p:tgtEl>
                                        <p:attrNameLst>
                                          <p:attrName>style.visibility</p:attrName>
                                        </p:attrNameLst>
                                      </p:cBhvr>
                                      <p:to>
                                        <p:strVal val="visible"/>
                                      </p:to>
                                    </p:set>
                                    <p:anim calcmode="lin" valueType="num">
                                      <p:cBhvr>
                                        <p:cTn id="35" dur="1000" fill="hold"/>
                                        <p:tgtEl>
                                          <p:spTgt spid="1026"/>
                                        </p:tgtEl>
                                        <p:attrNameLst>
                                          <p:attrName>ppt_w</p:attrName>
                                        </p:attrNameLst>
                                      </p:cBhvr>
                                      <p:tavLst>
                                        <p:tav tm="0">
                                          <p:val>
                                            <p:fltVal val="0"/>
                                          </p:val>
                                        </p:tav>
                                        <p:tav tm="100000">
                                          <p:val>
                                            <p:strVal val="#ppt_w"/>
                                          </p:val>
                                        </p:tav>
                                      </p:tavLst>
                                    </p:anim>
                                    <p:anim calcmode="lin" valueType="num">
                                      <p:cBhvr>
                                        <p:cTn id="36" dur="1000" fill="hold"/>
                                        <p:tgtEl>
                                          <p:spTgt spid="1026"/>
                                        </p:tgtEl>
                                        <p:attrNameLst>
                                          <p:attrName>ppt_h</p:attrName>
                                        </p:attrNameLst>
                                      </p:cBhvr>
                                      <p:tavLst>
                                        <p:tav tm="0">
                                          <p:val>
                                            <p:fltVal val="0"/>
                                          </p:val>
                                        </p:tav>
                                        <p:tav tm="100000">
                                          <p:val>
                                            <p:strVal val="#ppt_h"/>
                                          </p:val>
                                        </p:tav>
                                      </p:tavLst>
                                    </p:anim>
                                    <p:animEffect transition="in" filter="fade">
                                      <p:cBhvr>
                                        <p:cTn id="37"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p:bldP spid="14" grpId="0" animBg="1"/>
      <p:bldP spid="15" grpId="0"/>
      <p:bldP spid="17" grpId="0"/>
      <p:bldP spid="1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egnaposto contenuto 2"/>
          <p:cNvSpPr>
            <a:spLocks noGrp="1"/>
          </p:cNvSpPr>
          <p:nvPr>
            <p:ph idx="4294967295"/>
          </p:nvPr>
        </p:nvSpPr>
        <p:spPr>
          <a:xfrm>
            <a:off x="3784426" y="1076233"/>
            <a:ext cx="7977514" cy="5489667"/>
          </a:xfrm>
        </p:spPr>
        <p:txBody>
          <a:bodyPr numCol="2" spcCol="360000">
            <a:normAutofit/>
          </a:bodyPr>
          <a:lstStyle/>
          <a:p>
            <a:pPr marL="0" indent="0" algn="just" eaLnBrk="1" hangingPunct="1">
              <a:lnSpc>
                <a:spcPct val="150000"/>
              </a:lnSpc>
              <a:buFont typeface="Arial" charset="0"/>
              <a:buNone/>
              <a:defRPr/>
            </a:pPr>
            <a:r>
              <a:rPr lang="it-IT" sz="1600" dirty="0" smtClean="0"/>
              <a:t>Menzione a parte, </a:t>
            </a:r>
            <a:r>
              <a:rPr lang="it-IT" sz="1600" dirty="0"/>
              <a:t>per via delle numerose </a:t>
            </a:r>
            <a:r>
              <a:rPr lang="it-IT" sz="1600" dirty="0" smtClean="0"/>
              <a:t>controversie, merita l’energia nucleare. Essa è generata dalla fissione refrigerata di sostanze radioattive, come uranio e plutonio. Questa consente di ricavare un elevato quantitativo di energia: una centrale nucleare da 1000 MW richiede 30 tonnellate di uranio arricchito, mentre una centrale elettrica a carbone per produrre la stessa quantità di energia, richiede circa 2 600 000 tonnellate di combustibile fossile. Tuttavia la sua resa energetica è ancora relativamente bassa, aggirandosi intorno al 30-35 %. Le fonti radioattive, pur non essendo rinnovabili, sembra (secondo alcune teorie) poter soddisfare il fabbisogno energetico per diverse centinaia di anni.</a:t>
            </a:r>
          </a:p>
        </p:txBody>
      </p:sp>
      <p:pic>
        <p:nvPicPr>
          <p:cNvPr id="26626"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26627"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6" name="Rettangolo arrotondato 5">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Titolo 1"/>
          <p:cNvSpPr txBox="1">
            <a:spLocks/>
          </p:cNvSpPr>
          <p:nvPr/>
        </p:nvSpPr>
        <p:spPr>
          <a:xfrm>
            <a:off x="4919663" y="360363"/>
            <a:ext cx="6096000"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NUCLEARE</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9" name="Titolo 1">
            <a:hlinkClick r:id="rId3" action="ppaction://hlinksldjump"/>
          </p:cNvPr>
          <p:cNvSpPr txBox="1">
            <a:spLocks/>
          </p:cNvSpPr>
          <p:nvPr/>
        </p:nvSpPr>
        <p:spPr>
          <a:xfrm>
            <a:off x="238125" y="1995488"/>
            <a:ext cx="2616200" cy="460375"/>
          </a:xfrm>
          <a:prstGeom prst="rect">
            <a:avLst/>
          </a:prstGeom>
        </p:spPr>
        <p:txBody>
          <a:bodyPr anchor="ctr">
            <a:normAutofit fontScale="625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NUCLEARE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Titolo 1">
            <a:hlinkClick r:id="rId4" action="ppaction://hlinksldjump"/>
          </p:cNvPr>
          <p:cNvSpPr txBox="1">
            <a:spLocks/>
          </p:cNvSpPr>
          <p:nvPr/>
        </p:nvSpPr>
        <p:spPr>
          <a:xfrm>
            <a:off x="1095375" y="2466975"/>
            <a:ext cx="1722438" cy="45720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CHE </a:t>
            </a:r>
            <a:r>
              <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COS’ </a:t>
            </a: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È</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3" name="CasellaDiTesto 12"/>
          <p:cNvSpPr txBox="1"/>
          <p:nvPr/>
        </p:nvSpPr>
        <p:spPr>
          <a:xfrm>
            <a:off x="835025" y="249555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pic>
        <p:nvPicPr>
          <p:cNvPr id="4098" name="Picture 2" descr="http://www.ecoo.it/img/energia-nucleare-italia-dovrebbe-avanti.jpg"/>
          <p:cNvPicPr>
            <a:picLocks noChangeAspect="1" noChangeArrowheads="1"/>
          </p:cNvPicPr>
          <p:nvPr/>
        </p:nvPicPr>
        <p:blipFill>
          <a:blip r:embed="rId5">
            <a:extLst>
              <a:ext uri="{28A0092B-C50C-407E-A947-70E740481C1C}"/>
            </a:extLst>
          </a:blip>
          <a:srcRect/>
          <a:stretch>
            <a:fillRect/>
          </a:stretch>
        </p:blipFill>
        <p:spPr bwMode="auto">
          <a:xfrm>
            <a:off x="7773182" y="4045907"/>
            <a:ext cx="4161539" cy="1914309"/>
          </a:xfrm>
          <a:prstGeom prst="rect">
            <a:avLst/>
          </a:prstGeom>
          <a:noFill/>
          <a:effectLst>
            <a:softEdge rad="127000"/>
          </a:effectLst>
          <a:extLst>
            <a:ext uri="{909E8E84-426E-40DD-AFC4-6F175D3DCCD1}"/>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8"/>
                                        </p:tgtEl>
                                        <p:attrNameLst>
                                          <p:attrName>ppt_y</p:attrName>
                                        </p:attrNameLst>
                                      </p:cBhvr>
                                      <p:tavLst>
                                        <p:tav tm="0">
                                          <p:val>
                                            <p:strVal val="#ppt_y"/>
                                          </p:val>
                                        </p:tav>
                                        <p:tav tm="100000">
                                          <p:val>
                                            <p:strVal val="#ppt_y"/>
                                          </p:val>
                                        </p:tav>
                                      </p:tavLst>
                                    </p:anim>
                                    <p:anim calcmode="lin" valueType="num">
                                      <p:cBhvr>
                                        <p:cTn id="13" dur="10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childTnLst>
                          </p:cTn>
                        </p:par>
                        <p:par>
                          <p:cTn id="22" fill="hold">
                            <p:stCondLst>
                              <p:cond delay="3600"/>
                            </p:stCondLst>
                            <p:childTnLst>
                              <p:par>
                                <p:cTn id="23" presetID="36" presetClass="emph" presetSubtype="0" repeatCount="indefinite" fill="hold" grpId="1" nodeType="afterEffect">
                                  <p:stCondLst>
                                    <p:cond delay="0"/>
                                  </p:stCondLst>
                                  <p:iterate type="lt">
                                    <p:tmPct val="10000"/>
                                  </p:iterate>
                                  <p:childTnLst>
                                    <p:animScale>
                                      <p:cBhvr>
                                        <p:cTn id="24" dur="500" autoRev="1" fill="hold">
                                          <p:stCondLst>
                                            <p:cond delay="0"/>
                                          </p:stCondLst>
                                        </p:cTn>
                                        <p:tgtEl>
                                          <p:spTgt spid="8"/>
                                        </p:tgtEl>
                                      </p:cBhvr>
                                      <p:to x="80000" y="100000"/>
                                    </p:animScale>
                                    <p:anim by="(#ppt_w*0.10)" calcmode="lin" valueType="num">
                                      <p:cBhvr>
                                        <p:cTn id="25" dur="500" autoRev="1" fill="hold">
                                          <p:stCondLst>
                                            <p:cond delay="0"/>
                                          </p:stCondLst>
                                        </p:cTn>
                                        <p:tgtEl>
                                          <p:spTgt spid="8"/>
                                        </p:tgtEl>
                                        <p:attrNameLst>
                                          <p:attrName>ppt_x</p:attrName>
                                        </p:attrNameLst>
                                      </p:cBhvr>
                                    </p:anim>
                                    <p:anim by="(-#ppt_w*0.10)" calcmode="lin" valueType="num">
                                      <p:cBhvr>
                                        <p:cTn id="26" dur="500" autoRev="1" fill="hold">
                                          <p:stCondLst>
                                            <p:cond delay="0"/>
                                          </p:stCondLst>
                                        </p:cTn>
                                        <p:tgtEl>
                                          <p:spTgt spid="8"/>
                                        </p:tgtEl>
                                        <p:attrNameLst>
                                          <p:attrName>ppt_y</p:attrName>
                                        </p:attrNameLst>
                                      </p:cBhvr>
                                    </p:anim>
                                    <p:animRot by="-480000">
                                      <p:cBhvr>
                                        <p:cTn id="27" dur="500" autoRev="1" fill="hold">
                                          <p:stCondLst>
                                            <p:cond delay="0"/>
                                          </p:stCondLst>
                                        </p:cTn>
                                        <p:tgtEl>
                                          <p:spTgt spid="8"/>
                                        </p:tgtEl>
                                        <p:attrNameLst>
                                          <p:attrName>r</p:attrName>
                                        </p:attrNameLst>
                                      </p:cBhvr>
                                    </p:animRot>
                                  </p:childTnLst>
                                </p:cTn>
                              </p:par>
                              <p:par>
                                <p:cTn id="28" presetID="10" presetClass="entr" presetSubtype="0" fill="hold" grpId="0" nodeType="withEffect">
                                  <p:stCondLst>
                                    <p:cond delay="1000"/>
                                  </p:stCondLst>
                                  <p:childTnLst>
                                    <p:set>
                                      <p:cBhvr>
                                        <p:cTn id="29" dur="1" fill="hold">
                                          <p:stCondLst>
                                            <p:cond delay="0"/>
                                          </p:stCondLst>
                                        </p:cTn>
                                        <p:tgtEl>
                                          <p:spTgt spid="44034">
                                            <p:txEl>
                                              <p:pRg st="0" end="0"/>
                                            </p:txEl>
                                          </p:spTgt>
                                        </p:tgtEl>
                                        <p:attrNameLst>
                                          <p:attrName>style.visibility</p:attrName>
                                        </p:attrNameLst>
                                      </p:cBhvr>
                                      <p:to>
                                        <p:strVal val="visible"/>
                                      </p:to>
                                    </p:set>
                                    <p:animEffect transition="in" filter="fade">
                                      <p:cBhvr>
                                        <p:cTn id="30" dur="1000"/>
                                        <p:tgtEl>
                                          <p:spTgt spid="44034">
                                            <p:txEl>
                                              <p:pRg st="0" end="0"/>
                                            </p:txEl>
                                          </p:spTgt>
                                        </p:tgtEl>
                                      </p:cBhvr>
                                    </p:animEffect>
                                  </p:childTnLst>
                                </p:cTn>
                              </p:par>
                            </p:childTnLst>
                          </p:cTn>
                        </p:par>
                        <p:par>
                          <p:cTn id="31" fill="hold">
                            <p:stCondLst>
                              <p:cond delay="6200"/>
                            </p:stCondLst>
                            <p:childTnLst>
                              <p:par>
                                <p:cTn id="32" presetID="53" presetClass="entr" presetSubtype="16" fill="hold" nodeType="afterEffect">
                                  <p:stCondLst>
                                    <p:cond delay="0"/>
                                  </p:stCondLst>
                                  <p:childTnLst>
                                    <p:set>
                                      <p:cBhvr>
                                        <p:cTn id="33" dur="1" fill="hold">
                                          <p:stCondLst>
                                            <p:cond delay="0"/>
                                          </p:stCondLst>
                                        </p:cTn>
                                        <p:tgtEl>
                                          <p:spTgt spid="4098"/>
                                        </p:tgtEl>
                                        <p:attrNameLst>
                                          <p:attrName>style.visibility</p:attrName>
                                        </p:attrNameLst>
                                      </p:cBhvr>
                                      <p:to>
                                        <p:strVal val="visible"/>
                                      </p:to>
                                    </p:set>
                                    <p:anim calcmode="lin" valueType="num">
                                      <p:cBhvr>
                                        <p:cTn id="34" dur="1000" fill="hold"/>
                                        <p:tgtEl>
                                          <p:spTgt spid="4098"/>
                                        </p:tgtEl>
                                        <p:attrNameLst>
                                          <p:attrName>ppt_w</p:attrName>
                                        </p:attrNameLst>
                                      </p:cBhvr>
                                      <p:tavLst>
                                        <p:tav tm="0">
                                          <p:val>
                                            <p:fltVal val="0"/>
                                          </p:val>
                                        </p:tav>
                                        <p:tav tm="100000">
                                          <p:val>
                                            <p:strVal val="#ppt_w"/>
                                          </p:val>
                                        </p:tav>
                                      </p:tavLst>
                                    </p:anim>
                                    <p:anim calcmode="lin" valueType="num">
                                      <p:cBhvr>
                                        <p:cTn id="35" dur="1000" fill="hold"/>
                                        <p:tgtEl>
                                          <p:spTgt spid="4098"/>
                                        </p:tgtEl>
                                        <p:attrNameLst>
                                          <p:attrName>ppt_h</p:attrName>
                                        </p:attrNameLst>
                                      </p:cBhvr>
                                      <p:tavLst>
                                        <p:tav tm="0">
                                          <p:val>
                                            <p:fltVal val="0"/>
                                          </p:val>
                                        </p:tav>
                                        <p:tav tm="100000">
                                          <p:val>
                                            <p:strVal val="#ppt_h"/>
                                          </p:val>
                                        </p:tav>
                                      </p:tavLst>
                                    </p:anim>
                                    <p:animEffect transition="in" filter="fade">
                                      <p:cBhvr>
                                        <p:cTn id="36"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P spid="8" grpId="0"/>
      <p:bldP spid="8" grpId="1"/>
      <p:bldP spid="9" grpId="0"/>
      <p:bldP spid="10"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egnaposto contenuto 2"/>
          <p:cNvSpPr>
            <a:spLocks noGrp="1"/>
          </p:cNvSpPr>
          <p:nvPr>
            <p:ph idx="4294967295"/>
          </p:nvPr>
        </p:nvSpPr>
        <p:spPr>
          <a:xfrm>
            <a:off x="3771900" y="1302706"/>
            <a:ext cx="8127826" cy="4922729"/>
          </a:xfrm>
        </p:spPr>
        <p:txBody>
          <a:bodyPr numCol="2" spcCol="360000">
            <a:normAutofit fontScale="77500" lnSpcReduction="20000"/>
          </a:bodyPr>
          <a:lstStyle/>
          <a:p>
            <a:pPr marL="0" indent="0" algn="just" eaLnBrk="1" hangingPunct="1">
              <a:lnSpc>
                <a:spcPct val="160000"/>
              </a:lnSpc>
              <a:buFont typeface="Arial" charset="0"/>
              <a:buNone/>
              <a:defRPr/>
            </a:pPr>
            <a:r>
              <a:rPr lang="it-IT" sz="2000" dirty="0" smtClean="0"/>
              <a:t>Le centrali nucleari fin ora esistenti si basano sul processo di </a:t>
            </a:r>
            <a:r>
              <a:rPr lang="it-IT" sz="2000" b="1" dirty="0" smtClean="0">
                <a:effectLst>
                  <a:outerShdw blurRad="38100" dist="38100" dir="2700000" algn="tl">
                    <a:srgbClr val="000000">
                      <a:alpha val="43137"/>
                    </a:srgbClr>
                  </a:outerShdw>
                </a:effectLst>
              </a:rPr>
              <a:t>fissione nucleare</a:t>
            </a:r>
            <a:r>
              <a:rPr lang="it-IT" sz="2000" dirty="0" smtClean="0"/>
              <a:t>, in cui, rompendo il nucleo di un atomo, si ottiene un grande quantitativo di energia. Infatti la somma delle masse degli atomi interessati sarà minore dopo l’urto, ciò significa che parte di quella massa (circa lo 0.1%), è stata trasformata in energia. Se accanto a questo primo nucleo, ve ne sono altri, si potrà sviluppare una reazione a catena, che permette di produrre quantitativi di energia abbastanza elevati. </a:t>
            </a:r>
          </a:p>
          <a:p>
            <a:pPr marL="0" indent="0" algn="just" eaLnBrk="1" hangingPunct="1">
              <a:lnSpc>
                <a:spcPct val="160000"/>
              </a:lnSpc>
              <a:buFont typeface="Arial" charset="0"/>
              <a:buNone/>
              <a:defRPr/>
            </a:pPr>
            <a:r>
              <a:rPr lang="it-IT" sz="2000" dirty="0" smtClean="0"/>
              <a:t>Processo diverso è quello della </a:t>
            </a:r>
            <a:r>
              <a:rPr lang="it-IT" sz="2000" b="1" dirty="0" smtClean="0">
                <a:effectLst>
                  <a:outerShdw blurRad="38100" dist="38100" dir="2700000" algn="tl">
                    <a:srgbClr val="000000">
                      <a:alpha val="43137"/>
                    </a:srgbClr>
                  </a:outerShdw>
                </a:effectLst>
              </a:rPr>
              <a:t>fusione nucleare</a:t>
            </a:r>
            <a:r>
              <a:rPr lang="it-IT" sz="2000" dirty="0" smtClean="0"/>
              <a:t>, che consiste nel unire nuclei leggeri in nuclei più pesanti, la cui massa sarà minore di quella dei nuclei di partenza; parte della massa (circa l’1%) sarà trasformata in energia sotto forma di raggi gamma. Questo è il meccanismo che produce energia irradiata dal sole. Tuttavia la fusione di nuclei leggeri si può ottenere solo a temperature elevatissime (10 000 000 °C), ragion per cui non si riesce ancora a controllarla ed è stata usata solo a scopi bellici.</a:t>
            </a:r>
          </a:p>
        </p:txBody>
      </p:sp>
      <p:pic>
        <p:nvPicPr>
          <p:cNvPr id="27650"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27651"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6" name="Rettangolo arrotondato 5">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Titolo 1"/>
          <p:cNvSpPr txBox="1">
            <a:spLocks/>
          </p:cNvSpPr>
          <p:nvPr/>
        </p:nvSpPr>
        <p:spPr>
          <a:xfrm>
            <a:off x="5094288" y="485775"/>
            <a:ext cx="6096000"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PROCESSI DEL NUCLEARE</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8" name="Titolo 1">
            <a:hlinkClick r:id="rId4" action="ppaction://hlinksldjump"/>
          </p:cNvPr>
          <p:cNvSpPr txBox="1">
            <a:spLocks/>
          </p:cNvSpPr>
          <p:nvPr/>
        </p:nvSpPr>
        <p:spPr>
          <a:xfrm>
            <a:off x="1082675" y="2466975"/>
            <a:ext cx="1735138" cy="45720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CHE </a:t>
            </a:r>
            <a:r>
              <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COS’ </a:t>
            </a: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È</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9" name="Titolo 1">
            <a:hlinkClick r:id="rId5" action="ppaction://hlinksldjump"/>
          </p:cNvPr>
          <p:cNvSpPr txBox="1">
            <a:spLocks/>
          </p:cNvSpPr>
          <p:nvPr/>
        </p:nvSpPr>
        <p:spPr>
          <a:xfrm>
            <a:off x="1166813" y="3067050"/>
            <a:ext cx="1654175" cy="48895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PROCESSI</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CasellaDiTesto 9"/>
          <p:cNvSpPr txBox="1"/>
          <p:nvPr/>
        </p:nvSpPr>
        <p:spPr>
          <a:xfrm>
            <a:off x="835025" y="249555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1" name="CasellaDiTesto 10"/>
          <p:cNvSpPr txBox="1"/>
          <p:nvPr/>
        </p:nvSpPr>
        <p:spPr>
          <a:xfrm>
            <a:off x="819150" y="308768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2" name="Titolo 1">
            <a:hlinkClick r:id="rId3" action="ppaction://hlinksldjump"/>
          </p:cNvPr>
          <p:cNvSpPr txBox="1">
            <a:spLocks/>
          </p:cNvSpPr>
          <p:nvPr/>
        </p:nvSpPr>
        <p:spPr>
          <a:xfrm>
            <a:off x="911225" y="1995488"/>
            <a:ext cx="1943100" cy="460375"/>
          </a:xfrm>
          <a:prstGeom prst="rect">
            <a:avLst/>
          </a:prstGeom>
        </p:spPr>
        <p:txBody>
          <a:bodyPr anchor="ctr">
            <a:normAutofit fontScale="625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NUCLEARE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 calcmode="lin" valueType="num">
                                      <p:cBhvr>
                                        <p:cTn id="9"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par>
                          <p:cTn id="18" fill="hold">
                            <p:stCondLst>
                              <p:cond delay="29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7"/>
                                        </p:tgtEl>
                                      </p:cBhvr>
                                      <p:to x="80000" y="100000"/>
                                    </p:animScale>
                                    <p:anim by="(#ppt_w*0.10)" calcmode="lin" valueType="num">
                                      <p:cBhvr>
                                        <p:cTn id="21" dur="500" autoRev="1" fill="hold">
                                          <p:stCondLst>
                                            <p:cond delay="0"/>
                                          </p:stCondLst>
                                        </p:cTn>
                                        <p:tgtEl>
                                          <p:spTgt spid="7"/>
                                        </p:tgtEl>
                                        <p:attrNameLst>
                                          <p:attrName>ppt_x</p:attrName>
                                        </p:attrNameLst>
                                      </p:cBhvr>
                                    </p:anim>
                                    <p:anim by="(-#ppt_w*0.10)" calcmode="lin" valueType="num">
                                      <p:cBhvr>
                                        <p:cTn id="22" dur="500" autoRev="1" fill="hold">
                                          <p:stCondLst>
                                            <p:cond delay="0"/>
                                          </p:stCondLst>
                                        </p:cTn>
                                        <p:tgtEl>
                                          <p:spTgt spid="7"/>
                                        </p:tgtEl>
                                        <p:attrNameLst>
                                          <p:attrName>ppt_y</p:attrName>
                                        </p:attrNameLst>
                                      </p:cBhvr>
                                    </p:anim>
                                    <p:animRot by="-480000">
                                      <p:cBhvr>
                                        <p:cTn id="23" dur="500" autoRev="1" fill="hold">
                                          <p:stCondLst>
                                            <p:cond delay="0"/>
                                          </p:stCondLst>
                                        </p:cTn>
                                        <p:tgtEl>
                                          <p:spTgt spid="7"/>
                                        </p:tgtEl>
                                        <p:attrNameLst>
                                          <p:attrName>r</p:attrName>
                                        </p:attrNameLst>
                                      </p:cBhvr>
                                    </p:animRot>
                                  </p:childTnLst>
                                </p:cTn>
                              </p:par>
                              <p:par>
                                <p:cTn id="24" presetID="10" presetClass="entr" presetSubtype="0" fill="hold" grpId="0" nodeType="withEffect">
                                  <p:stCondLst>
                                    <p:cond delay="500"/>
                                  </p:stCondLst>
                                  <p:childTnLst>
                                    <p:set>
                                      <p:cBhvr>
                                        <p:cTn id="25" dur="1" fill="hold">
                                          <p:stCondLst>
                                            <p:cond delay="0"/>
                                          </p:stCondLst>
                                        </p:cTn>
                                        <p:tgtEl>
                                          <p:spTgt spid="46082">
                                            <p:txEl>
                                              <p:pRg st="0" end="0"/>
                                            </p:txEl>
                                          </p:spTgt>
                                        </p:tgtEl>
                                        <p:attrNameLst>
                                          <p:attrName>style.visibility</p:attrName>
                                        </p:attrNameLst>
                                      </p:cBhvr>
                                      <p:to>
                                        <p:strVal val="visible"/>
                                      </p:to>
                                    </p:set>
                                    <p:animEffect transition="in" filter="fade">
                                      <p:cBhvr>
                                        <p:cTn id="26" dur="1000"/>
                                        <p:tgtEl>
                                          <p:spTgt spid="46082">
                                            <p:txEl>
                                              <p:pRg st="0" end="0"/>
                                            </p:txEl>
                                          </p:spTgt>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46082">
                                            <p:txEl>
                                              <p:pRg st="1" end="1"/>
                                            </p:txEl>
                                          </p:spTgt>
                                        </p:tgtEl>
                                        <p:attrNameLst>
                                          <p:attrName>style.visibility</p:attrName>
                                        </p:attrNameLst>
                                      </p:cBhvr>
                                      <p:to>
                                        <p:strVal val="visible"/>
                                      </p:to>
                                    </p:set>
                                    <p:animEffect transition="in" filter="fade">
                                      <p:cBhvr>
                                        <p:cTn id="29" dur="1000"/>
                                        <p:tgtEl>
                                          <p:spTgt spid="4608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uiExpand="1" build="p"/>
      <p:bldP spid="7" grpId="0"/>
      <p:bldP spid="7" grpId="1"/>
      <p:bldP spid="9"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egnaposto contenuto 2"/>
          <p:cNvSpPr>
            <a:spLocks noGrp="1"/>
          </p:cNvSpPr>
          <p:nvPr>
            <p:ph idx="4294967295"/>
          </p:nvPr>
        </p:nvSpPr>
        <p:spPr>
          <a:xfrm>
            <a:off x="3708400" y="1117600"/>
            <a:ext cx="7953375" cy="4878388"/>
          </a:xfrm>
        </p:spPr>
        <p:txBody>
          <a:bodyPr/>
          <a:lstStyle/>
          <a:p>
            <a:pPr marL="0" indent="0" algn="just" eaLnBrk="1" hangingPunct="1">
              <a:lnSpc>
                <a:spcPct val="150000"/>
              </a:lnSpc>
              <a:buFont typeface="Arial" charset="0"/>
              <a:buNone/>
              <a:defRPr/>
            </a:pPr>
            <a:r>
              <a:rPr lang="it-IT" sz="1600" dirty="0" smtClean="0"/>
              <a:t>Se però numerosi sono i vantaggi derivanti dallo sfruttamento di questo tipo di energia, altrettanti sono i rischi da questa addotti:</a:t>
            </a:r>
          </a:p>
          <a:p>
            <a:pPr algn="just" eaLnBrk="1" hangingPunct="1">
              <a:lnSpc>
                <a:spcPct val="150000"/>
              </a:lnSpc>
              <a:buFont typeface="Wingdings" panose="05000000000000000000" pitchFamily="2" charset="2"/>
              <a:buChar char="q"/>
              <a:defRPr/>
            </a:pPr>
            <a:r>
              <a:rPr lang="it-IT" sz="1600" dirty="0" smtClean="0"/>
              <a:t> </a:t>
            </a:r>
            <a:r>
              <a:rPr lang="it-IT" sz="1600" b="1" dirty="0" smtClean="0">
                <a:effectLst>
                  <a:outerShdw blurRad="38100" dist="38100" dir="2700000" algn="tl">
                    <a:srgbClr val="000000">
                      <a:alpha val="43137"/>
                    </a:srgbClr>
                  </a:outerShdw>
                </a:effectLst>
              </a:rPr>
              <a:t>la sicurezza</a:t>
            </a:r>
            <a:r>
              <a:rPr lang="it-IT" sz="1600" dirty="0" smtClean="0"/>
              <a:t>: famosi sono gli incidenti collegati alle centrali nucleari, primo fra tutti, quello di </a:t>
            </a:r>
            <a:r>
              <a:rPr lang="it-IT" sz="1600" dirty="0" err="1" smtClean="0"/>
              <a:t>Černobyl</a:t>
            </a:r>
            <a:r>
              <a:rPr lang="it-IT" sz="1600" dirty="0" smtClean="0"/>
              <a:t>; un incidente molto grave (di livello 7) ha effetti gravissimi sulla salute e sul territorio non solo nelle vicinanze della centrale ma anche a grandi distanze.</a:t>
            </a:r>
          </a:p>
          <a:p>
            <a:pPr algn="just" eaLnBrk="1" hangingPunct="1">
              <a:lnSpc>
                <a:spcPct val="150000"/>
              </a:lnSpc>
              <a:buFont typeface="Wingdings" panose="05000000000000000000" pitchFamily="2" charset="2"/>
              <a:buChar char="q"/>
              <a:defRPr/>
            </a:pPr>
            <a:r>
              <a:rPr lang="it-IT" sz="1600" dirty="0" smtClean="0"/>
              <a:t> </a:t>
            </a:r>
            <a:r>
              <a:rPr lang="it-IT" sz="1600" b="1" dirty="0" smtClean="0">
                <a:effectLst>
                  <a:outerShdw blurRad="38100" dist="38100" dir="2700000" algn="tl">
                    <a:srgbClr val="000000">
                      <a:alpha val="43137"/>
                    </a:srgbClr>
                  </a:outerShdw>
                </a:effectLst>
              </a:rPr>
              <a:t>lo smaltimento delle scorie</a:t>
            </a:r>
            <a:r>
              <a:rPr lang="it-IT" sz="1600" dirty="0" smtClean="0"/>
              <a:t>: poiché la fonte energetica, sfruttata nelle centrali nucleari, è radioattiva e quindi particolarmente pericolosa, quello dello smaltimento delle scorie risulta un vero e proprio problema, in quanto alcuni sottoprodotti hanno un tempo di dimezzamento di alcune migliaia di anni.</a:t>
            </a:r>
            <a:r>
              <a:rPr lang="it-IT" sz="2000" dirty="0" smtClean="0"/>
              <a:t> </a:t>
            </a:r>
          </a:p>
          <a:p>
            <a:pPr algn="just" eaLnBrk="1" hangingPunct="1">
              <a:lnSpc>
                <a:spcPct val="150000"/>
              </a:lnSpc>
              <a:buFont typeface="Wingdings" panose="05000000000000000000" pitchFamily="2" charset="2"/>
              <a:buChar char="q"/>
              <a:defRPr/>
            </a:pPr>
            <a:r>
              <a:rPr lang="it-IT" sz="1600" dirty="0" smtClean="0"/>
              <a:t> </a:t>
            </a:r>
            <a:r>
              <a:rPr lang="it-IT" sz="1600" b="1" dirty="0" smtClean="0">
                <a:effectLst>
                  <a:outerShdw blurRad="38100" dist="38100" dir="2700000" algn="tl">
                    <a:srgbClr val="000000">
                      <a:alpha val="43137"/>
                    </a:srgbClr>
                  </a:outerShdw>
                </a:effectLst>
              </a:rPr>
              <a:t>l’emissione atmosferica</a:t>
            </a:r>
            <a:r>
              <a:rPr lang="it-IT" sz="1600" dirty="0" smtClean="0"/>
              <a:t>: pur non emettendo nessun fumo di combustione, le centrali rilasciano gas e liquidi radioattivi.</a:t>
            </a:r>
          </a:p>
        </p:txBody>
      </p:sp>
      <p:pic>
        <p:nvPicPr>
          <p:cNvPr id="28674"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28675"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6" name="Rettangolo arrotondato 5">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6" name="Titolo 1">
            <a:hlinkClick r:id="rId3" action="ppaction://hlinksldjump"/>
          </p:cNvPr>
          <p:cNvSpPr txBox="1">
            <a:spLocks/>
          </p:cNvSpPr>
          <p:nvPr/>
        </p:nvSpPr>
        <p:spPr>
          <a:xfrm>
            <a:off x="238125" y="1995488"/>
            <a:ext cx="2616200" cy="460375"/>
          </a:xfrm>
          <a:prstGeom prst="rect">
            <a:avLst/>
          </a:prstGeom>
        </p:spPr>
        <p:txBody>
          <a:bodyPr anchor="ctr">
            <a:normAutofit fontScale="625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L’ENERGIA NUCLEARE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7" name="Titolo 1">
            <a:hlinkClick r:id="rId4" action="ppaction://hlinksldjump"/>
          </p:cNvPr>
          <p:cNvSpPr txBox="1">
            <a:spLocks/>
          </p:cNvSpPr>
          <p:nvPr/>
        </p:nvSpPr>
        <p:spPr>
          <a:xfrm>
            <a:off x="1250950" y="2466975"/>
            <a:ext cx="1700213" cy="45720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CHE </a:t>
            </a:r>
            <a:r>
              <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COS’ </a:t>
            </a: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È</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8" name="Titolo 1">
            <a:hlinkClick r:id="rId5" action="ppaction://hlinksldjump"/>
          </p:cNvPr>
          <p:cNvSpPr txBox="1">
            <a:spLocks/>
          </p:cNvSpPr>
          <p:nvPr/>
        </p:nvSpPr>
        <p:spPr>
          <a:xfrm>
            <a:off x="1250950" y="3067050"/>
            <a:ext cx="1679575" cy="48895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PROCESSI</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9" name="CasellaDiTesto 18"/>
          <p:cNvSpPr txBox="1"/>
          <p:nvPr/>
        </p:nvSpPr>
        <p:spPr>
          <a:xfrm>
            <a:off x="835025" y="249555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0" name="CasellaDiTesto 19"/>
          <p:cNvSpPr txBox="1"/>
          <p:nvPr/>
        </p:nvSpPr>
        <p:spPr>
          <a:xfrm>
            <a:off x="819150" y="308768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1" name="CasellaDiTesto 20"/>
          <p:cNvSpPr txBox="1"/>
          <p:nvPr/>
        </p:nvSpPr>
        <p:spPr>
          <a:xfrm>
            <a:off x="819150" y="38004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2" name="Titolo 1">
            <a:hlinkClick r:id="rId6" action="ppaction://hlinksldjump"/>
          </p:cNvPr>
          <p:cNvSpPr txBox="1">
            <a:spLocks/>
          </p:cNvSpPr>
          <p:nvPr/>
        </p:nvSpPr>
        <p:spPr>
          <a:xfrm>
            <a:off x="1250950" y="3724275"/>
            <a:ext cx="1762125" cy="48895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PROBLEMI</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4" name="Titolo 1"/>
          <p:cNvSpPr txBox="1">
            <a:spLocks/>
          </p:cNvSpPr>
          <p:nvPr/>
        </p:nvSpPr>
        <p:spPr>
          <a:xfrm>
            <a:off x="5094288" y="485775"/>
            <a:ext cx="6096000"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PROBLEMI DEL NUCLEARE</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4"/>
                                        </p:tgtEl>
                                        <p:attrNameLst>
                                          <p:attrName>ppt_y</p:attrName>
                                        </p:attrNameLst>
                                      </p:cBhvr>
                                      <p:tavLst>
                                        <p:tav tm="0">
                                          <p:val>
                                            <p:strVal val="#ppt_y"/>
                                          </p:val>
                                        </p:tav>
                                        <p:tav tm="100000">
                                          <p:val>
                                            <p:strVal val="#ppt_y"/>
                                          </p:val>
                                        </p:tav>
                                      </p:tavLst>
                                    </p:anim>
                                    <p:anim calcmode="lin" valueType="num">
                                      <p:cBhvr>
                                        <p:cTn id="9" dur="10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childTnLst>
                                </p:cTn>
                              </p:par>
                            </p:childTnLst>
                          </p:cTn>
                        </p:par>
                        <p:par>
                          <p:cTn id="18" fill="hold">
                            <p:stCondLst>
                              <p:cond delay="29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24"/>
                                        </p:tgtEl>
                                      </p:cBhvr>
                                      <p:to x="80000" y="100000"/>
                                    </p:animScale>
                                    <p:anim by="(#ppt_w*0.10)" calcmode="lin" valueType="num">
                                      <p:cBhvr>
                                        <p:cTn id="21" dur="500" autoRev="1" fill="hold">
                                          <p:stCondLst>
                                            <p:cond delay="0"/>
                                          </p:stCondLst>
                                        </p:cTn>
                                        <p:tgtEl>
                                          <p:spTgt spid="24"/>
                                        </p:tgtEl>
                                        <p:attrNameLst>
                                          <p:attrName>ppt_x</p:attrName>
                                        </p:attrNameLst>
                                      </p:cBhvr>
                                    </p:anim>
                                    <p:anim by="(-#ppt_w*0.10)" calcmode="lin" valueType="num">
                                      <p:cBhvr>
                                        <p:cTn id="22" dur="500" autoRev="1" fill="hold">
                                          <p:stCondLst>
                                            <p:cond delay="0"/>
                                          </p:stCondLst>
                                        </p:cTn>
                                        <p:tgtEl>
                                          <p:spTgt spid="24"/>
                                        </p:tgtEl>
                                        <p:attrNameLst>
                                          <p:attrName>ppt_y</p:attrName>
                                        </p:attrNameLst>
                                      </p:cBhvr>
                                    </p:anim>
                                    <p:animRot by="-480000">
                                      <p:cBhvr>
                                        <p:cTn id="23" dur="500" autoRev="1" fill="hold">
                                          <p:stCondLst>
                                            <p:cond delay="0"/>
                                          </p:stCondLst>
                                        </p:cTn>
                                        <p:tgtEl>
                                          <p:spTgt spid="24"/>
                                        </p:tgtEl>
                                        <p:attrNameLst>
                                          <p:attrName>r</p:attrName>
                                        </p:attrNameLst>
                                      </p:cBhvr>
                                    </p:animRot>
                                  </p:childTnLst>
                                </p:cTn>
                              </p:par>
                              <p:par>
                                <p:cTn id="24" presetID="10" presetClass="entr" presetSubtype="0" fill="hold" grpId="0" nodeType="withEffect">
                                  <p:stCondLst>
                                    <p:cond delay="0"/>
                                  </p:stCondLst>
                                  <p:childTnLst>
                                    <p:set>
                                      <p:cBhvr>
                                        <p:cTn id="25" dur="1" fill="hold">
                                          <p:stCondLst>
                                            <p:cond delay="0"/>
                                          </p:stCondLst>
                                        </p:cTn>
                                        <p:tgtEl>
                                          <p:spTgt spid="45058">
                                            <p:txEl>
                                              <p:pRg st="0" end="0"/>
                                            </p:txEl>
                                          </p:spTgt>
                                        </p:tgtEl>
                                        <p:attrNameLst>
                                          <p:attrName>style.visibility</p:attrName>
                                        </p:attrNameLst>
                                      </p:cBhvr>
                                      <p:to>
                                        <p:strVal val="visible"/>
                                      </p:to>
                                    </p:set>
                                    <p:animEffect transition="in" filter="fade">
                                      <p:cBhvr>
                                        <p:cTn id="26" dur="1000"/>
                                        <p:tgtEl>
                                          <p:spTgt spid="45058">
                                            <p:txEl>
                                              <p:pRg st="0" end="0"/>
                                            </p:txEl>
                                          </p:spTgt>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45058">
                                            <p:txEl>
                                              <p:pRg st="1" end="1"/>
                                            </p:txEl>
                                          </p:spTgt>
                                        </p:tgtEl>
                                        <p:attrNameLst>
                                          <p:attrName>style.visibility</p:attrName>
                                        </p:attrNameLst>
                                      </p:cBhvr>
                                      <p:to>
                                        <p:strVal val="visible"/>
                                      </p:to>
                                    </p:set>
                                    <p:animEffect transition="in" filter="fade">
                                      <p:cBhvr>
                                        <p:cTn id="29" dur="1000"/>
                                        <p:tgtEl>
                                          <p:spTgt spid="45058">
                                            <p:txEl>
                                              <p:pRg st="1" end="1"/>
                                            </p:txEl>
                                          </p:spTgt>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45058">
                                            <p:txEl>
                                              <p:pRg st="2" end="2"/>
                                            </p:txEl>
                                          </p:spTgt>
                                        </p:tgtEl>
                                        <p:attrNameLst>
                                          <p:attrName>style.visibility</p:attrName>
                                        </p:attrNameLst>
                                      </p:cBhvr>
                                      <p:to>
                                        <p:strVal val="visible"/>
                                      </p:to>
                                    </p:set>
                                    <p:animEffect transition="in" filter="fade">
                                      <p:cBhvr>
                                        <p:cTn id="32" dur="1000"/>
                                        <p:tgtEl>
                                          <p:spTgt spid="45058">
                                            <p:txEl>
                                              <p:pRg st="2" end="2"/>
                                            </p:txEl>
                                          </p:spTgt>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45058">
                                            <p:txEl>
                                              <p:pRg st="3" end="3"/>
                                            </p:txEl>
                                          </p:spTgt>
                                        </p:tgtEl>
                                        <p:attrNameLst>
                                          <p:attrName>style.visibility</p:attrName>
                                        </p:attrNameLst>
                                      </p:cBhvr>
                                      <p:to>
                                        <p:strVal val="visible"/>
                                      </p:to>
                                    </p:set>
                                    <p:animEffect transition="in" filter="fade">
                                      <p:cBhvr>
                                        <p:cTn id="35" dur="1000"/>
                                        <p:tgtEl>
                                          <p:spTgt spid="450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uiExpand="1" build="p"/>
      <p:bldP spid="21" grpId="0"/>
      <p:bldP spid="22" grpId="0" animBg="1"/>
      <p:bldP spid="24" grpId="0"/>
      <p:bldP spid="2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Rettangolo 6">
            <a:hlinkClick r:id="rId2" action="ppaction://hlinksldjump"/>
          </p:cNvPr>
          <p:cNvSpPr/>
          <p:nvPr/>
        </p:nvSpPr>
        <p:spPr>
          <a:xfrm>
            <a:off x="1877291" y="1475509"/>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L’ENERGIA</a:t>
            </a:r>
            <a:endParaRPr lang="it-IT" sz="2400" dirty="0"/>
          </a:p>
        </p:txBody>
      </p:sp>
      <p:sp>
        <p:nvSpPr>
          <p:cNvPr id="8" name="Rettangolo 7">
            <a:hlinkClick r:id="rId3" action="ppaction://hlinksldjump"/>
          </p:cNvPr>
          <p:cNvSpPr/>
          <p:nvPr/>
        </p:nvSpPr>
        <p:spPr>
          <a:xfrm>
            <a:off x="6122894" y="1475509"/>
            <a:ext cx="4218709" cy="2026228"/>
          </a:xfrm>
          <a:prstGeom prst="rect">
            <a:avLst/>
          </a:prstGeom>
          <a:effectLst>
            <a:outerShdw blurRad="50800" dist="38100" dir="2700000" algn="tl" rotWithShape="0">
              <a:prstClr val="black">
                <a:alpha val="40000"/>
              </a:prstClr>
            </a:outerShdw>
          </a:effectLst>
          <a:scene3d>
            <a:camera prst="perspectiveLeft">
              <a:rot lat="0" lon="1200000" rev="0"/>
            </a:camera>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LA TERMODINAMICA</a:t>
            </a:r>
            <a:endParaRPr lang="it-IT" sz="2400" dirty="0"/>
          </a:p>
        </p:txBody>
      </p:sp>
      <p:sp>
        <p:nvSpPr>
          <p:cNvPr id="9" name="Rettangolo 8">
            <a:hlinkClick r:id="rId4" action="ppaction://hlinksldjump"/>
          </p:cNvPr>
          <p:cNvSpPr/>
          <p:nvPr/>
        </p:nvSpPr>
        <p:spPr>
          <a:xfrm>
            <a:off x="1877290" y="3964132"/>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 FONTI ENERGETICHE</a:t>
            </a:r>
            <a:endParaRPr lang="it-IT" sz="2400" dirty="0"/>
          </a:p>
        </p:txBody>
      </p:sp>
      <p:sp>
        <p:nvSpPr>
          <p:cNvPr id="10" name="Rettangolo 9">
            <a:hlinkClick r:id="rId5" action="ppaction://hlinksldjump"/>
          </p:cNvPr>
          <p:cNvSpPr/>
          <p:nvPr/>
        </p:nvSpPr>
        <p:spPr>
          <a:xfrm>
            <a:off x="6130636" y="3964132"/>
            <a:ext cx="4218709" cy="2026228"/>
          </a:xfrm>
          <a:prstGeom prst="rect">
            <a:avLst/>
          </a:prstGeom>
          <a:effectLst>
            <a:outerShdw blurRad="50800" dist="38100" dir="2700000" algn="tl" rotWithShape="0">
              <a:prstClr val="black">
                <a:alpha val="40000"/>
              </a:prstClr>
            </a:outerShdw>
          </a:effectLst>
          <a:scene3d>
            <a:camera prst="perspectiveLef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TITOLO4</a:t>
            </a:r>
            <a:endParaRPr lang="it-IT" sz="2400" dirty="0"/>
          </a:p>
        </p:txBody>
      </p:sp>
      <p:pic>
        <p:nvPicPr>
          <p:cNvPr id="11" name="Immagine 5"/>
          <p:cNvPicPr>
            <a:picLocks noChangeAspect="1"/>
          </p:cNvPicPr>
          <p:nvPr/>
        </p:nvPicPr>
        <p:blipFill>
          <a:blip r:embed="rId6">
            <a:duotone>
              <a:schemeClr val="accent1">
                <a:shade val="45000"/>
                <a:satMod val="135000"/>
              </a:schemeClr>
              <a:prstClr val="white"/>
            </a:duotone>
          </a:blip>
          <a:srcRect/>
          <a:stretch>
            <a:fillRect/>
          </a:stretch>
        </p:blipFill>
        <p:spPr bwMode="auto">
          <a:xfrm>
            <a:off x="5257511" y="268886"/>
            <a:ext cx="747713" cy="747712"/>
          </a:xfrm>
          <a:prstGeom prst="rect">
            <a:avLst/>
          </a:prstGeom>
          <a:noFill/>
          <a:ln w="9525">
            <a:noFill/>
            <a:miter lim="800000"/>
            <a:headEnd/>
            <a:tailEnd/>
          </a:ln>
        </p:spPr>
      </p:pic>
      <p:sp>
        <p:nvSpPr>
          <p:cNvPr id="12" name="CasellaDiTesto 10"/>
          <p:cNvSpPr txBox="1">
            <a:spLocks noChangeArrowheads="1"/>
          </p:cNvSpPr>
          <p:nvPr/>
        </p:nvSpPr>
        <p:spPr bwMode="auto">
          <a:xfrm>
            <a:off x="6084888" y="550863"/>
            <a:ext cx="1739900" cy="369887"/>
          </a:xfrm>
          <a:prstGeom prst="rect">
            <a:avLst/>
          </a:prstGeom>
          <a:noFill/>
          <a:ln w="9525">
            <a:noFill/>
            <a:miter lim="800000"/>
            <a:headEnd/>
            <a:tailEnd/>
          </a:ln>
        </p:spPr>
        <p:txBody>
          <a:bodyPr>
            <a:spAutoFit/>
          </a:bodyPr>
          <a:lstStyle/>
          <a:p>
            <a:r>
              <a:rPr lang="it-IT">
                <a:solidFill>
                  <a:srgbClr val="C00000"/>
                </a:solidFill>
                <a:latin typeface="Stencil" pitchFamily="82" charset="0"/>
              </a:rPr>
              <a:t>INDICE</a:t>
            </a:r>
          </a:p>
        </p:txBody>
      </p:sp>
      <p:sp>
        <p:nvSpPr>
          <p:cNvPr id="13" name="Rettangolo arrotondato 12">
            <a:hlinkClick r:id="rId7" action="ppaction://hlinksldjump"/>
          </p:cNvPr>
          <p:cNvSpPr/>
          <p:nvPr/>
        </p:nvSpPr>
        <p:spPr>
          <a:xfrm>
            <a:off x="5178136" y="323232"/>
            <a:ext cx="1905000" cy="774700"/>
          </a:xfrm>
          <a:prstGeom prst="roundRect">
            <a:avLst/>
          </a:prstGeom>
          <a:noFill/>
          <a:ln w="38100">
            <a:solidFill>
              <a:schemeClr val="accent1"/>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childTnLst>
                          </p:cTn>
                        </p:par>
                        <p:par>
                          <p:cTn id="14" fill="hold">
                            <p:stCondLst>
                              <p:cond delay="1000"/>
                            </p:stCondLst>
                            <p:childTnLst>
                              <p:par>
                                <p:cTn id="15" presetID="55"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par>
                                <p:cTn id="25" presetID="55"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0.7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par>
                                <p:cTn id="30" presetID="55"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strVal val="#ppt_w*0.70"/>
                                          </p:val>
                                        </p:tav>
                                        <p:tav tm="100000">
                                          <p:val>
                                            <p:strVal val="#ppt_w"/>
                                          </p:val>
                                        </p:tav>
                                      </p:tavLst>
                                    </p:anim>
                                    <p:anim calcmode="lin" valueType="num">
                                      <p:cBhvr>
                                        <p:cTn id="33" dur="1000" fill="hold"/>
                                        <p:tgtEl>
                                          <p:spTgt spid="9"/>
                                        </p:tgtEl>
                                        <p:attrNameLst>
                                          <p:attrName>ppt_h</p:attrName>
                                        </p:attrNameLst>
                                      </p:cBhvr>
                                      <p:tavLst>
                                        <p:tav tm="0">
                                          <p:val>
                                            <p:strVal val="#ppt_h"/>
                                          </p:val>
                                        </p:tav>
                                        <p:tav tm="100000">
                                          <p:val>
                                            <p:strVal val="#ppt_h"/>
                                          </p:val>
                                        </p:tav>
                                      </p:tavLst>
                                    </p:anim>
                                    <p:animEffect transition="in" filter="fade">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Rettangolo 7"/>
          <p:cNvSpPr/>
          <p:nvPr/>
        </p:nvSpPr>
        <p:spPr>
          <a:xfrm>
            <a:off x="6122894" y="1475509"/>
            <a:ext cx="4218709" cy="2026228"/>
          </a:xfrm>
          <a:prstGeom prst="rect">
            <a:avLst/>
          </a:prstGeom>
          <a:effectLst>
            <a:outerShdw blurRad="50800" dist="38100" dir="2700000" algn="tl" rotWithShape="0">
              <a:prstClr val="black">
                <a:alpha val="40000"/>
              </a:prstClr>
            </a:outerShdw>
          </a:effectLst>
          <a:scene3d>
            <a:camera prst="perspectiveLeft">
              <a:rot lat="0" lon="1200000" rev="0"/>
            </a:camera>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LA TERMODINAMICA</a:t>
            </a:r>
            <a:endParaRPr lang="it-IT" sz="2400" dirty="0"/>
          </a:p>
        </p:txBody>
      </p:sp>
      <p:sp>
        <p:nvSpPr>
          <p:cNvPr id="9" name="Rettangolo 8"/>
          <p:cNvSpPr/>
          <p:nvPr/>
        </p:nvSpPr>
        <p:spPr>
          <a:xfrm>
            <a:off x="1877290" y="3964132"/>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 FONTI ENERGETICHE</a:t>
            </a:r>
            <a:endParaRPr lang="it-IT" sz="2400" dirty="0"/>
          </a:p>
        </p:txBody>
      </p:sp>
      <p:sp>
        <p:nvSpPr>
          <p:cNvPr id="10" name="Rettangolo 9"/>
          <p:cNvSpPr/>
          <p:nvPr/>
        </p:nvSpPr>
        <p:spPr>
          <a:xfrm>
            <a:off x="6130636" y="3964132"/>
            <a:ext cx="4218709" cy="2026228"/>
          </a:xfrm>
          <a:prstGeom prst="rect">
            <a:avLst/>
          </a:prstGeom>
          <a:effectLst>
            <a:outerShdw blurRad="50800" dist="38100" dir="2700000" algn="tl" rotWithShape="0">
              <a:prstClr val="black">
                <a:alpha val="40000"/>
              </a:prstClr>
            </a:outerShdw>
          </a:effectLst>
          <a:scene3d>
            <a:camera prst="perspectiveLef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TITOLO4</a:t>
            </a:r>
            <a:endParaRPr lang="it-IT" sz="2400" dirty="0"/>
          </a:p>
        </p:txBody>
      </p:sp>
      <p:pic>
        <p:nvPicPr>
          <p:cNvPr id="13" name="Immagine 5"/>
          <p:cNvPicPr>
            <a:picLocks noChangeAspect="1"/>
          </p:cNvPicPr>
          <p:nvPr/>
        </p:nvPicPr>
        <p:blipFill>
          <a:blip r:embed="rId2">
            <a:duotone>
              <a:schemeClr val="accent1">
                <a:shade val="45000"/>
                <a:satMod val="135000"/>
              </a:schemeClr>
              <a:prstClr val="white"/>
            </a:duotone>
          </a:blip>
          <a:srcRect/>
          <a:stretch>
            <a:fillRect/>
          </a:stretch>
        </p:blipFill>
        <p:spPr bwMode="auto">
          <a:xfrm>
            <a:off x="5257511" y="268886"/>
            <a:ext cx="747713" cy="747712"/>
          </a:xfrm>
          <a:prstGeom prst="rect">
            <a:avLst/>
          </a:prstGeom>
          <a:noFill/>
          <a:ln w="9525">
            <a:noFill/>
            <a:miter lim="800000"/>
            <a:headEnd/>
            <a:tailEnd/>
          </a:ln>
        </p:spPr>
      </p:pic>
      <p:sp>
        <p:nvSpPr>
          <p:cNvPr id="30726" name="CasellaDiTesto 10"/>
          <p:cNvSpPr txBox="1">
            <a:spLocks noChangeArrowheads="1"/>
          </p:cNvSpPr>
          <p:nvPr/>
        </p:nvSpPr>
        <p:spPr bwMode="auto">
          <a:xfrm>
            <a:off x="6084888" y="550863"/>
            <a:ext cx="1739900" cy="369887"/>
          </a:xfrm>
          <a:prstGeom prst="rect">
            <a:avLst/>
          </a:prstGeom>
          <a:noFill/>
          <a:ln w="9525">
            <a:noFill/>
            <a:miter lim="800000"/>
            <a:headEnd/>
            <a:tailEnd/>
          </a:ln>
        </p:spPr>
        <p:txBody>
          <a:bodyPr>
            <a:spAutoFit/>
          </a:bodyPr>
          <a:lstStyle/>
          <a:p>
            <a:r>
              <a:rPr lang="it-IT">
                <a:solidFill>
                  <a:srgbClr val="C00000"/>
                </a:solidFill>
                <a:latin typeface="Stencil" pitchFamily="82" charset="0"/>
              </a:rPr>
              <a:t>INDICE</a:t>
            </a:r>
          </a:p>
        </p:txBody>
      </p:sp>
      <p:sp>
        <p:nvSpPr>
          <p:cNvPr id="15" name="Rettangolo arrotondato 14">
            <a:hlinkClick r:id="rId3" action="ppaction://hlinksldjump"/>
          </p:cNvPr>
          <p:cNvSpPr/>
          <p:nvPr/>
        </p:nvSpPr>
        <p:spPr>
          <a:xfrm>
            <a:off x="5178136" y="323232"/>
            <a:ext cx="1905000" cy="774700"/>
          </a:xfrm>
          <a:prstGeom prst="roundRect">
            <a:avLst/>
          </a:prstGeom>
          <a:noFill/>
          <a:ln w="38100">
            <a:solidFill>
              <a:schemeClr val="accent1"/>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6" name="Rettangolo 15"/>
          <p:cNvSpPr/>
          <p:nvPr/>
        </p:nvSpPr>
        <p:spPr>
          <a:xfrm>
            <a:off x="1877290" y="1475509"/>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L’ENERGIA</a:t>
            </a:r>
            <a:endParaRPr lang="it-IT" sz="2400" dirty="0"/>
          </a:p>
        </p:txBody>
      </p:sp>
    </p:spTree>
  </p:cSld>
  <p:clrMapOvr>
    <a:masterClrMapping/>
  </p:clrMapOvr>
  <p:transition spd="slow" advClick="0" advTm="1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8"/>
                                        </p:tgtEl>
                                        <p:attrNameLst>
                                          <p:attrName>fillcolor</p:attrName>
                                        </p:attrNameLst>
                                      </p:cBhvr>
                                      <p:to>
                                        <a:schemeClr val="accent2"/>
                                      </p:to>
                                    </p:animClr>
                                    <p:set>
                                      <p:cBhvr>
                                        <p:cTn id="7" dur="2000" fill="hold"/>
                                        <p:tgtEl>
                                          <p:spTgt spid="8"/>
                                        </p:tgtEl>
                                        <p:attrNameLst>
                                          <p:attrName>fill.type</p:attrName>
                                        </p:attrNameLst>
                                      </p:cBhvr>
                                      <p:to>
                                        <p:strVal val="solid"/>
                                      </p:to>
                                    </p:set>
                                    <p:set>
                                      <p:cBhvr>
                                        <p:cTn id="8" dur="2000" fill="hold"/>
                                        <p:tgtEl>
                                          <p:spTgt spid="8"/>
                                        </p:tgtEl>
                                        <p:attrNameLst>
                                          <p:attrName>fill.on</p:attrName>
                                        </p:attrNameLst>
                                      </p:cBhvr>
                                      <p:to>
                                        <p:strVal val="true"/>
                                      </p:to>
                                    </p:set>
                                  </p:childTnLst>
                                </p:cTn>
                              </p:par>
                            </p:childTnLst>
                          </p:cTn>
                        </p:par>
                        <p:par>
                          <p:cTn id="9" fill="hold">
                            <p:stCondLst>
                              <p:cond delay="2000"/>
                            </p:stCondLst>
                            <p:childTnLst>
                              <p:par>
                                <p:cTn id="10" presetID="10" presetClass="exit" presetSubtype="0" fill="hold" grpId="0" nodeType="afterEffect">
                                  <p:stCondLst>
                                    <p:cond delay="0"/>
                                  </p:stCondLst>
                                  <p:childTnLst>
                                    <p:animEffect transition="out" filter="fade">
                                      <p:cBhvr>
                                        <p:cTn id="11" dur="1000"/>
                                        <p:tgtEl>
                                          <p:spTgt spid="10"/>
                                        </p:tgtEl>
                                      </p:cBhvr>
                                    </p:animEffect>
                                    <p:set>
                                      <p:cBhvr>
                                        <p:cTn id="12" dur="1" fill="hold">
                                          <p:stCondLst>
                                            <p:cond delay="999"/>
                                          </p:stCondLst>
                                        </p:cTn>
                                        <p:tgtEl>
                                          <p:spTgt spid="10"/>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1000"/>
                                        <p:tgtEl>
                                          <p:spTgt spid="9"/>
                                        </p:tgtEl>
                                      </p:cBhvr>
                                    </p:animEffect>
                                    <p:set>
                                      <p:cBhvr>
                                        <p:cTn id="15" dur="1" fill="hold">
                                          <p:stCondLst>
                                            <p:cond delay="999"/>
                                          </p:stCondLst>
                                        </p:cTn>
                                        <p:tgtEl>
                                          <p:spTgt spid="9"/>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1000"/>
                                        <p:tgtEl>
                                          <p:spTgt spid="16"/>
                                        </p:tgtEl>
                                      </p:cBhvr>
                                    </p:animEffect>
                                    <p:set>
                                      <p:cBhvr>
                                        <p:cTn id="18" dur="1" fill="hold">
                                          <p:stCondLst>
                                            <p:cond delay="999"/>
                                          </p:stCondLst>
                                        </p:cTn>
                                        <p:tgtEl>
                                          <p:spTgt spid="16"/>
                                        </p:tgtEl>
                                        <p:attrNameLst>
                                          <p:attrName>style.visibility</p:attrName>
                                        </p:attrNameLst>
                                      </p:cBhvr>
                                      <p:to>
                                        <p:strVal val="hidden"/>
                                      </p:to>
                                    </p:set>
                                  </p:childTnLst>
                                </p:cTn>
                              </p:par>
                            </p:childTnLst>
                          </p:cTn>
                        </p:par>
                        <p:par>
                          <p:cTn id="19" fill="hold">
                            <p:stCondLst>
                              <p:cond delay="3000"/>
                            </p:stCondLst>
                            <p:childTnLst>
                              <p:par>
                                <p:cTn id="20" presetID="49" presetClass="path" presetSubtype="0" accel="50000" decel="50000" fill="hold" grpId="0" nodeType="afterEffect">
                                  <p:stCondLst>
                                    <p:cond delay="0"/>
                                  </p:stCondLst>
                                  <p:childTnLst>
                                    <p:animMotion origin="layout" path="M -2.08333E-7 -1.48148E-6 L -0.17005 0.18542 " pathEditMode="relative" rAng="0" ptsTypes="AA">
                                      <p:cBhvr>
                                        <p:cTn id="21" dur="2000" fill="hold"/>
                                        <p:tgtEl>
                                          <p:spTgt spid="8"/>
                                        </p:tgtEl>
                                        <p:attrNameLst>
                                          <p:attrName>ppt_x</p:attrName>
                                          <p:attrName>ppt_y</p:attrName>
                                        </p:attrNameLst>
                                      </p:cBhvr>
                                      <p:rCtr x="-8503" y="92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contenuto 2"/>
          <p:cNvSpPr>
            <a:spLocks noGrp="1"/>
          </p:cNvSpPr>
          <p:nvPr>
            <p:ph idx="1"/>
          </p:nvPr>
        </p:nvSpPr>
        <p:spPr>
          <a:xfrm>
            <a:off x="3670300" y="1016000"/>
            <a:ext cx="8153400" cy="5092699"/>
          </a:xfrm>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numCol="2" spcCol="360000" rtlCol="0">
            <a:normAutofit/>
          </a:bodyPr>
          <a:lstStyle/>
          <a:p>
            <a:pPr marL="0" indent="0" algn="just" eaLnBrk="1" hangingPunct="1">
              <a:lnSpc>
                <a:spcPct val="150000"/>
              </a:lnSpc>
              <a:buFont typeface="Arial" charset="0"/>
              <a:buNone/>
              <a:defRPr/>
            </a:pPr>
            <a:r>
              <a:rPr lang="it-IT" sz="1700" dirty="0">
                <a:ea typeface="Malgun Gothic" panose="020B0503020000020004" pitchFamily="34" charset="-127"/>
                <a:cs typeface="JasmineUPC" panose="02020603050405020304" pitchFamily="18" charset="-34"/>
              </a:rPr>
              <a:t>La termodinamica è lo studio dell’energia termica, del suo trasferimento, della sua </a:t>
            </a:r>
            <a:r>
              <a:rPr lang="it-IT" sz="1700" dirty="0" err="1" smtClean="0">
                <a:ea typeface="Malgun Gothic" panose="020B0503020000020004" pitchFamily="34" charset="-127"/>
                <a:cs typeface="JasmineUPC" panose="02020603050405020304" pitchFamily="18" charset="-34"/>
              </a:rPr>
              <a:t>trasfor-mazione</a:t>
            </a:r>
            <a:r>
              <a:rPr lang="it-IT" sz="1700" dirty="0">
                <a:ea typeface="Malgun Gothic" panose="020B0503020000020004" pitchFamily="34" charset="-127"/>
                <a:cs typeface="JasmineUPC" panose="02020603050405020304" pitchFamily="18" charset="-34"/>
              </a:rPr>
              <a:t>, della sua </a:t>
            </a:r>
            <a:r>
              <a:rPr lang="it-IT" sz="1700" dirty="0" smtClean="0">
                <a:ea typeface="Malgun Gothic" panose="020B0503020000020004" pitchFamily="34" charset="-127"/>
                <a:cs typeface="JasmineUPC" panose="02020603050405020304" pitchFamily="18" charset="-34"/>
              </a:rPr>
              <a:t>degradazione </a:t>
            </a:r>
            <a:r>
              <a:rPr lang="it-IT" sz="1700" dirty="0">
                <a:ea typeface="Malgun Gothic" panose="020B0503020000020004" pitchFamily="34" charset="-127"/>
                <a:cs typeface="JasmineUPC" panose="02020603050405020304" pitchFamily="18" charset="-34"/>
              </a:rPr>
              <a:t>e dispersione. Questo campo della fisica cominciò a svilupparsi con l’avvento della prima rivoluzione industriale come frutto degli studi diretti a realizzare macchine termiche. La macchina a vapore fu infatti uno dei primi meccanismi capaci di trasformare l’energia termica in lavoro meccanico. Dallo studio di queste prime macchine si è sviluppato un ambito della fisica ben preciso, con una terminologia specifica e vocaboli spesso comuni ma con accezioni differenti. </a:t>
            </a:r>
          </a:p>
          <a:p>
            <a:pPr marL="0" indent="0" algn="just" eaLnBrk="1" hangingPunct="1">
              <a:lnSpc>
                <a:spcPct val="150000"/>
              </a:lnSpc>
              <a:buFont typeface="Arial" charset="0"/>
              <a:buNone/>
              <a:defRPr/>
            </a:pPr>
            <a:r>
              <a:rPr lang="it-IT" sz="1700" dirty="0">
                <a:ea typeface="Malgun Gothic" panose="020B0503020000020004" pitchFamily="34" charset="-127"/>
                <a:cs typeface="JasmineUPC" panose="02020603050405020304" pitchFamily="18" charset="-34"/>
              </a:rPr>
              <a:t>Analizziamoli.</a:t>
            </a:r>
          </a:p>
        </p:txBody>
      </p:sp>
      <p:pic>
        <p:nvPicPr>
          <p:cNvPr id="31746"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31747"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6" name="Rettangolo arrotondato 5">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3" name="Titolo 1"/>
          <p:cNvSpPr>
            <a:spLocks noGrp="1"/>
          </p:cNvSpPr>
          <p:nvPr>
            <p:ph type="title"/>
          </p:nvPr>
        </p:nvSpPr>
        <p:spPr>
          <a:xfrm>
            <a:off x="5040313" y="368300"/>
            <a:ext cx="6096000" cy="647700"/>
          </a:xfrm>
        </p:spPr>
        <p:txBody>
          <a:body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TERMODINAMICA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4" name="Titolo 1">
            <a:hlinkClick r:id="rId3" action="ppaction://hlinksldjump"/>
          </p:cNvPr>
          <p:cNvSpPr txBox="1">
            <a:spLocks/>
          </p:cNvSpPr>
          <p:nvPr/>
        </p:nvSpPr>
        <p:spPr>
          <a:xfrm>
            <a:off x="95250" y="1433513"/>
            <a:ext cx="2663825" cy="460375"/>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TERMODINAMICA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5" name="Titolo 1">
            <a:hlinkClick r:id="rId4" action="ppaction://hlinksldjump"/>
          </p:cNvPr>
          <p:cNvSpPr txBox="1">
            <a:spLocks/>
          </p:cNvSpPr>
          <p:nvPr/>
        </p:nvSpPr>
        <p:spPr>
          <a:xfrm>
            <a:off x="1060450" y="1946275"/>
            <a:ext cx="1790700" cy="60325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TERMINOLOGIA</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 VOCABOLI</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6" name="CasellaDiTesto 25"/>
          <p:cNvSpPr txBox="1"/>
          <p:nvPr/>
        </p:nvSpPr>
        <p:spPr>
          <a:xfrm>
            <a:off x="650875" y="20478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pic>
        <p:nvPicPr>
          <p:cNvPr id="2050" name="Picture 2" descr="http://i.istockimg.com/file_thumbview_approve/5669783/2/stock-photo-5669783-fire-flames-on-white.jpg"/>
          <p:cNvPicPr>
            <a:picLocks noChangeAspect="1" noChangeArrowheads="1"/>
          </p:cNvPicPr>
          <p:nvPr/>
        </p:nvPicPr>
        <p:blipFill>
          <a:blip r:embed="rId5"/>
          <a:srcRect t="15289" b="13011"/>
          <a:stretch>
            <a:fillRect/>
          </a:stretch>
        </p:blipFill>
        <p:spPr bwMode="auto">
          <a:xfrm>
            <a:off x="9067800" y="3913188"/>
            <a:ext cx="2016125" cy="21717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childTnLst>
                                </p:cTn>
                              </p:par>
                              <p:par>
                                <p:cTn id="15" presetID="41" presetClass="entr" presetSubtype="0" fill="hold" grpId="0" nodeType="withEffect">
                                  <p:stCondLst>
                                    <p:cond delay="0"/>
                                  </p:stCondLst>
                                  <p:iterate type="lt">
                                    <p:tmPct val="10000"/>
                                  </p:iterate>
                                  <p:childTnLst>
                                    <p:set>
                                      <p:cBhvr>
                                        <p:cTn id="16" dur="1" fill="hold">
                                          <p:stCondLst>
                                            <p:cond delay="0"/>
                                          </p:stCondLst>
                                        </p:cTn>
                                        <p:tgtEl>
                                          <p:spTgt spid="23"/>
                                        </p:tgtEl>
                                        <p:attrNameLst>
                                          <p:attrName>style.visibility</p:attrName>
                                        </p:attrNameLst>
                                      </p:cBhvr>
                                      <p:to>
                                        <p:strVal val="visible"/>
                                      </p:to>
                                    </p:set>
                                    <p:anim calcmode="lin" valueType="num">
                                      <p:cBhvr>
                                        <p:cTn id="17"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8" dur="1000" fill="hold"/>
                                        <p:tgtEl>
                                          <p:spTgt spid="23"/>
                                        </p:tgtEl>
                                        <p:attrNameLst>
                                          <p:attrName>ppt_y</p:attrName>
                                        </p:attrNameLst>
                                      </p:cBhvr>
                                      <p:tavLst>
                                        <p:tav tm="0">
                                          <p:val>
                                            <p:strVal val="#ppt_y"/>
                                          </p:val>
                                        </p:tav>
                                        <p:tav tm="100000">
                                          <p:val>
                                            <p:strVal val="#ppt_y"/>
                                          </p:val>
                                        </p:tav>
                                      </p:tavLst>
                                    </p:anim>
                                    <p:anim calcmode="lin" valueType="num">
                                      <p:cBhvr>
                                        <p:cTn id="19"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20"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1000" tmFilter="0,0; .5, 1; 1, 1"/>
                                        <p:tgtEl>
                                          <p:spTgt spid="23"/>
                                        </p:tgtEl>
                                      </p:cBhvr>
                                    </p:animEffect>
                                  </p:childTnLst>
                                </p:cTn>
                              </p:par>
                            </p:childTnLst>
                          </p:cTn>
                        </p:par>
                        <p:par>
                          <p:cTn id="22" fill="hold">
                            <p:stCondLst>
                              <p:cond delay="3400"/>
                            </p:stCondLst>
                            <p:childTnLst>
                              <p:par>
                                <p:cTn id="23" presetID="10" presetClass="entr" presetSubtype="0" fill="hold" grpId="0" nodeType="afterEffect">
                                  <p:stCondLst>
                                    <p:cond delay="0"/>
                                  </p:stCondLst>
                                  <p:childTnLst>
                                    <p:set>
                                      <p:cBhvr>
                                        <p:cTn id="24" dur="1" fill="hold">
                                          <p:stCondLst>
                                            <p:cond delay="0"/>
                                          </p:stCondLst>
                                        </p:cTn>
                                        <p:tgtEl>
                                          <p:spTgt spid="23554">
                                            <p:bg/>
                                          </p:spTgt>
                                        </p:tgtEl>
                                        <p:attrNameLst>
                                          <p:attrName>style.visibility</p:attrName>
                                        </p:attrNameLst>
                                      </p:cBhvr>
                                      <p:to>
                                        <p:strVal val="visible"/>
                                      </p:to>
                                    </p:set>
                                    <p:animEffect transition="in" filter="fade">
                                      <p:cBhvr>
                                        <p:cTn id="25" dur="1000"/>
                                        <p:tgtEl>
                                          <p:spTgt spid="23554">
                                            <p:bg/>
                                          </p:spTgt>
                                        </p:tgtEl>
                                      </p:cBhvr>
                                    </p:animEffect>
                                  </p:childTnLst>
                                </p:cTn>
                              </p:par>
                            </p:childTnLst>
                          </p:cTn>
                        </p:par>
                        <p:par>
                          <p:cTn id="26" fill="hold">
                            <p:stCondLst>
                              <p:cond delay="4400"/>
                            </p:stCondLst>
                            <p:childTnLst>
                              <p:par>
                                <p:cTn id="27" presetID="10" presetClass="entr" presetSubtype="0" fill="hold" grpId="0" nodeType="afterEffect">
                                  <p:stCondLst>
                                    <p:cond delay="0"/>
                                  </p:stCondLst>
                                  <p:childTnLst>
                                    <p:set>
                                      <p:cBhvr>
                                        <p:cTn id="28" dur="1" fill="hold">
                                          <p:stCondLst>
                                            <p:cond delay="0"/>
                                          </p:stCondLst>
                                        </p:cTn>
                                        <p:tgtEl>
                                          <p:spTgt spid="23554">
                                            <p:txEl>
                                              <p:pRg st="0" end="0"/>
                                            </p:txEl>
                                          </p:spTgt>
                                        </p:tgtEl>
                                        <p:attrNameLst>
                                          <p:attrName>style.visibility</p:attrName>
                                        </p:attrNameLst>
                                      </p:cBhvr>
                                      <p:to>
                                        <p:strVal val="visible"/>
                                      </p:to>
                                    </p:set>
                                    <p:animEffect transition="in" filter="fade">
                                      <p:cBhvr>
                                        <p:cTn id="29" dur="1000"/>
                                        <p:tgtEl>
                                          <p:spTgt spid="23554">
                                            <p:txEl>
                                              <p:pRg st="0" end="0"/>
                                            </p:txEl>
                                          </p:spTgt>
                                        </p:tgtEl>
                                      </p:cBhvr>
                                    </p:animEffect>
                                  </p:childTnLst>
                                </p:cTn>
                              </p:par>
                            </p:childTnLst>
                          </p:cTn>
                        </p:par>
                        <p:par>
                          <p:cTn id="30" fill="hold">
                            <p:stCondLst>
                              <p:cond delay="5400"/>
                            </p:stCondLst>
                            <p:childTnLst>
                              <p:par>
                                <p:cTn id="31" presetID="10" presetClass="entr" presetSubtype="0" fill="hold" grpId="0" nodeType="afterEffect">
                                  <p:stCondLst>
                                    <p:cond delay="0"/>
                                  </p:stCondLst>
                                  <p:childTnLst>
                                    <p:set>
                                      <p:cBhvr>
                                        <p:cTn id="32" dur="1" fill="hold">
                                          <p:stCondLst>
                                            <p:cond delay="0"/>
                                          </p:stCondLst>
                                        </p:cTn>
                                        <p:tgtEl>
                                          <p:spTgt spid="23554">
                                            <p:txEl>
                                              <p:pRg st="1" end="1"/>
                                            </p:txEl>
                                          </p:spTgt>
                                        </p:tgtEl>
                                        <p:attrNameLst>
                                          <p:attrName>style.visibility</p:attrName>
                                        </p:attrNameLst>
                                      </p:cBhvr>
                                      <p:to>
                                        <p:strVal val="visible"/>
                                      </p:to>
                                    </p:set>
                                    <p:animEffect transition="in" filter="fade">
                                      <p:cBhvr>
                                        <p:cTn id="33" dur="1000"/>
                                        <p:tgtEl>
                                          <p:spTgt spid="23554">
                                            <p:txEl>
                                              <p:pRg st="1" end="1"/>
                                            </p:txEl>
                                          </p:spTgt>
                                        </p:tgtEl>
                                      </p:cBhvr>
                                    </p:animEffect>
                                  </p:childTnLst>
                                </p:cTn>
                              </p:par>
                              <p:par>
                                <p:cTn id="34" presetID="36" presetClass="emph" presetSubtype="0" repeatCount="indefinite" fill="hold" grpId="1" nodeType="withEffect">
                                  <p:stCondLst>
                                    <p:cond delay="0"/>
                                  </p:stCondLst>
                                  <p:iterate type="lt">
                                    <p:tmPct val="10000"/>
                                  </p:iterate>
                                  <p:childTnLst>
                                    <p:animScale>
                                      <p:cBhvr>
                                        <p:cTn id="35" dur="500" autoRev="1" fill="hold">
                                          <p:stCondLst>
                                            <p:cond delay="0"/>
                                          </p:stCondLst>
                                        </p:cTn>
                                        <p:tgtEl>
                                          <p:spTgt spid="23"/>
                                        </p:tgtEl>
                                      </p:cBhvr>
                                      <p:to x="80000" y="100000"/>
                                    </p:animScale>
                                    <p:anim by="(#ppt_w*0.10)" calcmode="lin" valueType="num">
                                      <p:cBhvr>
                                        <p:cTn id="36" dur="500" autoRev="1" fill="hold">
                                          <p:stCondLst>
                                            <p:cond delay="0"/>
                                          </p:stCondLst>
                                        </p:cTn>
                                        <p:tgtEl>
                                          <p:spTgt spid="23"/>
                                        </p:tgtEl>
                                        <p:attrNameLst>
                                          <p:attrName>ppt_x</p:attrName>
                                        </p:attrNameLst>
                                      </p:cBhvr>
                                    </p:anim>
                                    <p:anim by="(-#ppt_w*0.10)" calcmode="lin" valueType="num">
                                      <p:cBhvr>
                                        <p:cTn id="37" dur="500" autoRev="1" fill="hold">
                                          <p:stCondLst>
                                            <p:cond delay="0"/>
                                          </p:stCondLst>
                                        </p:cTn>
                                        <p:tgtEl>
                                          <p:spTgt spid="23"/>
                                        </p:tgtEl>
                                        <p:attrNameLst>
                                          <p:attrName>ppt_y</p:attrName>
                                        </p:attrNameLst>
                                      </p:cBhvr>
                                    </p:anim>
                                    <p:animRot by="-480000">
                                      <p:cBhvr>
                                        <p:cTn id="38" dur="500" autoRev="1" fill="hold">
                                          <p:stCondLst>
                                            <p:cond delay="0"/>
                                          </p:stCondLst>
                                        </p:cTn>
                                        <p:tgtEl>
                                          <p:spTgt spid="23"/>
                                        </p:tgtEl>
                                        <p:attrNameLst>
                                          <p:attrName>r</p:attrName>
                                        </p:attrNameLst>
                                      </p:cBhvr>
                                    </p:animRot>
                                  </p:childTnLst>
                                </p:cTn>
                              </p:par>
                              <p:par>
                                <p:cTn id="39" presetID="53" presetClass="entr" presetSubtype="16" fill="hold" nodeType="withEffect">
                                  <p:stCondLst>
                                    <p:cond delay="500"/>
                                  </p:stCondLst>
                                  <p:childTnLst>
                                    <p:set>
                                      <p:cBhvr>
                                        <p:cTn id="40" dur="1" fill="hold">
                                          <p:stCondLst>
                                            <p:cond delay="0"/>
                                          </p:stCondLst>
                                        </p:cTn>
                                        <p:tgtEl>
                                          <p:spTgt spid="2050"/>
                                        </p:tgtEl>
                                        <p:attrNameLst>
                                          <p:attrName>style.visibility</p:attrName>
                                        </p:attrNameLst>
                                      </p:cBhvr>
                                      <p:to>
                                        <p:strVal val="visible"/>
                                      </p:to>
                                    </p:set>
                                    <p:anim calcmode="lin" valueType="num">
                                      <p:cBhvr>
                                        <p:cTn id="41" dur="1000" fill="hold"/>
                                        <p:tgtEl>
                                          <p:spTgt spid="2050"/>
                                        </p:tgtEl>
                                        <p:attrNameLst>
                                          <p:attrName>ppt_w</p:attrName>
                                        </p:attrNameLst>
                                      </p:cBhvr>
                                      <p:tavLst>
                                        <p:tav tm="0">
                                          <p:val>
                                            <p:fltVal val="0"/>
                                          </p:val>
                                        </p:tav>
                                        <p:tav tm="100000">
                                          <p:val>
                                            <p:strVal val="#ppt_w"/>
                                          </p:val>
                                        </p:tav>
                                      </p:tavLst>
                                    </p:anim>
                                    <p:anim calcmode="lin" valueType="num">
                                      <p:cBhvr>
                                        <p:cTn id="42" dur="1000" fill="hold"/>
                                        <p:tgtEl>
                                          <p:spTgt spid="2050"/>
                                        </p:tgtEl>
                                        <p:attrNameLst>
                                          <p:attrName>ppt_h</p:attrName>
                                        </p:attrNameLst>
                                      </p:cBhvr>
                                      <p:tavLst>
                                        <p:tav tm="0">
                                          <p:val>
                                            <p:fltVal val="0"/>
                                          </p:val>
                                        </p:tav>
                                        <p:tav tm="100000">
                                          <p:val>
                                            <p:strVal val="#ppt_h"/>
                                          </p:val>
                                        </p:tav>
                                      </p:tavLst>
                                    </p:anim>
                                    <p:animEffect transition="in" filter="fade">
                                      <p:cBhvr>
                                        <p:cTn id="43"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uiExpand="1" build="p" animBg="1"/>
      <p:bldP spid="23" grpId="0"/>
      <p:bldP spid="23" grpId="1"/>
      <p:bldP spid="24" grpId="0"/>
      <p:bldP spid="25" grpId="0" animBg="1"/>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 name="Preparazione 5"/>
          <p:cNvSpPr/>
          <p:nvPr/>
        </p:nvSpPr>
        <p:spPr>
          <a:xfrm>
            <a:off x="279411" y="2607882"/>
            <a:ext cx="2603500" cy="1371600"/>
          </a:xfrm>
          <a:prstGeom prst="flowChartPreparation">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it-IT" dirty="0"/>
              <a:t>Sistema</a:t>
            </a:r>
          </a:p>
        </p:txBody>
      </p:sp>
      <p:sp>
        <p:nvSpPr>
          <p:cNvPr id="8" name="Elaborazione 7"/>
          <p:cNvSpPr/>
          <p:nvPr/>
        </p:nvSpPr>
        <p:spPr>
          <a:xfrm>
            <a:off x="4057655" y="2867824"/>
            <a:ext cx="6997700" cy="812800"/>
          </a:xfrm>
          <a:prstGeom prst="flowChartProcess">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a:solidFill>
                  <a:srgbClr val="FFFFFF"/>
                </a:solidFill>
              </a:rPr>
              <a:t>È una data quantità di materia racchiusa in un contorno reale o immaginario. </a:t>
            </a:r>
          </a:p>
        </p:txBody>
      </p:sp>
      <p:sp>
        <p:nvSpPr>
          <p:cNvPr id="9" name="Fusione 8"/>
          <p:cNvSpPr/>
          <p:nvPr/>
        </p:nvSpPr>
        <p:spPr>
          <a:xfrm>
            <a:off x="5232406" y="3775466"/>
            <a:ext cx="4229100" cy="711200"/>
          </a:xfrm>
          <a:prstGeom prst="flowChartMerge">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dirty="0">
                <a:solidFill>
                  <a:schemeClr val="tx1"/>
                </a:solidFill>
              </a:rPr>
              <a:t>Può essere</a:t>
            </a:r>
          </a:p>
        </p:txBody>
      </p:sp>
      <p:sp>
        <p:nvSpPr>
          <p:cNvPr id="11" name="Connettore 10"/>
          <p:cNvSpPr/>
          <p:nvPr/>
        </p:nvSpPr>
        <p:spPr>
          <a:xfrm>
            <a:off x="3435356" y="597301"/>
            <a:ext cx="3594100" cy="1562100"/>
          </a:xfrm>
          <a:prstGeom prst="flowChartConnector">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it-IT">
                <a:solidFill>
                  <a:schemeClr val="tx1"/>
                </a:solidFill>
              </a:rPr>
              <a:t>APERTO</a:t>
            </a:r>
          </a:p>
          <a:p>
            <a:pPr algn="ctr">
              <a:defRPr/>
            </a:pPr>
            <a:r>
              <a:rPr lang="it-IT">
                <a:solidFill>
                  <a:schemeClr val="tx1"/>
                </a:solidFill>
              </a:rPr>
              <a:t>(se scambia materia con l’ambiente esterno)</a:t>
            </a:r>
          </a:p>
        </p:txBody>
      </p:sp>
      <p:sp>
        <p:nvSpPr>
          <p:cNvPr id="12" name="Connettore 11"/>
          <p:cNvSpPr/>
          <p:nvPr/>
        </p:nvSpPr>
        <p:spPr>
          <a:xfrm>
            <a:off x="7823206" y="644935"/>
            <a:ext cx="3632201" cy="1562100"/>
          </a:xfrm>
          <a:prstGeom prst="flowChartConnector">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dirty="0">
                <a:solidFill>
                  <a:schemeClr val="tx1"/>
                </a:solidFill>
              </a:rPr>
              <a:t>CHIUSO</a:t>
            </a:r>
          </a:p>
          <a:p>
            <a:pPr algn="ctr" fontAlgn="auto">
              <a:spcBef>
                <a:spcPts val="0"/>
              </a:spcBef>
              <a:spcAft>
                <a:spcPts val="0"/>
              </a:spcAft>
              <a:defRPr/>
            </a:pPr>
            <a:r>
              <a:rPr lang="it-IT" dirty="0">
                <a:solidFill>
                  <a:schemeClr val="tx1"/>
                </a:solidFill>
              </a:rPr>
              <a:t>(se ha massa costante)</a:t>
            </a:r>
          </a:p>
        </p:txBody>
      </p:sp>
      <p:sp>
        <p:nvSpPr>
          <p:cNvPr id="17" name="Connettore 16"/>
          <p:cNvSpPr/>
          <p:nvPr/>
        </p:nvSpPr>
        <p:spPr>
          <a:xfrm>
            <a:off x="3435356" y="4486666"/>
            <a:ext cx="3594100" cy="1562100"/>
          </a:xfrm>
          <a:prstGeom prst="flowChartConnector">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dirty="0">
                <a:solidFill>
                  <a:schemeClr val="tx1"/>
                </a:solidFill>
              </a:rPr>
              <a:t>ISOLATO</a:t>
            </a:r>
          </a:p>
          <a:p>
            <a:pPr algn="ctr" fontAlgn="auto">
              <a:spcBef>
                <a:spcPts val="0"/>
              </a:spcBef>
              <a:spcAft>
                <a:spcPts val="0"/>
              </a:spcAft>
              <a:defRPr/>
            </a:pPr>
            <a:r>
              <a:rPr lang="it-IT" dirty="0">
                <a:solidFill>
                  <a:schemeClr val="tx1"/>
                </a:solidFill>
              </a:rPr>
              <a:t>(se non vi è alcuno scambio di energia con l’ambiente)</a:t>
            </a:r>
          </a:p>
        </p:txBody>
      </p:sp>
      <p:sp>
        <p:nvSpPr>
          <p:cNvPr id="20" name="Estrazione 19"/>
          <p:cNvSpPr/>
          <p:nvPr/>
        </p:nvSpPr>
        <p:spPr>
          <a:xfrm>
            <a:off x="5232406" y="2061782"/>
            <a:ext cx="4229100" cy="711200"/>
          </a:xfrm>
          <a:prstGeom prst="flowChartExtract">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dirty="0">
                <a:solidFill>
                  <a:schemeClr val="tx1"/>
                </a:solidFill>
              </a:rPr>
              <a:t>Può essere</a:t>
            </a:r>
          </a:p>
        </p:txBody>
      </p:sp>
      <p:sp>
        <p:nvSpPr>
          <p:cNvPr id="21" name="Connettore 20"/>
          <p:cNvSpPr/>
          <p:nvPr/>
        </p:nvSpPr>
        <p:spPr>
          <a:xfrm>
            <a:off x="7823205" y="4486666"/>
            <a:ext cx="3632201" cy="1562100"/>
          </a:xfrm>
          <a:prstGeom prst="flowChartConnector">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sz="1500" dirty="0">
                <a:solidFill>
                  <a:schemeClr val="tx1"/>
                </a:solidFill>
              </a:rPr>
              <a:t>TERMICAMENTE ISOLATO (se non vi è alcuno scambio di energia termica con l’ambiente o un termostato)</a:t>
            </a: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4" name="Preparazione 3"/>
          <p:cNvSpPr/>
          <p:nvPr/>
        </p:nvSpPr>
        <p:spPr>
          <a:xfrm>
            <a:off x="177800" y="631037"/>
            <a:ext cx="2743200" cy="1549401"/>
          </a:xfrm>
          <a:prstGeom prst="flowChartPreparation">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it-IT" dirty="0"/>
              <a:t>AMBIENTE</a:t>
            </a:r>
          </a:p>
        </p:txBody>
      </p:sp>
      <p:sp>
        <p:nvSpPr>
          <p:cNvPr id="5" name="Elaborazione 4"/>
          <p:cNvSpPr/>
          <p:nvPr/>
        </p:nvSpPr>
        <p:spPr>
          <a:xfrm>
            <a:off x="3606800" y="873129"/>
            <a:ext cx="8102600" cy="1065215"/>
          </a:xfrm>
          <a:prstGeom prst="flowChartProcess">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dirty="0">
                <a:solidFill>
                  <a:schemeClr val="tx1"/>
                </a:solidFill>
              </a:rPr>
              <a:t>Tutto ciò che si trova al di fuori del sistema.</a:t>
            </a:r>
          </a:p>
        </p:txBody>
      </p:sp>
      <p:sp>
        <p:nvSpPr>
          <p:cNvPr id="8" name="Preparazione 7"/>
          <p:cNvSpPr/>
          <p:nvPr/>
        </p:nvSpPr>
        <p:spPr>
          <a:xfrm>
            <a:off x="177800" y="2686050"/>
            <a:ext cx="2743200" cy="1485900"/>
          </a:xfrm>
          <a:prstGeom prst="flowChartPreparation">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it-IT" dirty="0"/>
              <a:t>TERMOSTATO</a:t>
            </a:r>
          </a:p>
        </p:txBody>
      </p:sp>
      <p:sp>
        <p:nvSpPr>
          <p:cNvPr id="9" name="Elaborazione 8"/>
          <p:cNvSpPr/>
          <p:nvPr/>
        </p:nvSpPr>
        <p:spPr>
          <a:xfrm>
            <a:off x="3606800" y="2936874"/>
            <a:ext cx="8102600" cy="984251"/>
          </a:xfrm>
          <a:prstGeom prst="flowChartProcess">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dirty="0">
                <a:solidFill>
                  <a:schemeClr val="tx1"/>
                </a:solidFill>
              </a:rPr>
              <a:t>Un corpo con capacità termica illimitata che può assorbire o cedere qualsiasi quantità di calore senza variare in modo apprezzabile la propria temperatura.</a:t>
            </a:r>
          </a:p>
        </p:txBody>
      </p:sp>
      <p:sp>
        <p:nvSpPr>
          <p:cNvPr id="11" name="Preparazione 10"/>
          <p:cNvSpPr/>
          <p:nvPr/>
        </p:nvSpPr>
        <p:spPr>
          <a:xfrm>
            <a:off x="177800" y="4677562"/>
            <a:ext cx="2743200" cy="1485900"/>
          </a:xfrm>
          <a:prstGeom prst="flowChartPreparation">
            <a:avLst/>
          </a:prstGeom>
        </p:spPr>
        <p:style>
          <a:lnRef idx="0">
            <a:schemeClr val="accent1"/>
          </a:lnRef>
          <a:fillRef idx="3">
            <a:schemeClr val="accent1"/>
          </a:fillRef>
          <a:effectRef idx="3">
            <a:schemeClr val="accent1"/>
          </a:effectRef>
          <a:fontRef idx="minor">
            <a:schemeClr val="lt1"/>
          </a:fontRef>
        </p:style>
        <p:txBody>
          <a:bodyPr wrap="none" lIns="0" rIns="0" anchor="ctr">
            <a:normAutofit/>
          </a:bodyPr>
          <a:lstStyle/>
          <a:p>
            <a:pPr algn="ctr" fontAlgn="auto">
              <a:spcBef>
                <a:spcPts val="0"/>
              </a:spcBef>
              <a:spcAft>
                <a:spcPts val="0"/>
              </a:spcAft>
              <a:defRPr/>
            </a:pPr>
            <a:r>
              <a:rPr lang="it-IT" dirty="0"/>
              <a:t>EQUILIBRIO </a:t>
            </a:r>
          </a:p>
          <a:p>
            <a:pPr algn="ctr" fontAlgn="auto">
              <a:spcBef>
                <a:spcPts val="0"/>
              </a:spcBef>
              <a:spcAft>
                <a:spcPts val="0"/>
              </a:spcAft>
              <a:defRPr/>
            </a:pPr>
            <a:r>
              <a:rPr lang="it-IT" dirty="0"/>
              <a:t>TERMODINAMICO</a:t>
            </a:r>
          </a:p>
        </p:txBody>
      </p:sp>
      <p:sp>
        <p:nvSpPr>
          <p:cNvPr id="13" name="Elaborazione 12"/>
          <p:cNvSpPr/>
          <p:nvPr/>
        </p:nvSpPr>
        <p:spPr>
          <a:xfrm>
            <a:off x="3606800" y="4862514"/>
            <a:ext cx="8102600" cy="1054096"/>
          </a:xfrm>
          <a:prstGeom prst="flowChartProcess">
            <a:avLst/>
          </a:prstGeom>
        </p:spPr>
        <p:style>
          <a:lnRef idx="0">
            <a:schemeClr val="accent2"/>
          </a:lnRef>
          <a:fillRef idx="3">
            <a:schemeClr val="accent2"/>
          </a:fillRef>
          <a:effectRef idx="3">
            <a:schemeClr val="accent2"/>
          </a:effectRef>
          <a:fontRef idx="minor">
            <a:schemeClr val="lt1"/>
          </a:fontRef>
        </p:style>
        <p:txBody>
          <a:bodyPr anchor="ctr"/>
          <a:lstStyle/>
          <a:p>
            <a:pPr algn="ctr" fontAlgn="auto">
              <a:spcBef>
                <a:spcPts val="0"/>
              </a:spcBef>
              <a:spcAft>
                <a:spcPts val="0"/>
              </a:spcAft>
              <a:defRPr/>
            </a:pPr>
            <a:r>
              <a:rPr lang="it-IT" sz="1600" dirty="0">
                <a:solidFill>
                  <a:schemeClr val="tx1"/>
                </a:solidFill>
              </a:rPr>
              <a:t>Situazione in cui sussiste un equilibrio meccanico (la somma delle forze esterne è nulla), termico (la temperatura del sistema è uniforme e uguale a quella dell’ambiente) e chimico (nel sistema non sono in corso reazioni chimiche che possono modificarne massa, densità o concentrazione).</a:t>
            </a: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egnaposto contenuto 2"/>
          <p:cNvSpPr txBox="1">
            <a:spLocks/>
          </p:cNvSpPr>
          <p:nvPr/>
        </p:nvSpPr>
        <p:spPr bwMode="auto">
          <a:xfrm>
            <a:off x="3603625" y="1377950"/>
            <a:ext cx="4076700" cy="5092700"/>
          </a:xfrm>
          <a:prstGeom prst="rect">
            <a:avLst/>
          </a:prstGeom>
          <a:ln w="12700" cap="flat" cmpd="sng" algn="ctr">
            <a:noFill/>
            <a:prstDash val="solid"/>
            <a:miter lim="800000"/>
            <a:headEnd/>
            <a:tailEnd/>
          </a:ln>
          <a:effectLst/>
        </p:spPr>
        <p:style>
          <a:lnRef idx="2">
            <a:schemeClr val="accent1"/>
          </a:lnRef>
          <a:fillRef idx="1">
            <a:schemeClr val="lt1"/>
          </a:fillRef>
          <a:effectRef idx="0">
            <a:schemeClr val="accent1"/>
          </a:effectRef>
          <a:fontRef idx="minor">
            <a:schemeClr val="dk1"/>
          </a:fontRef>
        </p:style>
        <p:txBody>
          <a:bodyPr spcCol="360000">
            <a:normAutofit/>
          </a:bodyPr>
          <a:lstStyle>
            <a:lvl1pPr marL="227013" indent="-227013" algn="l" rtl="0" eaLnBrk="0" fontAlgn="base" hangingPunct="0">
              <a:lnSpc>
                <a:spcPct val="90000"/>
              </a:lnSpc>
              <a:spcBef>
                <a:spcPts val="1000"/>
              </a:spcBef>
              <a:spcAft>
                <a:spcPct val="0"/>
              </a:spcAft>
              <a:buFont typeface="Arial" charset="0"/>
              <a:buChar char="•"/>
              <a:defRPr sz="2200" kern="1200">
                <a:solidFill>
                  <a:schemeClr val="dk1"/>
                </a:solidFill>
                <a:latin typeface="+mn-lt"/>
                <a:ea typeface="+mn-ea"/>
                <a:cs typeface="+mn-cs"/>
              </a:defRPr>
            </a:lvl1pPr>
            <a:lvl2pPr marL="684213" indent="-227013" algn="l" rtl="0" eaLnBrk="0" fontAlgn="base" hangingPunct="0">
              <a:lnSpc>
                <a:spcPct val="90000"/>
              </a:lnSpc>
              <a:spcBef>
                <a:spcPts val="500"/>
              </a:spcBef>
              <a:spcAft>
                <a:spcPct val="0"/>
              </a:spcAft>
              <a:buFont typeface="Arial" charset="0"/>
              <a:buChar char="•"/>
              <a:defRPr sz="2000" kern="1200">
                <a:solidFill>
                  <a:schemeClr val="dk1"/>
                </a:solidFill>
                <a:latin typeface="+mn-lt"/>
                <a:ea typeface="+mn-ea"/>
                <a:cs typeface="+mn-cs"/>
              </a:defRPr>
            </a:lvl2pPr>
            <a:lvl3pPr marL="1141413" indent="-227013" algn="l" rtl="0" eaLnBrk="0" fontAlgn="base" hangingPunct="0">
              <a:lnSpc>
                <a:spcPct val="90000"/>
              </a:lnSpc>
              <a:spcBef>
                <a:spcPts val="500"/>
              </a:spcBef>
              <a:spcAft>
                <a:spcPct val="0"/>
              </a:spcAft>
              <a:buFont typeface="Arial" charset="0"/>
              <a:buChar char="•"/>
              <a:defRPr kern="1200">
                <a:solidFill>
                  <a:schemeClr val="dk1"/>
                </a:solidFill>
                <a:latin typeface="+mn-lt"/>
                <a:ea typeface="+mn-ea"/>
                <a:cs typeface="+mn-cs"/>
              </a:defRPr>
            </a:lvl3pPr>
            <a:lvl4pPr marL="1598613" indent="-227013" algn="l" rtl="0" eaLnBrk="0" fontAlgn="base" hangingPunct="0">
              <a:lnSpc>
                <a:spcPct val="90000"/>
              </a:lnSpc>
              <a:spcBef>
                <a:spcPts val="500"/>
              </a:spcBef>
              <a:spcAft>
                <a:spcPct val="0"/>
              </a:spcAft>
              <a:buFont typeface="Arial" charset="0"/>
              <a:buChar char="•"/>
              <a:defRPr sz="1600" kern="1200">
                <a:solidFill>
                  <a:schemeClr val="dk1"/>
                </a:solidFill>
                <a:latin typeface="+mn-lt"/>
                <a:ea typeface="+mn-ea"/>
                <a:cs typeface="+mn-cs"/>
              </a:defRPr>
            </a:lvl4pPr>
            <a:lvl5pPr marL="2055813" indent="-227013" algn="l" rtl="0" eaLnBrk="0" fontAlgn="base" hangingPunct="0">
              <a:lnSpc>
                <a:spcPct val="90000"/>
              </a:lnSpc>
              <a:spcBef>
                <a:spcPts val="500"/>
              </a:spcBef>
              <a:spcAft>
                <a:spcPct val="0"/>
              </a:spcAft>
              <a:buFont typeface="Arial" charset="0"/>
              <a:buChar char="•"/>
              <a:defRPr sz="1600" kern="1200">
                <a:solidFill>
                  <a:schemeClr val="dk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600" kern="1200">
                <a:solidFill>
                  <a:schemeClr val="dk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600" kern="1200">
                <a:solidFill>
                  <a:schemeClr val="dk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600" kern="1200">
                <a:solidFill>
                  <a:schemeClr val="dk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600" kern="1200">
                <a:solidFill>
                  <a:schemeClr val="dk1"/>
                </a:solidFill>
                <a:latin typeface="+mn-lt"/>
                <a:ea typeface="+mn-ea"/>
                <a:cs typeface="+mn-cs"/>
              </a:defRPr>
            </a:lvl9pPr>
          </a:lstStyle>
          <a:p>
            <a:pPr marL="0" indent="0" algn="just" eaLnBrk="1" hangingPunct="1">
              <a:lnSpc>
                <a:spcPct val="100000"/>
              </a:lnSpc>
              <a:spcBef>
                <a:spcPct val="0"/>
              </a:spcBef>
              <a:buFontTx/>
              <a:buNone/>
              <a:defRPr/>
            </a:pPr>
            <a:r>
              <a:rPr lang="it-IT" sz="1800" dirty="0">
                <a:solidFill>
                  <a:schemeClr val="tx1"/>
                </a:solidFill>
              </a:rPr>
              <a:t>La termodinamica è regolata da </a:t>
            </a:r>
            <a:r>
              <a:rPr lang="it-IT" sz="1800" b="1" dirty="0">
                <a:solidFill>
                  <a:schemeClr val="tx1"/>
                </a:solidFill>
                <a:effectLst>
                  <a:outerShdw blurRad="38100" dist="38100" dir="2700000" algn="tl">
                    <a:srgbClr val="000000">
                      <a:alpha val="43137"/>
                    </a:srgbClr>
                  </a:outerShdw>
                </a:effectLst>
              </a:rPr>
              <a:t>tre principi fondamentali</a:t>
            </a:r>
            <a:r>
              <a:rPr lang="it-IT" sz="1800" dirty="0">
                <a:solidFill>
                  <a:schemeClr val="tx1"/>
                </a:solidFill>
              </a:rPr>
              <a:t>, inerenti i cambiamenti di stato dei sistemi e le trasformazioni termodinamiche che li </a:t>
            </a:r>
            <a:r>
              <a:rPr lang="it-IT" sz="1800" dirty="0" smtClean="0">
                <a:solidFill>
                  <a:schemeClr val="tx1"/>
                </a:solidFill>
              </a:rPr>
              <a:t>riguardano</a:t>
            </a:r>
            <a:r>
              <a:rPr lang="it-IT" sz="1800" dirty="0">
                <a:solidFill>
                  <a:schemeClr val="tx1"/>
                </a:solidFill>
              </a:rPr>
              <a:t>.</a:t>
            </a:r>
          </a:p>
          <a:p>
            <a:pPr marL="0" indent="0" algn="just" eaLnBrk="1" hangingPunct="1">
              <a:lnSpc>
                <a:spcPct val="100000"/>
              </a:lnSpc>
              <a:spcBef>
                <a:spcPct val="0"/>
              </a:spcBef>
              <a:buFontTx/>
              <a:buNone/>
              <a:defRPr/>
            </a:pPr>
            <a:endParaRPr lang="it-IT" sz="1800" dirty="0" smtClean="0">
              <a:solidFill>
                <a:schemeClr val="tx1"/>
              </a:solidFill>
            </a:endParaRPr>
          </a:p>
          <a:p>
            <a:pPr marL="0" indent="0" algn="just" eaLnBrk="1" hangingPunct="1">
              <a:lnSpc>
                <a:spcPct val="100000"/>
              </a:lnSpc>
              <a:spcBef>
                <a:spcPct val="0"/>
              </a:spcBef>
              <a:buFontTx/>
              <a:buNone/>
              <a:defRPr/>
            </a:pPr>
            <a:r>
              <a:rPr lang="it-IT" sz="1800" dirty="0" smtClean="0">
                <a:solidFill>
                  <a:schemeClr val="tx1"/>
                </a:solidFill>
              </a:rPr>
              <a:t>Per </a:t>
            </a:r>
            <a:r>
              <a:rPr lang="it-IT" sz="1800" dirty="0">
                <a:solidFill>
                  <a:schemeClr val="tx1"/>
                </a:solidFill>
              </a:rPr>
              <a:t>trasformazione </a:t>
            </a:r>
            <a:r>
              <a:rPr lang="it-IT" sz="1800" dirty="0" smtClean="0">
                <a:solidFill>
                  <a:schemeClr val="tx1"/>
                </a:solidFill>
              </a:rPr>
              <a:t>termodinamica </a:t>
            </a:r>
            <a:r>
              <a:rPr lang="it-IT" sz="1800" dirty="0">
                <a:solidFill>
                  <a:schemeClr val="tx1"/>
                </a:solidFill>
              </a:rPr>
              <a:t>si intende una variazione dei </a:t>
            </a:r>
            <a:r>
              <a:rPr lang="it-IT" sz="1800" b="1" dirty="0">
                <a:solidFill>
                  <a:schemeClr val="tx1"/>
                </a:solidFill>
                <a:effectLst>
                  <a:outerShdw blurRad="38100" dist="38100" dir="2700000" algn="tl">
                    <a:srgbClr val="000000">
                      <a:alpha val="43137"/>
                    </a:srgbClr>
                  </a:outerShdw>
                </a:effectLst>
              </a:rPr>
              <a:t>parametri di stato</a:t>
            </a:r>
            <a:r>
              <a:rPr lang="it-IT" sz="1800" dirty="0">
                <a:solidFill>
                  <a:schemeClr val="tx1"/>
                </a:solidFill>
              </a:rPr>
              <a:t> del sistema.</a:t>
            </a:r>
          </a:p>
        </p:txBody>
      </p:sp>
      <p:sp>
        <p:nvSpPr>
          <p:cNvPr id="4" name="Elaborazione 3"/>
          <p:cNvSpPr/>
          <p:nvPr/>
        </p:nvSpPr>
        <p:spPr>
          <a:xfrm>
            <a:off x="3717925" y="4321175"/>
            <a:ext cx="3848100" cy="1854200"/>
          </a:xfrm>
          <a:prstGeom prst="flowChartProcess">
            <a:avLst/>
          </a:prstGeom>
          <a:noFill/>
          <a:ln>
            <a:solidFill>
              <a:srgbClr val="BA4947"/>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p>
            <a:pPr algn="ctr">
              <a:lnSpc>
                <a:spcPct val="90000"/>
              </a:lnSpc>
              <a:defRPr/>
            </a:pPr>
            <a:r>
              <a:rPr lang="it-IT" sz="2000"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cs typeface="+mj-cs"/>
              </a:rPr>
              <a:t>MA CHE COSA SONO I PARAMETRI DI STATO?</a:t>
            </a:r>
            <a:endParaRPr lang="it-IT" sz="2000"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cs typeface="+mj-cs"/>
            </a:endParaRPr>
          </a:p>
          <a:p>
            <a:pPr algn="just">
              <a:lnSpc>
                <a:spcPct val="150000"/>
              </a:lnSpc>
              <a:defRPr/>
            </a:pPr>
            <a:r>
              <a:rPr lang="it-IT" sz="1600" dirty="0">
                <a:solidFill>
                  <a:schemeClr val="tx1"/>
                </a:solidFill>
              </a:rPr>
              <a:t>Questi </a:t>
            </a:r>
            <a:r>
              <a:rPr lang="it-IT" sz="1600" dirty="0">
                <a:solidFill>
                  <a:schemeClr val="tx1"/>
                </a:solidFill>
              </a:rPr>
              <a:t>sono i valori di pressione, volume, temperatura e massa di un sistema.</a:t>
            </a:r>
          </a:p>
        </p:txBody>
      </p:sp>
      <p:pic>
        <p:nvPicPr>
          <p:cNvPr id="34819"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34820"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7" name="Rettangolo arrotondato 6">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3" name="Titolo 1"/>
          <p:cNvSpPr txBox="1">
            <a:spLocks/>
          </p:cNvSpPr>
          <p:nvPr/>
        </p:nvSpPr>
        <p:spPr>
          <a:xfrm>
            <a:off x="5199063" y="403225"/>
            <a:ext cx="6096000" cy="647700"/>
          </a:xfrm>
          <a:prstGeom prst="rect">
            <a:avLst/>
          </a:prstGeom>
        </p:spPr>
        <p:txBody>
          <a:bodyPr anchor="ctr">
            <a:normAutofit fontScale="775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PRINCIPI DELLA TERMODINAMICA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5" name="Titolo 1">
            <a:hlinkClick r:id="rId4" action="ppaction://hlinksldjump"/>
          </p:cNvPr>
          <p:cNvSpPr txBox="1">
            <a:spLocks/>
          </p:cNvSpPr>
          <p:nvPr/>
        </p:nvSpPr>
        <p:spPr>
          <a:xfrm>
            <a:off x="8301526" y="2138399"/>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PRINCIPIO ZERO</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6" name="Titolo 1">
            <a:hlinkClick r:id="rId5" action="ppaction://hlinksldjump"/>
          </p:cNvPr>
          <p:cNvSpPr txBox="1">
            <a:spLocks/>
          </p:cNvSpPr>
          <p:nvPr/>
        </p:nvSpPr>
        <p:spPr>
          <a:xfrm>
            <a:off x="8301526" y="3228850"/>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PRIMO PRINCIPIO</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7" name="Titolo 1">
            <a:hlinkClick r:id="rId6" action="ppaction://hlinksldjump"/>
          </p:cNvPr>
          <p:cNvSpPr txBox="1">
            <a:spLocks/>
          </p:cNvSpPr>
          <p:nvPr/>
        </p:nvSpPr>
        <p:spPr>
          <a:xfrm>
            <a:off x="8301526" y="4335595"/>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SECONDO PRINCIPIO</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8" name="Titolo 1"/>
          <p:cNvSpPr txBox="1">
            <a:spLocks/>
          </p:cNvSpPr>
          <p:nvPr/>
        </p:nvSpPr>
        <p:spPr>
          <a:xfrm>
            <a:off x="1046163" y="2703513"/>
            <a:ext cx="176847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PRINCIPI</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9" name="CasellaDiTesto 28"/>
          <p:cNvSpPr txBox="1"/>
          <p:nvPr/>
        </p:nvSpPr>
        <p:spPr>
          <a:xfrm>
            <a:off x="650875" y="27765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30" name="Titolo 1">
            <a:hlinkClick r:id="rId3" action="ppaction://hlinksldjump"/>
          </p:cNvPr>
          <p:cNvSpPr txBox="1">
            <a:spLocks/>
          </p:cNvSpPr>
          <p:nvPr/>
        </p:nvSpPr>
        <p:spPr>
          <a:xfrm>
            <a:off x="95250" y="1433513"/>
            <a:ext cx="2663825" cy="460375"/>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TERMODINAMICA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31" name="Titolo 1">
            <a:hlinkClick r:id="rId7" action="ppaction://hlinksldjump"/>
          </p:cNvPr>
          <p:cNvSpPr txBox="1">
            <a:spLocks/>
          </p:cNvSpPr>
          <p:nvPr/>
        </p:nvSpPr>
        <p:spPr>
          <a:xfrm>
            <a:off x="1060450" y="1946275"/>
            <a:ext cx="1790700" cy="60325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TERMINOLOGIA</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 VOCABOLI</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32" name="CasellaDiTesto 31"/>
          <p:cNvSpPr txBox="1"/>
          <p:nvPr/>
        </p:nvSpPr>
        <p:spPr>
          <a:xfrm>
            <a:off x="650875" y="20478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3"/>
                                        </p:tgtEl>
                                        <p:attrNameLst>
                                          <p:attrName>ppt_y</p:attrName>
                                        </p:attrNameLst>
                                      </p:cBhvr>
                                      <p:tavLst>
                                        <p:tav tm="0">
                                          <p:val>
                                            <p:strVal val="#ppt_y"/>
                                          </p:val>
                                        </p:tav>
                                        <p:tav tm="100000">
                                          <p:val>
                                            <p:strVal val="#ppt_y"/>
                                          </p:val>
                                        </p:tav>
                                      </p:tavLst>
                                    </p:anim>
                                    <p:anim calcmode="lin" valueType="num">
                                      <p:cBhvr>
                                        <p:cTn id="9"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
                                            <p:bg/>
                                          </p:spTgt>
                                        </p:tgtEl>
                                        <p:attrNameLst>
                                          <p:attrName>style.visibility</p:attrName>
                                        </p:attrNameLst>
                                      </p:cBhvr>
                                      <p:to>
                                        <p:strVal val="visible"/>
                                      </p:to>
                                    </p:set>
                                    <p:animEffect transition="in" filter="fade">
                                      <p:cBhvr>
                                        <p:cTn id="14" dur="1000"/>
                                        <p:tgtEl>
                                          <p:spTgt spid="24">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Effect transition="in" filter="fade">
                                      <p:cBhvr>
                                        <p:cTn id="17" dur="1000"/>
                                        <p:tgtEl>
                                          <p:spTgt spid="2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xEl>
                                              <p:pRg st="2" end="2"/>
                                            </p:txEl>
                                          </p:spTgt>
                                        </p:tgtEl>
                                        <p:attrNameLst>
                                          <p:attrName>style.visibility</p:attrName>
                                        </p:attrNameLst>
                                      </p:cBhvr>
                                      <p:to>
                                        <p:strVal val="visible"/>
                                      </p:to>
                                    </p:set>
                                    <p:animEffect transition="in" filter="fade">
                                      <p:cBhvr>
                                        <p:cTn id="20" dur="1000"/>
                                        <p:tgtEl>
                                          <p:spTgt spid="24">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childTnLst>
                                </p:cTn>
                              </p:par>
                              <p:par>
                                <p:cTn id="27" presetID="55" presetClass="entr" presetSubtype="0" fill="hold" grpId="0" nodeType="withEffect">
                                  <p:stCondLst>
                                    <p:cond delay="50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strVal val="#ppt_w*0.70"/>
                                          </p:val>
                                        </p:tav>
                                        <p:tav tm="100000">
                                          <p:val>
                                            <p:strVal val="#ppt_w"/>
                                          </p:val>
                                        </p:tav>
                                      </p:tavLst>
                                    </p:anim>
                                    <p:anim calcmode="lin" valueType="num">
                                      <p:cBhvr>
                                        <p:cTn id="30" dur="1000" fill="hold"/>
                                        <p:tgtEl>
                                          <p:spTgt spid="4"/>
                                        </p:tgtEl>
                                        <p:attrNameLst>
                                          <p:attrName>ppt_h</p:attrName>
                                        </p:attrNameLst>
                                      </p:cBhvr>
                                      <p:tavLst>
                                        <p:tav tm="0">
                                          <p:val>
                                            <p:strVal val="#ppt_h"/>
                                          </p:val>
                                        </p:tav>
                                        <p:tav tm="100000">
                                          <p:val>
                                            <p:strVal val="#ppt_h"/>
                                          </p:val>
                                        </p:tav>
                                      </p:tavLst>
                                    </p:anim>
                                    <p:animEffect transition="in" filter="fade">
                                      <p:cBhvr>
                                        <p:cTn id="31" dur="1000"/>
                                        <p:tgtEl>
                                          <p:spTgt spid="4"/>
                                        </p:tgtEl>
                                      </p:cBhvr>
                                    </p:animEffect>
                                  </p:childTnLst>
                                </p:cTn>
                              </p:par>
                              <p:par>
                                <p:cTn id="32" presetID="55" presetClass="entr" presetSubtype="0" fill="hold" nodeType="withEffect">
                                  <p:stCondLst>
                                    <p:cond delay="1000"/>
                                  </p:stCondLst>
                                  <p:childTnLst>
                                    <p:set>
                                      <p:cBhvr>
                                        <p:cTn id="33" dur="1" fill="hold">
                                          <p:stCondLst>
                                            <p:cond delay="0"/>
                                          </p:stCondLst>
                                        </p:cTn>
                                        <p:tgtEl>
                                          <p:spTgt spid="25"/>
                                        </p:tgtEl>
                                        <p:attrNameLst>
                                          <p:attrName>style.visibility</p:attrName>
                                        </p:attrNameLst>
                                      </p:cBhvr>
                                      <p:to>
                                        <p:strVal val="visible"/>
                                      </p:to>
                                    </p:set>
                                    <p:anim calcmode="lin" valueType="num">
                                      <p:cBhvr>
                                        <p:cTn id="34" dur="1000" fill="hold"/>
                                        <p:tgtEl>
                                          <p:spTgt spid="25"/>
                                        </p:tgtEl>
                                        <p:attrNameLst>
                                          <p:attrName>ppt_w</p:attrName>
                                        </p:attrNameLst>
                                      </p:cBhvr>
                                      <p:tavLst>
                                        <p:tav tm="0">
                                          <p:val>
                                            <p:strVal val="#ppt_w*0.70"/>
                                          </p:val>
                                        </p:tav>
                                        <p:tav tm="100000">
                                          <p:val>
                                            <p:strVal val="#ppt_w"/>
                                          </p:val>
                                        </p:tav>
                                      </p:tavLst>
                                    </p:anim>
                                    <p:anim calcmode="lin" valueType="num">
                                      <p:cBhvr>
                                        <p:cTn id="35" dur="1000" fill="hold"/>
                                        <p:tgtEl>
                                          <p:spTgt spid="25"/>
                                        </p:tgtEl>
                                        <p:attrNameLst>
                                          <p:attrName>ppt_h</p:attrName>
                                        </p:attrNameLst>
                                      </p:cBhvr>
                                      <p:tavLst>
                                        <p:tav tm="0">
                                          <p:val>
                                            <p:strVal val="#ppt_h"/>
                                          </p:val>
                                        </p:tav>
                                        <p:tav tm="100000">
                                          <p:val>
                                            <p:strVal val="#ppt_h"/>
                                          </p:val>
                                        </p:tav>
                                      </p:tavLst>
                                    </p:anim>
                                    <p:animEffect transition="in" filter="fade">
                                      <p:cBhvr>
                                        <p:cTn id="36" dur="1000"/>
                                        <p:tgtEl>
                                          <p:spTgt spid="25"/>
                                        </p:tgtEl>
                                      </p:cBhvr>
                                    </p:animEffect>
                                  </p:childTnLst>
                                </p:cTn>
                              </p:par>
                              <p:par>
                                <p:cTn id="37" presetID="55" presetClass="entr" presetSubtype="0" fill="hold" nodeType="withEffect">
                                  <p:stCondLst>
                                    <p:cond delay="15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1000" fill="hold"/>
                                        <p:tgtEl>
                                          <p:spTgt spid="26"/>
                                        </p:tgtEl>
                                        <p:attrNameLst>
                                          <p:attrName>ppt_w</p:attrName>
                                        </p:attrNameLst>
                                      </p:cBhvr>
                                      <p:tavLst>
                                        <p:tav tm="0">
                                          <p:val>
                                            <p:strVal val="#ppt_w*0.70"/>
                                          </p:val>
                                        </p:tav>
                                        <p:tav tm="100000">
                                          <p:val>
                                            <p:strVal val="#ppt_w"/>
                                          </p:val>
                                        </p:tav>
                                      </p:tavLst>
                                    </p:anim>
                                    <p:anim calcmode="lin" valueType="num">
                                      <p:cBhvr>
                                        <p:cTn id="40" dur="1000" fill="hold"/>
                                        <p:tgtEl>
                                          <p:spTgt spid="26"/>
                                        </p:tgtEl>
                                        <p:attrNameLst>
                                          <p:attrName>ppt_h</p:attrName>
                                        </p:attrNameLst>
                                      </p:cBhvr>
                                      <p:tavLst>
                                        <p:tav tm="0">
                                          <p:val>
                                            <p:strVal val="#ppt_h"/>
                                          </p:val>
                                        </p:tav>
                                        <p:tav tm="100000">
                                          <p:val>
                                            <p:strVal val="#ppt_h"/>
                                          </p:val>
                                        </p:tav>
                                      </p:tavLst>
                                    </p:anim>
                                    <p:animEffect transition="in" filter="fade">
                                      <p:cBhvr>
                                        <p:cTn id="41" dur="1000"/>
                                        <p:tgtEl>
                                          <p:spTgt spid="26"/>
                                        </p:tgtEl>
                                      </p:cBhvr>
                                    </p:animEffect>
                                  </p:childTnLst>
                                </p:cTn>
                              </p:par>
                              <p:par>
                                <p:cTn id="42" presetID="55" presetClass="entr" presetSubtype="0" fill="hold" nodeType="withEffect">
                                  <p:stCondLst>
                                    <p:cond delay="2000"/>
                                  </p:stCondLst>
                                  <p:childTnLst>
                                    <p:set>
                                      <p:cBhvr>
                                        <p:cTn id="43" dur="1" fill="hold">
                                          <p:stCondLst>
                                            <p:cond delay="0"/>
                                          </p:stCondLst>
                                        </p:cTn>
                                        <p:tgtEl>
                                          <p:spTgt spid="27"/>
                                        </p:tgtEl>
                                        <p:attrNameLst>
                                          <p:attrName>style.visibility</p:attrName>
                                        </p:attrNameLst>
                                      </p:cBhvr>
                                      <p:to>
                                        <p:strVal val="visible"/>
                                      </p:to>
                                    </p:set>
                                    <p:anim calcmode="lin" valueType="num">
                                      <p:cBhvr>
                                        <p:cTn id="44" dur="1000" fill="hold"/>
                                        <p:tgtEl>
                                          <p:spTgt spid="27"/>
                                        </p:tgtEl>
                                        <p:attrNameLst>
                                          <p:attrName>ppt_w</p:attrName>
                                        </p:attrNameLst>
                                      </p:cBhvr>
                                      <p:tavLst>
                                        <p:tav tm="0">
                                          <p:val>
                                            <p:strVal val="#ppt_w*0.70"/>
                                          </p:val>
                                        </p:tav>
                                        <p:tav tm="100000">
                                          <p:val>
                                            <p:strVal val="#ppt_w"/>
                                          </p:val>
                                        </p:tav>
                                      </p:tavLst>
                                    </p:anim>
                                    <p:anim calcmode="lin" valueType="num">
                                      <p:cBhvr>
                                        <p:cTn id="45" dur="1000" fill="hold"/>
                                        <p:tgtEl>
                                          <p:spTgt spid="27"/>
                                        </p:tgtEl>
                                        <p:attrNameLst>
                                          <p:attrName>ppt_h</p:attrName>
                                        </p:attrNameLst>
                                      </p:cBhvr>
                                      <p:tavLst>
                                        <p:tav tm="0">
                                          <p:val>
                                            <p:strVal val="#ppt_h"/>
                                          </p:val>
                                        </p:tav>
                                        <p:tav tm="100000">
                                          <p:val>
                                            <p:strVal val="#ppt_h"/>
                                          </p:val>
                                        </p:tav>
                                      </p:tavLst>
                                    </p:anim>
                                    <p:animEffect transition="in" filter="fade">
                                      <p:cBhvr>
                                        <p:cTn id="46" dur="1000"/>
                                        <p:tgtEl>
                                          <p:spTgt spid="27"/>
                                        </p:tgtEl>
                                      </p:cBhvr>
                                    </p:animEffect>
                                  </p:childTnLst>
                                </p:cTn>
                              </p:par>
                            </p:childTnLst>
                          </p:cTn>
                        </p:par>
                        <p:par>
                          <p:cTn id="47" fill="hold">
                            <p:stCondLst>
                              <p:cond delay="3600"/>
                            </p:stCondLst>
                            <p:childTnLst>
                              <p:par>
                                <p:cTn id="48" presetID="36" presetClass="emph" presetSubtype="0" repeatCount="indefinite" fill="hold" grpId="1" nodeType="afterEffect">
                                  <p:stCondLst>
                                    <p:cond delay="0"/>
                                  </p:stCondLst>
                                  <p:iterate type="lt">
                                    <p:tmPct val="10000"/>
                                  </p:iterate>
                                  <p:childTnLst>
                                    <p:animScale>
                                      <p:cBhvr>
                                        <p:cTn id="49" dur="500" autoRev="1" fill="hold">
                                          <p:stCondLst>
                                            <p:cond delay="0"/>
                                          </p:stCondLst>
                                        </p:cTn>
                                        <p:tgtEl>
                                          <p:spTgt spid="23"/>
                                        </p:tgtEl>
                                      </p:cBhvr>
                                      <p:to x="80000" y="100000"/>
                                    </p:animScale>
                                    <p:anim by="(#ppt_w*0.10)" calcmode="lin" valueType="num">
                                      <p:cBhvr>
                                        <p:cTn id="50" dur="500" autoRev="1" fill="hold">
                                          <p:stCondLst>
                                            <p:cond delay="0"/>
                                          </p:stCondLst>
                                        </p:cTn>
                                        <p:tgtEl>
                                          <p:spTgt spid="23"/>
                                        </p:tgtEl>
                                        <p:attrNameLst>
                                          <p:attrName>ppt_x</p:attrName>
                                        </p:attrNameLst>
                                      </p:cBhvr>
                                    </p:anim>
                                    <p:anim by="(-#ppt_w*0.10)" calcmode="lin" valueType="num">
                                      <p:cBhvr>
                                        <p:cTn id="51" dur="500" autoRev="1" fill="hold">
                                          <p:stCondLst>
                                            <p:cond delay="0"/>
                                          </p:stCondLst>
                                        </p:cTn>
                                        <p:tgtEl>
                                          <p:spTgt spid="23"/>
                                        </p:tgtEl>
                                        <p:attrNameLst>
                                          <p:attrName>ppt_y</p:attrName>
                                        </p:attrNameLst>
                                      </p:cBhvr>
                                    </p:anim>
                                    <p:animRot by="-480000">
                                      <p:cBhvr>
                                        <p:cTn id="52" dur="500"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animBg="1"/>
      <p:bldP spid="4" grpId="0" animBg="1"/>
      <p:bldP spid="23" grpId="0"/>
      <p:bldP spid="23" grpId="1"/>
      <p:bldP spid="28" grpId="0" animBg="1"/>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blogscienze.com/wp-content/uploads/2009/02/il-termometro-a-mercurio-ha-i-giorni-contati.jpg"/>
          <p:cNvPicPr>
            <a:picLocks noChangeAspect="1" noChangeArrowheads="1"/>
          </p:cNvPicPr>
          <p:nvPr/>
        </p:nvPicPr>
        <p:blipFill>
          <a:blip r:embed="rId2"/>
          <a:srcRect/>
          <a:stretch>
            <a:fillRect/>
          </a:stretch>
        </p:blipFill>
        <p:spPr bwMode="auto">
          <a:xfrm rot="-3215624">
            <a:off x="7909719" y="2062956"/>
            <a:ext cx="4154488" cy="3095625"/>
          </a:xfrm>
          <a:prstGeom prst="rect">
            <a:avLst/>
          </a:prstGeom>
          <a:noFill/>
          <a:ln w="9525">
            <a:noFill/>
            <a:miter lim="800000"/>
            <a:headEnd/>
            <a:tailEnd/>
          </a:ln>
        </p:spPr>
      </p:pic>
      <p:sp>
        <p:nvSpPr>
          <p:cNvPr id="3" name="Segnaposto contenuto 2"/>
          <p:cNvSpPr>
            <a:spLocks noGrp="1"/>
          </p:cNvSpPr>
          <p:nvPr>
            <p:ph idx="1"/>
          </p:nvPr>
        </p:nvSpPr>
        <p:spPr>
          <a:xfrm>
            <a:off x="3556000" y="1238250"/>
            <a:ext cx="4930775" cy="5232400"/>
          </a:xfrm>
        </p:spPr>
        <p:txBody>
          <a:bodyPr rtlCol="0">
            <a:normAutofit lnSpcReduction="10000"/>
          </a:bodyPr>
          <a:lstStyle/>
          <a:p>
            <a:pPr marL="0" indent="0" algn="just" eaLnBrk="1" hangingPunct="1">
              <a:lnSpc>
                <a:spcPct val="150000"/>
              </a:lnSpc>
              <a:buFont typeface="Arial" charset="0"/>
              <a:buNone/>
              <a:defRPr/>
            </a:pPr>
            <a:r>
              <a:rPr lang="it-IT" sz="2000" dirty="0" smtClean="0"/>
              <a:t>Il concetto di equilibrio termico ci consente di introdurre </a:t>
            </a:r>
            <a:r>
              <a:rPr lang="it-IT" sz="2000" b="1" dirty="0" smtClean="0">
                <a:effectLst>
                  <a:outerShdw blurRad="38100" dist="38100" dir="2700000" algn="tl">
                    <a:srgbClr val="000000">
                      <a:alpha val="43137"/>
                    </a:srgbClr>
                  </a:outerShdw>
                </a:effectLst>
              </a:rPr>
              <a:t>il principio zero della termodinamica</a:t>
            </a:r>
            <a:r>
              <a:rPr lang="it-IT" sz="2000" dirty="0" smtClean="0"/>
              <a:t>, secondo cui se due corpi sono in equilibrio termico con un terzo corpo, allora saranno anche in equilibrio termico tra loro.</a:t>
            </a:r>
          </a:p>
          <a:p>
            <a:pPr marL="0" indent="0" algn="just" eaLnBrk="1" hangingPunct="1">
              <a:lnSpc>
                <a:spcPct val="150000"/>
              </a:lnSpc>
              <a:buFont typeface="Arial" charset="0"/>
              <a:buNone/>
              <a:defRPr/>
            </a:pPr>
            <a:r>
              <a:rPr lang="it-IT" sz="2000" dirty="0" smtClean="0"/>
              <a:t>A questo è strettamente collegato il termometro, uno strumento capace di percepire e misurare la variazione di temperatura di un corpo, il cui funzionamento è ben noto a tutti.</a:t>
            </a:r>
          </a:p>
        </p:txBody>
      </p:sp>
      <p:pic>
        <p:nvPicPr>
          <p:cNvPr id="35843" name="Immagine 5"/>
          <p:cNvPicPr>
            <a:picLocks noChangeAspect="1"/>
          </p:cNvPicPr>
          <p:nvPr/>
        </p:nvPicPr>
        <p:blipFill>
          <a:blip r:embed="rId3"/>
          <a:srcRect/>
          <a:stretch>
            <a:fillRect/>
          </a:stretch>
        </p:blipFill>
        <p:spPr bwMode="auto">
          <a:xfrm>
            <a:off x="600075" y="5818188"/>
            <a:ext cx="747713" cy="747712"/>
          </a:xfrm>
          <a:prstGeom prst="rect">
            <a:avLst/>
          </a:prstGeom>
          <a:noFill/>
          <a:ln w="9525">
            <a:noFill/>
            <a:miter lim="800000"/>
            <a:headEnd/>
            <a:tailEnd/>
          </a:ln>
        </p:spPr>
      </p:pic>
      <p:sp>
        <p:nvSpPr>
          <p:cNvPr id="35844"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6" name="Rettangolo arrotondato 5">
            <a:hlinkClick r:id="rId4"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Titolo 1"/>
          <p:cNvSpPr txBox="1">
            <a:spLocks/>
          </p:cNvSpPr>
          <p:nvPr/>
        </p:nvSpPr>
        <p:spPr>
          <a:xfrm>
            <a:off x="5199063" y="403225"/>
            <a:ext cx="6218237" cy="647700"/>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PRINCIPIO ZERO DELLA TERMODINAMICA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2" name="Titolo 1">
            <a:hlinkClick r:id="rId5" action="ppaction://hlinksldjump"/>
          </p:cNvPr>
          <p:cNvSpPr txBox="1">
            <a:spLocks/>
          </p:cNvSpPr>
          <p:nvPr/>
        </p:nvSpPr>
        <p:spPr>
          <a:xfrm>
            <a:off x="1046163" y="2703513"/>
            <a:ext cx="176847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PRINCIPI</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3" name="CasellaDiTesto 22"/>
          <p:cNvSpPr txBox="1"/>
          <p:nvPr/>
        </p:nvSpPr>
        <p:spPr>
          <a:xfrm>
            <a:off x="614363" y="27813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4" name="Titolo 1">
            <a:hlinkClick r:id="rId4" action="ppaction://hlinksldjump"/>
          </p:cNvPr>
          <p:cNvSpPr txBox="1">
            <a:spLocks/>
          </p:cNvSpPr>
          <p:nvPr/>
        </p:nvSpPr>
        <p:spPr>
          <a:xfrm>
            <a:off x="95250" y="1433513"/>
            <a:ext cx="2663825" cy="460375"/>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TERMODINAMICA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5" name="Titolo 1">
            <a:hlinkClick r:id="rId6" action="ppaction://hlinksldjump"/>
          </p:cNvPr>
          <p:cNvSpPr txBox="1">
            <a:spLocks/>
          </p:cNvSpPr>
          <p:nvPr/>
        </p:nvSpPr>
        <p:spPr>
          <a:xfrm>
            <a:off x="1060450" y="1946275"/>
            <a:ext cx="1790700" cy="60325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TERMINOLOGIA</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 VOCABOLI</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6" name="CasellaDiTesto 25"/>
          <p:cNvSpPr txBox="1"/>
          <p:nvPr/>
        </p:nvSpPr>
        <p:spPr>
          <a:xfrm>
            <a:off x="650875" y="20478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7" name="Titolo 1"/>
          <p:cNvSpPr txBox="1">
            <a:spLocks/>
          </p:cNvSpPr>
          <p:nvPr/>
        </p:nvSpPr>
        <p:spPr>
          <a:xfrm>
            <a:off x="1046163" y="3414713"/>
            <a:ext cx="1768475" cy="2540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PRINCIPIO ZERO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8" name="Titolo 1">
            <a:hlinkClick r:id="rId7" action="ppaction://hlinksldjump"/>
          </p:cNvPr>
          <p:cNvSpPr txBox="1">
            <a:spLocks/>
          </p:cNvSpPr>
          <p:nvPr/>
        </p:nvSpPr>
        <p:spPr>
          <a:xfrm>
            <a:off x="1046163" y="3802063"/>
            <a:ext cx="1768475" cy="261937"/>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PRIMO PRINCIPIO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9" name="Titolo 1">
            <a:hlinkClick r:id="rId8" action="ppaction://hlinksldjump"/>
          </p:cNvPr>
          <p:cNvSpPr txBox="1">
            <a:spLocks/>
          </p:cNvSpPr>
          <p:nvPr/>
        </p:nvSpPr>
        <p:spPr>
          <a:xfrm>
            <a:off x="1046163" y="4184650"/>
            <a:ext cx="1768475" cy="2540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SECONDO PRINCIPIO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 calcmode="lin" valueType="num">
                                      <p:cBhvr>
                                        <p:cTn id="9"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childTnLst>
                                </p:cTn>
                              </p:par>
                            </p:childTnLst>
                          </p:cTn>
                        </p:par>
                        <p:par>
                          <p:cTn id="21" fill="hold">
                            <p:stCondLst>
                              <p:cond delay="4000"/>
                            </p:stCondLst>
                            <p:childTnLst>
                              <p:par>
                                <p:cTn id="22" presetID="36" presetClass="emph" presetSubtype="0" repeatCount="indefinite" fill="hold" grpId="1" nodeType="afterEffect">
                                  <p:stCondLst>
                                    <p:cond delay="0"/>
                                  </p:stCondLst>
                                  <p:iterate type="lt">
                                    <p:tmPct val="10000"/>
                                  </p:iterate>
                                  <p:childTnLst>
                                    <p:animScale>
                                      <p:cBhvr>
                                        <p:cTn id="23" dur="500" autoRev="1" fill="hold">
                                          <p:stCondLst>
                                            <p:cond delay="0"/>
                                          </p:stCondLst>
                                        </p:cTn>
                                        <p:tgtEl>
                                          <p:spTgt spid="7"/>
                                        </p:tgtEl>
                                      </p:cBhvr>
                                      <p:to x="80000" y="100000"/>
                                    </p:animScale>
                                    <p:anim by="(#ppt_w*0.10)" calcmode="lin" valueType="num">
                                      <p:cBhvr>
                                        <p:cTn id="24" dur="500" autoRev="1" fill="hold">
                                          <p:stCondLst>
                                            <p:cond delay="0"/>
                                          </p:stCondLst>
                                        </p:cTn>
                                        <p:tgtEl>
                                          <p:spTgt spid="7"/>
                                        </p:tgtEl>
                                        <p:attrNameLst>
                                          <p:attrName>ppt_x</p:attrName>
                                        </p:attrNameLst>
                                      </p:cBhvr>
                                    </p:anim>
                                    <p:anim by="(-#ppt_w*0.10)" calcmode="lin" valueType="num">
                                      <p:cBhvr>
                                        <p:cTn id="25" dur="500" autoRev="1" fill="hold">
                                          <p:stCondLst>
                                            <p:cond delay="0"/>
                                          </p:stCondLst>
                                        </p:cTn>
                                        <p:tgtEl>
                                          <p:spTgt spid="7"/>
                                        </p:tgtEl>
                                        <p:attrNameLst>
                                          <p:attrName>ppt_y</p:attrName>
                                        </p:attrNameLst>
                                      </p:cBhvr>
                                    </p:anim>
                                    <p:animRot by="-480000">
                                      <p:cBhvr>
                                        <p:cTn id="26" dur="500" autoRev="1" fill="hold">
                                          <p:stCondLst>
                                            <p:cond delay="0"/>
                                          </p:stCondLst>
                                        </p:cTn>
                                        <p:tgtEl>
                                          <p:spTgt spid="7"/>
                                        </p:tgtEl>
                                        <p:attrNameLst>
                                          <p:attrName>r</p:attrName>
                                        </p:attrNameLst>
                                      </p:cBhvr>
                                    </p:animRot>
                                  </p:childTnLst>
                                </p:cTn>
                              </p:par>
                              <p:par>
                                <p:cTn id="27" presetID="10" presetClass="entr" presetSubtype="0"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1000"/>
                                        <p:tgtEl>
                                          <p:spTgt spid="3">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childTnLst>
                                </p:cTn>
                              </p:par>
                              <p:par>
                                <p:cTn id="33" presetID="53" presetClass="entr" presetSubtype="16" fill="hold" nodeType="withEffect">
                                  <p:stCondLst>
                                    <p:cond delay="1000"/>
                                  </p:stCondLst>
                                  <p:childTnLst>
                                    <p:set>
                                      <p:cBhvr>
                                        <p:cTn id="34" dur="1" fill="hold">
                                          <p:stCondLst>
                                            <p:cond delay="0"/>
                                          </p:stCondLst>
                                        </p:cTn>
                                        <p:tgtEl>
                                          <p:spTgt spid="2050"/>
                                        </p:tgtEl>
                                        <p:attrNameLst>
                                          <p:attrName>style.visibility</p:attrName>
                                        </p:attrNameLst>
                                      </p:cBhvr>
                                      <p:to>
                                        <p:strVal val="visible"/>
                                      </p:to>
                                    </p:set>
                                    <p:anim calcmode="lin" valueType="num">
                                      <p:cBhvr>
                                        <p:cTn id="35" dur="500" fill="hold"/>
                                        <p:tgtEl>
                                          <p:spTgt spid="2050"/>
                                        </p:tgtEl>
                                        <p:attrNameLst>
                                          <p:attrName>ppt_w</p:attrName>
                                        </p:attrNameLst>
                                      </p:cBhvr>
                                      <p:tavLst>
                                        <p:tav tm="0">
                                          <p:val>
                                            <p:fltVal val="0"/>
                                          </p:val>
                                        </p:tav>
                                        <p:tav tm="100000">
                                          <p:val>
                                            <p:strVal val="#ppt_w"/>
                                          </p:val>
                                        </p:tav>
                                      </p:tavLst>
                                    </p:anim>
                                    <p:anim calcmode="lin" valueType="num">
                                      <p:cBhvr>
                                        <p:cTn id="36" dur="500" fill="hold"/>
                                        <p:tgtEl>
                                          <p:spTgt spid="2050"/>
                                        </p:tgtEl>
                                        <p:attrNameLst>
                                          <p:attrName>ppt_h</p:attrName>
                                        </p:attrNameLst>
                                      </p:cBhvr>
                                      <p:tavLst>
                                        <p:tav tm="0">
                                          <p:val>
                                            <p:fltVal val="0"/>
                                          </p:val>
                                        </p:tav>
                                        <p:tav tm="100000">
                                          <p:val>
                                            <p:strVal val="#ppt_h"/>
                                          </p:val>
                                        </p:tav>
                                      </p:tavLst>
                                    </p:anim>
                                    <p:animEffect transition="in" filter="fade">
                                      <p:cBhvr>
                                        <p:cTn id="3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7" grpId="1"/>
      <p:bldP spid="27" grpId="0" animBg="1"/>
      <p:bldP spid="28"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egnaposto contenuto 2"/>
          <p:cNvSpPr>
            <a:spLocks noGrp="1"/>
          </p:cNvSpPr>
          <p:nvPr>
            <p:ph idx="1"/>
          </p:nvPr>
        </p:nvSpPr>
        <p:spPr>
          <a:xfrm>
            <a:off x="3951288" y="1050925"/>
            <a:ext cx="7696200" cy="6007100"/>
          </a:xfrm>
        </p:spPr>
        <p:txBody>
          <a:bodyPr/>
          <a:lstStyle/>
          <a:p>
            <a:pPr marL="0" indent="0" algn="just" eaLnBrk="1" hangingPunct="1">
              <a:lnSpc>
                <a:spcPct val="150000"/>
              </a:lnSpc>
              <a:buFont typeface="Arial" charset="0"/>
              <a:buNone/>
            </a:pPr>
            <a:r>
              <a:rPr lang="it-IT" sz="1800" smtClean="0"/>
              <a:t>Tale principio può essere inteso come un’estensione del principio di conservazione dell’energia, applicato ai sistemi termodinamici.</a:t>
            </a:r>
          </a:p>
          <a:p>
            <a:pPr marL="0" indent="0" algn="just" eaLnBrk="1" hangingPunct="1">
              <a:lnSpc>
                <a:spcPct val="150000"/>
              </a:lnSpc>
              <a:buFont typeface="Arial" charset="0"/>
              <a:buNone/>
            </a:pPr>
            <a:r>
              <a:rPr lang="it-IT" sz="1800" i="1" smtClean="0">
                <a:solidFill>
                  <a:schemeClr val="accent1"/>
                </a:solidFill>
              </a:rPr>
              <a:t>In un sistema isolato l’energia né si crea né si distrugge, ma si trasforma.</a:t>
            </a:r>
          </a:p>
          <a:p>
            <a:pPr marL="0" indent="0" algn="just" eaLnBrk="1" hangingPunct="1">
              <a:lnSpc>
                <a:spcPct val="150000"/>
              </a:lnSpc>
              <a:buFont typeface="Arial" charset="0"/>
              <a:buNone/>
            </a:pPr>
            <a:endParaRPr lang="it-IT" sz="1800" i="1" smtClean="0">
              <a:solidFill>
                <a:schemeClr val="accent1"/>
              </a:solidFill>
            </a:endParaRPr>
          </a:p>
          <a:p>
            <a:pPr marL="0" indent="0" algn="just">
              <a:lnSpc>
                <a:spcPct val="150000"/>
              </a:lnSpc>
              <a:spcBef>
                <a:spcPct val="0"/>
              </a:spcBef>
              <a:buFont typeface="Arial" charset="0"/>
              <a:buNone/>
            </a:pPr>
            <a:r>
              <a:rPr lang="it-IT" sz="1600" smtClean="0"/>
              <a:t>Indicando con </a:t>
            </a:r>
            <a:r>
              <a:rPr lang="it-IT" sz="1600" i="1" smtClean="0"/>
              <a:t>Q</a:t>
            </a:r>
            <a:r>
              <a:rPr lang="it-IT" sz="1600" smtClean="0"/>
              <a:t> il calore che il sistema scambia con l'ambiente circostante e con L il lavoro, allora il bilancio energetico del sistema termodinamico, che rappresenta il primo principio della termodinamica, si scrive:</a:t>
            </a:r>
          </a:p>
          <a:p>
            <a:pPr marL="0" indent="0" algn="just">
              <a:lnSpc>
                <a:spcPct val="150000"/>
              </a:lnSpc>
              <a:spcBef>
                <a:spcPct val="0"/>
              </a:spcBef>
              <a:buFont typeface="Arial" charset="0"/>
              <a:buNone/>
            </a:pPr>
            <a:endParaRPr lang="it-IT" sz="1600" smtClean="0"/>
          </a:p>
          <a:p>
            <a:pPr marL="0" indent="0" algn="just">
              <a:lnSpc>
                <a:spcPct val="150000"/>
              </a:lnSpc>
              <a:spcBef>
                <a:spcPct val="0"/>
              </a:spcBef>
              <a:buFont typeface="Arial" charset="0"/>
              <a:buNone/>
            </a:pPr>
            <a:endParaRPr lang="it-IT" sz="1600" smtClean="0"/>
          </a:p>
          <a:p>
            <a:pPr marL="0" indent="0" algn="just">
              <a:lnSpc>
                <a:spcPct val="150000"/>
              </a:lnSpc>
              <a:spcBef>
                <a:spcPct val="0"/>
              </a:spcBef>
              <a:buFont typeface="Arial" charset="0"/>
              <a:buNone/>
            </a:pPr>
            <a:r>
              <a:rPr lang="it-IT" sz="1600" smtClean="0"/>
              <a:t>e si dice che la variazione di energia interna di un sistema termodinamico è uguale alla somma algebrica del calore e del lavoro entranti nel sistema.</a:t>
            </a:r>
          </a:p>
          <a:p>
            <a:pPr marL="0" indent="0" eaLnBrk="1" hangingPunct="1">
              <a:buFont typeface="Arial" charset="0"/>
              <a:buNone/>
            </a:pPr>
            <a:endParaRPr lang="it-IT" smtClean="0"/>
          </a:p>
        </p:txBody>
      </p:sp>
      <p:pic>
        <p:nvPicPr>
          <p:cNvPr id="28674" name="Picture 4" descr="http://www.sapere.it/mediaObject/studiafacile/images/fisica/e14_06/original/e14_06.gif"/>
          <p:cNvPicPr>
            <a:picLocks noChangeAspect="1" noChangeArrowheads="1"/>
          </p:cNvPicPr>
          <p:nvPr/>
        </p:nvPicPr>
        <p:blipFill>
          <a:blip r:embed="rId2"/>
          <a:srcRect/>
          <a:stretch>
            <a:fillRect/>
          </a:stretch>
        </p:blipFill>
        <p:spPr bwMode="auto">
          <a:xfrm>
            <a:off x="6932613" y="5035550"/>
            <a:ext cx="1733550" cy="346075"/>
          </a:xfrm>
          <a:prstGeom prst="rect">
            <a:avLst/>
          </a:prstGeom>
          <a:noFill/>
          <a:ln w="9525">
            <a:noFill/>
            <a:miter lim="800000"/>
            <a:headEnd/>
            <a:tailEnd/>
          </a:ln>
        </p:spPr>
      </p:pic>
      <p:pic>
        <p:nvPicPr>
          <p:cNvPr id="36867" name="Immagine 5"/>
          <p:cNvPicPr>
            <a:picLocks noChangeAspect="1"/>
          </p:cNvPicPr>
          <p:nvPr/>
        </p:nvPicPr>
        <p:blipFill>
          <a:blip r:embed="rId3"/>
          <a:srcRect/>
          <a:stretch>
            <a:fillRect/>
          </a:stretch>
        </p:blipFill>
        <p:spPr bwMode="auto">
          <a:xfrm>
            <a:off x="600075" y="5818188"/>
            <a:ext cx="747713" cy="747712"/>
          </a:xfrm>
          <a:prstGeom prst="rect">
            <a:avLst/>
          </a:prstGeom>
          <a:noFill/>
          <a:ln w="9525">
            <a:noFill/>
            <a:miter lim="800000"/>
            <a:headEnd/>
            <a:tailEnd/>
          </a:ln>
        </p:spPr>
      </p:pic>
      <p:sp>
        <p:nvSpPr>
          <p:cNvPr id="36868"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8" name="Rettangolo arrotondato 7">
            <a:hlinkClick r:id="rId4"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6" name="Titolo 1"/>
          <p:cNvSpPr txBox="1">
            <a:spLocks/>
          </p:cNvSpPr>
          <p:nvPr/>
        </p:nvSpPr>
        <p:spPr>
          <a:xfrm>
            <a:off x="4725988" y="403225"/>
            <a:ext cx="6381750" cy="647700"/>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PRIMO PRINCIPIO DELLA TERMODINAMICA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7" name="Titolo 1">
            <a:hlinkClick r:id="rId5" action="ppaction://hlinksldjump"/>
          </p:cNvPr>
          <p:cNvSpPr txBox="1">
            <a:spLocks/>
          </p:cNvSpPr>
          <p:nvPr/>
        </p:nvSpPr>
        <p:spPr>
          <a:xfrm>
            <a:off x="1046163" y="2703513"/>
            <a:ext cx="176847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PRINCIPI</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8" name="CasellaDiTesto 17"/>
          <p:cNvSpPr txBox="1"/>
          <p:nvPr/>
        </p:nvSpPr>
        <p:spPr>
          <a:xfrm>
            <a:off x="614363" y="27813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9" name="Titolo 1">
            <a:hlinkClick r:id="rId4" action="ppaction://hlinksldjump"/>
          </p:cNvPr>
          <p:cNvSpPr txBox="1">
            <a:spLocks/>
          </p:cNvSpPr>
          <p:nvPr/>
        </p:nvSpPr>
        <p:spPr>
          <a:xfrm>
            <a:off x="95250" y="1433513"/>
            <a:ext cx="2663825" cy="460375"/>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TERMODINAMICA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0" name="Titolo 1">
            <a:hlinkClick r:id="rId6" action="ppaction://hlinksldjump"/>
          </p:cNvPr>
          <p:cNvSpPr txBox="1">
            <a:spLocks/>
          </p:cNvSpPr>
          <p:nvPr/>
        </p:nvSpPr>
        <p:spPr>
          <a:xfrm>
            <a:off x="1060450" y="1946275"/>
            <a:ext cx="1790700" cy="60325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TERMINOLOGIA</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 VOCABOLI</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1" name="CasellaDiTesto 20"/>
          <p:cNvSpPr txBox="1"/>
          <p:nvPr/>
        </p:nvSpPr>
        <p:spPr>
          <a:xfrm>
            <a:off x="650875" y="20478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2" name="Titolo 1">
            <a:hlinkClick r:id="rId7" action="ppaction://hlinksldjump"/>
          </p:cNvPr>
          <p:cNvSpPr txBox="1">
            <a:spLocks/>
          </p:cNvSpPr>
          <p:nvPr/>
        </p:nvSpPr>
        <p:spPr>
          <a:xfrm>
            <a:off x="1046163" y="3414713"/>
            <a:ext cx="1768475" cy="2540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PRINCIPIO ZERO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3" name="Titolo 1"/>
          <p:cNvSpPr txBox="1">
            <a:spLocks/>
          </p:cNvSpPr>
          <p:nvPr/>
        </p:nvSpPr>
        <p:spPr>
          <a:xfrm>
            <a:off x="1046163" y="3802063"/>
            <a:ext cx="1768475" cy="261937"/>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PRIMO PRINCIPIO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4" name="Titolo 1">
            <a:hlinkClick r:id="rId8" action="ppaction://hlinksldjump"/>
          </p:cNvPr>
          <p:cNvSpPr txBox="1">
            <a:spLocks/>
          </p:cNvSpPr>
          <p:nvPr/>
        </p:nvSpPr>
        <p:spPr>
          <a:xfrm>
            <a:off x="1046163" y="4184650"/>
            <a:ext cx="1768475" cy="2540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SECONDO PRINCIPIO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6"/>
                                        </p:tgtEl>
                                        <p:attrNameLst>
                                          <p:attrName>ppt_y</p:attrName>
                                        </p:attrNameLst>
                                      </p:cBhvr>
                                      <p:tavLst>
                                        <p:tav tm="0">
                                          <p:val>
                                            <p:strVal val="#ppt_y"/>
                                          </p:val>
                                        </p:tav>
                                        <p:tav tm="100000">
                                          <p:val>
                                            <p:strVal val="#ppt_y"/>
                                          </p:val>
                                        </p:tav>
                                      </p:tavLst>
                                    </p:anim>
                                    <p:anim calcmode="lin" valueType="num">
                                      <p:cBhvr>
                                        <p:cTn id="9" dur="10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6"/>
                                        </p:tgtEl>
                                      </p:cBhvr>
                                    </p:animEffect>
                                  </p:childTnLst>
                                </p:cTn>
                              </p:par>
                            </p:childTnLst>
                          </p:cTn>
                        </p:par>
                        <p:par>
                          <p:cTn id="12" fill="hold">
                            <p:stCondLst>
                              <p:cond delay="4100"/>
                            </p:stCondLst>
                            <p:childTnLst>
                              <p:par>
                                <p:cTn id="13" presetID="36" presetClass="emph" presetSubtype="0" repeatCount="indefinite" fill="hold" grpId="1" nodeType="afterEffect">
                                  <p:stCondLst>
                                    <p:cond delay="0"/>
                                  </p:stCondLst>
                                  <p:iterate type="lt">
                                    <p:tmPct val="10000"/>
                                  </p:iterate>
                                  <p:childTnLst>
                                    <p:animScale>
                                      <p:cBhvr>
                                        <p:cTn id="14" dur="500" autoRev="1" fill="hold">
                                          <p:stCondLst>
                                            <p:cond delay="0"/>
                                          </p:stCondLst>
                                        </p:cTn>
                                        <p:tgtEl>
                                          <p:spTgt spid="16"/>
                                        </p:tgtEl>
                                      </p:cBhvr>
                                      <p:to x="80000" y="100000"/>
                                    </p:animScale>
                                    <p:anim by="(#ppt_w*0.10)" calcmode="lin" valueType="num">
                                      <p:cBhvr>
                                        <p:cTn id="15" dur="500" autoRev="1" fill="hold">
                                          <p:stCondLst>
                                            <p:cond delay="0"/>
                                          </p:stCondLst>
                                        </p:cTn>
                                        <p:tgtEl>
                                          <p:spTgt spid="16"/>
                                        </p:tgtEl>
                                        <p:attrNameLst>
                                          <p:attrName>ppt_x</p:attrName>
                                        </p:attrNameLst>
                                      </p:cBhvr>
                                    </p:anim>
                                    <p:anim by="(-#ppt_w*0.10)" calcmode="lin" valueType="num">
                                      <p:cBhvr>
                                        <p:cTn id="16" dur="500" autoRev="1" fill="hold">
                                          <p:stCondLst>
                                            <p:cond delay="0"/>
                                          </p:stCondLst>
                                        </p:cTn>
                                        <p:tgtEl>
                                          <p:spTgt spid="16"/>
                                        </p:tgtEl>
                                        <p:attrNameLst>
                                          <p:attrName>ppt_y</p:attrName>
                                        </p:attrNameLst>
                                      </p:cBhvr>
                                    </p:anim>
                                    <p:animRot by="-480000">
                                      <p:cBhvr>
                                        <p:cTn id="17" dur="500" autoRev="1" fill="hold">
                                          <p:stCondLst>
                                            <p:cond delay="0"/>
                                          </p:stCondLst>
                                        </p:cTn>
                                        <p:tgtEl>
                                          <p:spTgt spid="16"/>
                                        </p:tgtEl>
                                        <p:attrNameLst>
                                          <p:attrName>r</p:attrName>
                                        </p:attrNameLst>
                                      </p:cBhvr>
                                    </p:animRot>
                                  </p:childTnLst>
                                </p:cTn>
                              </p:par>
                              <p:par>
                                <p:cTn id="18" presetID="10" presetClass="entr" presetSubtype="0" fill="hold" grpId="0" nodeType="withEffect">
                                  <p:stCondLst>
                                    <p:cond delay="1500"/>
                                  </p:stCondLst>
                                  <p:childTnLst>
                                    <p:set>
                                      <p:cBhvr>
                                        <p:cTn id="19" dur="1" fill="hold">
                                          <p:stCondLst>
                                            <p:cond delay="0"/>
                                          </p:stCondLst>
                                        </p:cTn>
                                        <p:tgtEl>
                                          <p:spTgt spid="28673">
                                            <p:txEl>
                                              <p:pRg st="0" end="0"/>
                                            </p:txEl>
                                          </p:spTgt>
                                        </p:tgtEl>
                                        <p:attrNameLst>
                                          <p:attrName>style.visibility</p:attrName>
                                        </p:attrNameLst>
                                      </p:cBhvr>
                                      <p:to>
                                        <p:strVal val="visible"/>
                                      </p:to>
                                    </p:set>
                                    <p:animEffect transition="in" filter="fade">
                                      <p:cBhvr>
                                        <p:cTn id="20" dur="1000"/>
                                        <p:tgtEl>
                                          <p:spTgt spid="28673">
                                            <p:txEl>
                                              <p:pRg st="0" end="0"/>
                                            </p:txEl>
                                          </p:spTgt>
                                        </p:tgtEl>
                                      </p:cBhvr>
                                    </p:animEffect>
                                  </p:childTnLst>
                                </p:cTn>
                              </p:par>
                              <p:par>
                                <p:cTn id="21" presetID="10" presetClass="entr" presetSubtype="0" fill="hold" grpId="0" nodeType="withEffect">
                                  <p:stCondLst>
                                    <p:cond delay="1900"/>
                                  </p:stCondLst>
                                  <p:childTnLst>
                                    <p:set>
                                      <p:cBhvr>
                                        <p:cTn id="22" dur="1" fill="hold">
                                          <p:stCondLst>
                                            <p:cond delay="0"/>
                                          </p:stCondLst>
                                        </p:cTn>
                                        <p:tgtEl>
                                          <p:spTgt spid="28673">
                                            <p:txEl>
                                              <p:pRg st="1" end="1"/>
                                            </p:txEl>
                                          </p:spTgt>
                                        </p:tgtEl>
                                        <p:attrNameLst>
                                          <p:attrName>style.visibility</p:attrName>
                                        </p:attrNameLst>
                                      </p:cBhvr>
                                      <p:to>
                                        <p:strVal val="visible"/>
                                      </p:to>
                                    </p:set>
                                    <p:animEffect transition="in" filter="fade">
                                      <p:cBhvr>
                                        <p:cTn id="23" dur="1000"/>
                                        <p:tgtEl>
                                          <p:spTgt spid="28673">
                                            <p:txEl>
                                              <p:pRg st="1" end="1"/>
                                            </p:txEl>
                                          </p:spTgt>
                                        </p:tgtEl>
                                      </p:cBhvr>
                                    </p:animEffect>
                                  </p:childTnLst>
                                </p:cTn>
                              </p:par>
                              <p:par>
                                <p:cTn id="24" presetID="10" presetClass="entr" presetSubtype="0" fill="hold" grpId="0" nodeType="withEffect">
                                  <p:stCondLst>
                                    <p:cond delay="2200"/>
                                  </p:stCondLst>
                                  <p:childTnLst>
                                    <p:set>
                                      <p:cBhvr>
                                        <p:cTn id="25" dur="1" fill="hold">
                                          <p:stCondLst>
                                            <p:cond delay="0"/>
                                          </p:stCondLst>
                                        </p:cTn>
                                        <p:tgtEl>
                                          <p:spTgt spid="28673">
                                            <p:txEl>
                                              <p:pRg st="3" end="3"/>
                                            </p:txEl>
                                          </p:spTgt>
                                        </p:tgtEl>
                                        <p:attrNameLst>
                                          <p:attrName>style.visibility</p:attrName>
                                        </p:attrNameLst>
                                      </p:cBhvr>
                                      <p:to>
                                        <p:strVal val="visible"/>
                                      </p:to>
                                    </p:set>
                                    <p:animEffect transition="in" filter="fade">
                                      <p:cBhvr>
                                        <p:cTn id="26" dur="1000"/>
                                        <p:tgtEl>
                                          <p:spTgt spid="28673">
                                            <p:txEl>
                                              <p:pRg st="3" end="3"/>
                                            </p:txEl>
                                          </p:spTgt>
                                        </p:tgtEl>
                                      </p:cBhvr>
                                    </p:animEffect>
                                  </p:childTnLst>
                                </p:cTn>
                              </p:par>
                              <p:par>
                                <p:cTn id="27" presetID="10" presetClass="entr" presetSubtype="0" fill="hold" nodeType="withEffect">
                                  <p:stCondLst>
                                    <p:cond delay="2200"/>
                                  </p:stCondLst>
                                  <p:childTnLst>
                                    <p:set>
                                      <p:cBhvr>
                                        <p:cTn id="28" dur="1" fill="hold">
                                          <p:stCondLst>
                                            <p:cond delay="0"/>
                                          </p:stCondLst>
                                        </p:cTn>
                                        <p:tgtEl>
                                          <p:spTgt spid="28674"/>
                                        </p:tgtEl>
                                        <p:attrNameLst>
                                          <p:attrName>style.visibility</p:attrName>
                                        </p:attrNameLst>
                                      </p:cBhvr>
                                      <p:to>
                                        <p:strVal val="visible"/>
                                      </p:to>
                                    </p:set>
                                    <p:animEffect transition="in" filter="fade">
                                      <p:cBhvr>
                                        <p:cTn id="29" dur="1000"/>
                                        <p:tgtEl>
                                          <p:spTgt spid="28674"/>
                                        </p:tgtEl>
                                      </p:cBhvr>
                                    </p:animEffect>
                                  </p:childTnLst>
                                </p:cTn>
                              </p:par>
                              <p:par>
                                <p:cTn id="30" presetID="10" presetClass="entr" presetSubtype="0" fill="hold" grpId="0" nodeType="withEffect">
                                  <p:stCondLst>
                                    <p:cond delay="2700"/>
                                  </p:stCondLst>
                                  <p:childTnLst>
                                    <p:set>
                                      <p:cBhvr>
                                        <p:cTn id="31" dur="1" fill="hold">
                                          <p:stCondLst>
                                            <p:cond delay="0"/>
                                          </p:stCondLst>
                                        </p:cTn>
                                        <p:tgtEl>
                                          <p:spTgt spid="28673">
                                            <p:txEl>
                                              <p:pRg st="6" end="6"/>
                                            </p:txEl>
                                          </p:spTgt>
                                        </p:tgtEl>
                                        <p:attrNameLst>
                                          <p:attrName>style.visibility</p:attrName>
                                        </p:attrNameLst>
                                      </p:cBhvr>
                                      <p:to>
                                        <p:strVal val="visible"/>
                                      </p:to>
                                    </p:set>
                                    <p:animEffect transition="in" filter="fade">
                                      <p:cBhvr>
                                        <p:cTn id="32" dur="1000"/>
                                        <p:tgtEl>
                                          <p:spTgt spid="286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uiExpand="1" build="p"/>
      <p:bldP spid="16" grpId="0"/>
      <p:bldP spid="1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egnaposto contenuto 2"/>
          <p:cNvSpPr>
            <a:spLocks noGrp="1"/>
          </p:cNvSpPr>
          <p:nvPr>
            <p:ph idx="1"/>
          </p:nvPr>
        </p:nvSpPr>
        <p:spPr>
          <a:xfrm>
            <a:off x="3619500" y="1106488"/>
            <a:ext cx="8255000" cy="5751512"/>
          </a:xfrm>
        </p:spPr>
        <p:txBody>
          <a:bodyPr/>
          <a:lstStyle/>
          <a:p>
            <a:pPr marL="0" indent="0" algn="just" eaLnBrk="1" hangingPunct="1">
              <a:lnSpc>
                <a:spcPct val="150000"/>
              </a:lnSpc>
              <a:buFont typeface="Arial" charset="0"/>
              <a:buNone/>
            </a:pPr>
            <a:r>
              <a:rPr lang="it-IT" sz="1900" smtClean="0"/>
              <a:t>Secondo il primo principio della termodinamica, calore e lavoro sono due forme di energia equivalenti, ma il secondo principio afferma che se l’energia, sotto forma di lavoro, può transitare da un sistema ad un altro senza alcuna limitazione, l’energia termica può essere trasferita solo da un sistema a temperatura maggiore ad un sistema a temperatura minore.</a:t>
            </a:r>
          </a:p>
          <a:p>
            <a:pPr marL="0" indent="0" algn="just" eaLnBrk="1" hangingPunct="1">
              <a:lnSpc>
                <a:spcPct val="150000"/>
              </a:lnSpc>
              <a:buFont typeface="Arial" charset="0"/>
              <a:buNone/>
            </a:pPr>
            <a:r>
              <a:rPr lang="it-IT" sz="1900" i="1" smtClean="0">
                <a:solidFill>
                  <a:srgbClr val="FF0000"/>
                </a:solidFill>
              </a:rPr>
              <a:t>L’energia termica non può essere trasformata completamente in lavoro meccanico. </a:t>
            </a:r>
          </a:p>
          <a:p>
            <a:pPr marL="0" indent="0" algn="just" eaLnBrk="1" hangingPunct="1">
              <a:lnSpc>
                <a:spcPct val="150000"/>
              </a:lnSpc>
              <a:buFont typeface="Arial" charset="0"/>
              <a:buNone/>
            </a:pPr>
            <a:r>
              <a:rPr lang="it-IT" sz="1900" smtClean="0"/>
              <a:t>Parte dell’energia è infatti dispersa diventando inutilizzabile, specialmente nelle macchine che trasformano l’energia termica in lavoro meccanico e il cui rendimento è sempre inferiore al 100%.</a:t>
            </a:r>
          </a:p>
        </p:txBody>
      </p:sp>
      <p:pic>
        <p:nvPicPr>
          <p:cNvPr id="37890"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37891"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7" name="Rettangolo arrotondato 6">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6" name="Titolo 1"/>
          <p:cNvSpPr txBox="1">
            <a:spLocks/>
          </p:cNvSpPr>
          <p:nvPr/>
        </p:nvSpPr>
        <p:spPr>
          <a:xfrm>
            <a:off x="4791075" y="338138"/>
            <a:ext cx="6954838" cy="647700"/>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SECONDO PRINCIPIO DELLA TERMODINAMICA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7" name="Titolo 1">
            <a:hlinkClick r:id="rId4" action="ppaction://hlinksldjump"/>
          </p:cNvPr>
          <p:cNvSpPr txBox="1">
            <a:spLocks/>
          </p:cNvSpPr>
          <p:nvPr/>
        </p:nvSpPr>
        <p:spPr>
          <a:xfrm>
            <a:off x="1046163" y="2703513"/>
            <a:ext cx="176847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PRINCIPI</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8" name="CasellaDiTesto 17"/>
          <p:cNvSpPr txBox="1"/>
          <p:nvPr/>
        </p:nvSpPr>
        <p:spPr>
          <a:xfrm>
            <a:off x="614363" y="27813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9" name="Titolo 1">
            <a:hlinkClick r:id="rId3" action="ppaction://hlinksldjump"/>
          </p:cNvPr>
          <p:cNvSpPr txBox="1">
            <a:spLocks/>
          </p:cNvSpPr>
          <p:nvPr/>
        </p:nvSpPr>
        <p:spPr>
          <a:xfrm>
            <a:off x="95250" y="1433513"/>
            <a:ext cx="2663825" cy="460375"/>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TERMODINAMICA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0" name="Titolo 1">
            <a:hlinkClick r:id="rId5" action="ppaction://hlinksldjump"/>
          </p:cNvPr>
          <p:cNvSpPr txBox="1">
            <a:spLocks/>
          </p:cNvSpPr>
          <p:nvPr/>
        </p:nvSpPr>
        <p:spPr>
          <a:xfrm>
            <a:off x="1060450" y="1946275"/>
            <a:ext cx="1790700" cy="60325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TERMINOLOGIA</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 VOCABOLI</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1" name="CasellaDiTesto 20"/>
          <p:cNvSpPr txBox="1"/>
          <p:nvPr/>
        </p:nvSpPr>
        <p:spPr>
          <a:xfrm>
            <a:off x="650875" y="20478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2" name="Titolo 1">
            <a:hlinkClick r:id="rId6" action="ppaction://hlinksldjump"/>
          </p:cNvPr>
          <p:cNvSpPr txBox="1">
            <a:spLocks/>
          </p:cNvSpPr>
          <p:nvPr/>
        </p:nvSpPr>
        <p:spPr>
          <a:xfrm>
            <a:off x="1046163" y="3414713"/>
            <a:ext cx="1768475" cy="2540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PRINCIPIO ZERO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3" name="Titolo 1">
            <a:hlinkClick r:id="rId7" action="ppaction://hlinksldjump"/>
          </p:cNvPr>
          <p:cNvSpPr txBox="1">
            <a:spLocks/>
          </p:cNvSpPr>
          <p:nvPr/>
        </p:nvSpPr>
        <p:spPr>
          <a:xfrm>
            <a:off x="1046163" y="3802063"/>
            <a:ext cx="1768475" cy="261937"/>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PRIMO PRINCIPIO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4" name="Titolo 1"/>
          <p:cNvSpPr txBox="1">
            <a:spLocks/>
          </p:cNvSpPr>
          <p:nvPr/>
        </p:nvSpPr>
        <p:spPr>
          <a:xfrm>
            <a:off x="1046163" y="4184650"/>
            <a:ext cx="1768475" cy="2540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SECONDO PRINCIPIO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6"/>
                                        </p:tgtEl>
                                        <p:attrNameLst>
                                          <p:attrName>ppt_y</p:attrName>
                                        </p:attrNameLst>
                                      </p:cBhvr>
                                      <p:tavLst>
                                        <p:tav tm="0">
                                          <p:val>
                                            <p:strVal val="#ppt_y"/>
                                          </p:val>
                                        </p:tav>
                                        <p:tav tm="100000">
                                          <p:val>
                                            <p:strVal val="#ppt_y"/>
                                          </p:val>
                                        </p:tav>
                                      </p:tavLst>
                                    </p:anim>
                                    <p:anim calcmode="lin" valueType="num">
                                      <p:cBhvr>
                                        <p:cTn id="9" dur="10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6"/>
                                        </p:tgtEl>
                                      </p:cBhvr>
                                    </p:animEffect>
                                  </p:childTnLst>
                                </p:cTn>
                              </p:par>
                            </p:childTnLst>
                          </p:cTn>
                        </p:par>
                        <p:par>
                          <p:cTn id="12" fill="hold">
                            <p:stCondLst>
                              <p:cond delay="4300"/>
                            </p:stCondLst>
                            <p:childTnLst>
                              <p:par>
                                <p:cTn id="13" presetID="36" presetClass="emph" presetSubtype="0" repeatCount="indefinite" fill="hold" grpId="1" nodeType="afterEffect">
                                  <p:stCondLst>
                                    <p:cond delay="0"/>
                                  </p:stCondLst>
                                  <p:iterate type="lt">
                                    <p:tmPct val="10000"/>
                                  </p:iterate>
                                  <p:childTnLst>
                                    <p:animScale>
                                      <p:cBhvr>
                                        <p:cTn id="14" dur="500" autoRev="1" fill="hold">
                                          <p:stCondLst>
                                            <p:cond delay="0"/>
                                          </p:stCondLst>
                                        </p:cTn>
                                        <p:tgtEl>
                                          <p:spTgt spid="16"/>
                                        </p:tgtEl>
                                      </p:cBhvr>
                                      <p:to x="80000" y="100000"/>
                                    </p:animScale>
                                    <p:anim by="(#ppt_w*0.10)" calcmode="lin" valueType="num">
                                      <p:cBhvr>
                                        <p:cTn id="15" dur="500" autoRev="1" fill="hold">
                                          <p:stCondLst>
                                            <p:cond delay="0"/>
                                          </p:stCondLst>
                                        </p:cTn>
                                        <p:tgtEl>
                                          <p:spTgt spid="16"/>
                                        </p:tgtEl>
                                        <p:attrNameLst>
                                          <p:attrName>ppt_x</p:attrName>
                                        </p:attrNameLst>
                                      </p:cBhvr>
                                    </p:anim>
                                    <p:anim by="(-#ppt_w*0.10)" calcmode="lin" valueType="num">
                                      <p:cBhvr>
                                        <p:cTn id="16" dur="500" autoRev="1" fill="hold">
                                          <p:stCondLst>
                                            <p:cond delay="0"/>
                                          </p:stCondLst>
                                        </p:cTn>
                                        <p:tgtEl>
                                          <p:spTgt spid="16"/>
                                        </p:tgtEl>
                                        <p:attrNameLst>
                                          <p:attrName>ppt_y</p:attrName>
                                        </p:attrNameLst>
                                      </p:cBhvr>
                                    </p:anim>
                                    <p:animRot by="-480000">
                                      <p:cBhvr>
                                        <p:cTn id="17" dur="500" autoRev="1" fill="hold">
                                          <p:stCondLst>
                                            <p:cond delay="0"/>
                                          </p:stCondLst>
                                        </p:cTn>
                                        <p:tgtEl>
                                          <p:spTgt spid="16"/>
                                        </p:tgtEl>
                                        <p:attrNameLst>
                                          <p:attrName>r</p:attrName>
                                        </p:attrNameLst>
                                      </p:cBhvr>
                                    </p:animRot>
                                  </p:childTnLst>
                                </p:cTn>
                              </p:par>
                              <p:par>
                                <p:cTn id="18" presetID="10" presetClass="entr" presetSubtype="0" fill="hold" grpId="0" nodeType="withEffect">
                                  <p:stCondLst>
                                    <p:cond delay="0"/>
                                  </p:stCondLst>
                                  <p:childTnLst>
                                    <p:set>
                                      <p:cBhvr>
                                        <p:cTn id="19" dur="1" fill="hold">
                                          <p:stCondLst>
                                            <p:cond delay="0"/>
                                          </p:stCondLst>
                                        </p:cTn>
                                        <p:tgtEl>
                                          <p:spTgt spid="29698">
                                            <p:txEl>
                                              <p:pRg st="0" end="0"/>
                                            </p:txEl>
                                          </p:spTgt>
                                        </p:tgtEl>
                                        <p:attrNameLst>
                                          <p:attrName>style.visibility</p:attrName>
                                        </p:attrNameLst>
                                      </p:cBhvr>
                                      <p:to>
                                        <p:strVal val="visible"/>
                                      </p:to>
                                    </p:set>
                                    <p:animEffect transition="in" filter="fade">
                                      <p:cBhvr>
                                        <p:cTn id="20" dur="1000"/>
                                        <p:tgtEl>
                                          <p:spTgt spid="29698">
                                            <p:txEl>
                                              <p:pRg st="0" end="0"/>
                                            </p:txEl>
                                          </p:spTgt>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29698">
                                            <p:txEl>
                                              <p:pRg st="1" end="1"/>
                                            </p:txEl>
                                          </p:spTgt>
                                        </p:tgtEl>
                                        <p:attrNameLst>
                                          <p:attrName>style.visibility</p:attrName>
                                        </p:attrNameLst>
                                      </p:cBhvr>
                                      <p:to>
                                        <p:strVal val="visible"/>
                                      </p:to>
                                    </p:set>
                                    <p:animEffect transition="in" filter="fade">
                                      <p:cBhvr>
                                        <p:cTn id="23" dur="1000"/>
                                        <p:tgtEl>
                                          <p:spTgt spid="29698">
                                            <p:txEl>
                                              <p:pRg st="1" end="1"/>
                                            </p:txEl>
                                          </p:spTgt>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29698">
                                            <p:txEl>
                                              <p:pRg st="2" end="2"/>
                                            </p:txEl>
                                          </p:spTgt>
                                        </p:tgtEl>
                                        <p:attrNameLst>
                                          <p:attrName>style.visibility</p:attrName>
                                        </p:attrNameLst>
                                      </p:cBhvr>
                                      <p:to>
                                        <p:strVal val="visible"/>
                                      </p:to>
                                    </p:set>
                                    <p:animEffect transition="in" filter="fade">
                                      <p:cBhvr>
                                        <p:cTn id="26" dur="1000"/>
                                        <p:tgtEl>
                                          <p:spTgt spid="296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uiExpand="1" build="p"/>
      <p:bldP spid="16" grpId="0"/>
      <p:bldP spid="16"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contenuto 2"/>
          <p:cNvSpPr>
            <a:spLocks noGrp="1"/>
          </p:cNvSpPr>
          <p:nvPr>
            <p:ph idx="1"/>
          </p:nvPr>
        </p:nvSpPr>
        <p:spPr>
          <a:xfrm>
            <a:off x="3683000" y="876300"/>
            <a:ext cx="8013700" cy="5341938"/>
          </a:xfrm>
        </p:spPr>
        <p:txBody>
          <a:bodyPr numCol="2" spcCol="360000"/>
          <a:lstStyle/>
          <a:p>
            <a:pPr marL="0" indent="0" algn="just" eaLnBrk="1" hangingPunct="1">
              <a:lnSpc>
                <a:spcPct val="150000"/>
              </a:lnSpc>
              <a:buFont typeface="Arial" charset="0"/>
              <a:buNone/>
              <a:defRPr/>
            </a:pPr>
            <a:r>
              <a:rPr lang="it-IT" sz="1600" b="1" dirty="0" smtClean="0">
                <a:effectLst>
                  <a:outerShdw blurRad="38100" dist="38100" dir="2700000" algn="tl">
                    <a:srgbClr val="000000">
                      <a:alpha val="43137"/>
                    </a:srgbClr>
                  </a:outerShdw>
                </a:effectLst>
              </a:rPr>
              <a:t>Entropia</a:t>
            </a:r>
            <a:r>
              <a:rPr lang="it-IT" sz="1600" dirty="0" smtClean="0"/>
              <a:t>, dal greco </a:t>
            </a:r>
            <a:r>
              <a:rPr lang="it-IT" sz="1600" i="1" dirty="0" smtClean="0">
                <a:solidFill>
                  <a:schemeClr val="accent1"/>
                </a:solidFill>
              </a:rPr>
              <a:t>en</a:t>
            </a:r>
            <a:r>
              <a:rPr lang="it-IT" sz="1600" dirty="0" smtClean="0"/>
              <a:t> (dentro) e </a:t>
            </a:r>
            <a:r>
              <a:rPr lang="it-IT" sz="1600" i="1" dirty="0" err="1" smtClean="0">
                <a:solidFill>
                  <a:schemeClr val="accent1"/>
                </a:solidFill>
              </a:rPr>
              <a:t>tropia</a:t>
            </a:r>
            <a:r>
              <a:rPr lang="it-IT" sz="1600" dirty="0" smtClean="0"/>
              <a:t> (rivolgimento), è una grandezza termodinamica che indica il verso in cui un processo termodinamico si svolge. In base al secondo principio delle termodinamica, strettamente legato al concetto di entropia, possiamo affermare che questa è la misura della capacità di un sistema di compiere lavoro, al diminuire di tale capacità, aumenta l’entropia. Altra definizione di entropia è inerente il grado di disordine di un sistema; all’aumentare del disordine, vi è un aumento dell’entropia. </a:t>
            </a:r>
          </a:p>
          <a:p>
            <a:pPr marL="0" indent="0" algn="just" eaLnBrk="1" hangingPunct="1">
              <a:lnSpc>
                <a:spcPct val="150000"/>
              </a:lnSpc>
              <a:buFont typeface="Arial" charset="0"/>
              <a:buNone/>
              <a:defRPr/>
            </a:pPr>
            <a:r>
              <a:rPr lang="it-IT" sz="1600" dirty="0" smtClean="0">
                <a:solidFill>
                  <a:srgbClr val="C00000"/>
                </a:solidFill>
              </a:rPr>
              <a:t>E se si raggiungesse il massimo grado di disordine?</a:t>
            </a:r>
          </a:p>
          <a:p>
            <a:pPr marL="0" indent="0" algn="just" eaLnBrk="1" hangingPunct="1">
              <a:lnSpc>
                <a:spcPct val="150000"/>
              </a:lnSpc>
              <a:buFont typeface="Arial" charset="0"/>
              <a:buNone/>
              <a:defRPr/>
            </a:pPr>
            <a:r>
              <a:rPr lang="it-IT" sz="1600" dirty="0" smtClean="0"/>
              <a:t>In tal caso potremmo parlare di </a:t>
            </a:r>
            <a:r>
              <a:rPr lang="it-IT" sz="1600" b="1" dirty="0" smtClean="0">
                <a:effectLst>
                  <a:outerShdw blurRad="38100" dist="38100" dir="2700000" algn="tl">
                    <a:srgbClr val="000000">
                      <a:alpha val="43137"/>
                    </a:srgbClr>
                  </a:outerShdw>
                </a:effectLst>
              </a:rPr>
              <a:t>morte termica</a:t>
            </a:r>
            <a:r>
              <a:rPr lang="it-IT" sz="1600" dirty="0" smtClean="0">
                <a:effectLst>
                  <a:outerShdw blurRad="38100" dist="38100" dir="2700000" algn="tl">
                    <a:srgbClr val="000000">
                      <a:alpha val="43137"/>
                    </a:srgbClr>
                  </a:outerShdw>
                </a:effectLst>
              </a:rPr>
              <a:t> </a:t>
            </a:r>
            <a:r>
              <a:rPr lang="it-IT" sz="1600" dirty="0" smtClean="0"/>
              <a:t>dell’universo, cioè l’impossibilità di sviluppare lavoro a causa dell’assenza di energia libera.</a:t>
            </a:r>
          </a:p>
        </p:txBody>
      </p:sp>
      <p:pic>
        <p:nvPicPr>
          <p:cNvPr id="38914"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38915"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7" name="Rettangolo arrotondato 6">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6" name="Titolo 1">
            <a:hlinkClick r:id="rId4" action="ppaction://hlinksldjump"/>
          </p:cNvPr>
          <p:cNvSpPr txBox="1">
            <a:spLocks/>
          </p:cNvSpPr>
          <p:nvPr/>
        </p:nvSpPr>
        <p:spPr>
          <a:xfrm>
            <a:off x="1046163" y="2703513"/>
            <a:ext cx="176847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 PRINCIPI</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7" name="CasellaDiTesto 16"/>
          <p:cNvSpPr txBox="1"/>
          <p:nvPr/>
        </p:nvSpPr>
        <p:spPr>
          <a:xfrm>
            <a:off x="614363" y="27813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8" name="Titolo 1">
            <a:hlinkClick r:id="rId3" action="ppaction://hlinksldjump"/>
          </p:cNvPr>
          <p:cNvSpPr txBox="1">
            <a:spLocks/>
          </p:cNvSpPr>
          <p:nvPr/>
        </p:nvSpPr>
        <p:spPr>
          <a:xfrm>
            <a:off x="95250" y="1433513"/>
            <a:ext cx="2663825" cy="460375"/>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TERMODINAMICA</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9" name="Titolo 1">
            <a:hlinkClick r:id="rId5" action="ppaction://hlinksldjump"/>
          </p:cNvPr>
          <p:cNvSpPr txBox="1">
            <a:spLocks/>
          </p:cNvSpPr>
          <p:nvPr/>
        </p:nvSpPr>
        <p:spPr>
          <a:xfrm>
            <a:off x="1060450" y="1946275"/>
            <a:ext cx="1790700" cy="603250"/>
          </a:xfrm>
          <a:prstGeom prst="rect">
            <a:avLst/>
          </a:prstGeom>
          <a:ln w="3175"/>
        </p:spPr>
        <p:style>
          <a:lnRef idx="2">
            <a:schemeClr val="accent1"/>
          </a:lnRef>
          <a:fillRef idx="1">
            <a:schemeClr val="lt1"/>
          </a:fillRef>
          <a:effectRef idx="0">
            <a:schemeClr val="accent1"/>
          </a:effectRef>
          <a:fontRef idx="minor">
            <a:schemeClr val="dk1"/>
          </a:fontRef>
        </p:style>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TERMINOLOGIA</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 VOCABOLI</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0" name="CasellaDiTesto 19"/>
          <p:cNvSpPr txBox="1"/>
          <p:nvPr/>
        </p:nvSpPr>
        <p:spPr>
          <a:xfrm>
            <a:off x="650875" y="2047875"/>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1" name="Titolo 1">
            <a:hlinkClick r:id="rId6" action="ppaction://hlinksldjump"/>
          </p:cNvPr>
          <p:cNvSpPr txBox="1">
            <a:spLocks/>
          </p:cNvSpPr>
          <p:nvPr/>
        </p:nvSpPr>
        <p:spPr>
          <a:xfrm>
            <a:off x="1046163" y="3414713"/>
            <a:ext cx="1768475" cy="2540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PRINCIPIO ZERO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2" name="Titolo 1">
            <a:hlinkClick r:id="rId7" action="ppaction://hlinksldjump"/>
          </p:cNvPr>
          <p:cNvSpPr txBox="1">
            <a:spLocks/>
          </p:cNvSpPr>
          <p:nvPr/>
        </p:nvSpPr>
        <p:spPr>
          <a:xfrm>
            <a:off x="1046163" y="3802063"/>
            <a:ext cx="1768475" cy="261937"/>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PRIMO PRINCIPIO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3" name="Titolo 1">
            <a:hlinkClick r:id="rId8" action="ppaction://hlinksldjump"/>
          </p:cNvPr>
          <p:cNvSpPr txBox="1">
            <a:spLocks/>
          </p:cNvSpPr>
          <p:nvPr/>
        </p:nvSpPr>
        <p:spPr>
          <a:xfrm>
            <a:off x="1046163" y="4184650"/>
            <a:ext cx="1768475" cy="2540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SECONDO PRINCIPIO</a:t>
            </a:r>
            <a:endParaRPr lang="it-IT" sz="1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4" name="Titolo 1"/>
          <p:cNvSpPr txBox="1">
            <a:spLocks/>
          </p:cNvSpPr>
          <p:nvPr/>
        </p:nvSpPr>
        <p:spPr>
          <a:xfrm>
            <a:off x="1042988" y="4592638"/>
            <a:ext cx="176847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0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ENTROPIA</a:t>
            </a:r>
            <a:endParaRPr lang="it-IT" sz="20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5" name="CasellaDiTesto 24"/>
          <p:cNvSpPr txBox="1"/>
          <p:nvPr/>
        </p:nvSpPr>
        <p:spPr>
          <a:xfrm>
            <a:off x="611188" y="4672013"/>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pic>
        <p:nvPicPr>
          <p:cNvPr id="3074" name="Picture 2" descr="http://www.francescoamato.com/blog-source/wp-content/helios-var-1198505515-med.jpg"/>
          <p:cNvPicPr>
            <a:picLocks noChangeAspect="1" noChangeArrowheads="1"/>
          </p:cNvPicPr>
          <p:nvPr/>
        </p:nvPicPr>
        <p:blipFill>
          <a:blip r:embed="rId9" cstate="print">
            <a:extLst>
              <a:ext uri="{28A0092B-C50C-407E-A947-70E740481C1C}"/>
            </a:extLst>
          </a:blip>
          <a:srcRect/>
          <a:stretch>
            <a:fillRect/>
          </a:stretch>
        </p:blipFill>
        <p:spPr bwMode="auto">
          <a:xfrm>
            <a:off x="8701574" y="4091132"/>
            <a:ext cx="2227865" cy="2227865"/>
          </a:xfrm>
          <a:prstGeom prst="ellipse">
            <a:avLst/>
          </a:prstGeom>
          <a:ln>
            <a:noFill/>
          </a:ln>
          <a:effectLst>
            <a:softEdge rad="112500"/>
          </a:effectLst>
          <a:extLst>
            <a:ext uri="{909E8E84-426E-40DD-AFC4-6F175D3DCCD1}"/>
          </a:extLst>
        </p:spPr>
      </p:pic>
      <p:sp>
        <p:nvSpPr>
          <p:cNvPr id="27" name="Titolo 1"/>
          <p:cNvSpPr txBox="1">
            <a:spLocks/>
          </p:cNvSpPr>
          <p:nvPr/>
        </p:nvSpPr>
        <p:spPr>
          <a:xfrm>
            <a:off x="4791075" y="338138"/>
            <a:ext cx="6954838"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ENTROPIA</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7"/>
                                        </p:tgtEl>
                                        <p:attrNameLst>
                                          <p:attrName>ppt_y</p:attrName>
                                        </p:attrNameLst>
                                      </p:cBhvr>
                                      <p:tavLst>
                                        <p:tav tm="0">
                                          <p:val>
                                            <p:strVal val="#ppt_y"/>
                                          </p:val>
                                        </p:tav>
                                        <p:tav tm="100000">
                                          <p:val>
                                            <p:strVal val="#ppt_y"/>
                                          </p:val>
                                        </p:tav>
                                      </p:tavLst>
                                    </p:anim>
                                    <p:anim calcmode="lin" valueType="num">
                                      <p:cBhvr>
                                        <p:cTn id="9" dur="10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childTnLst>
                                </p:cTn>
                              </p:par>
                            </p:childTnLst>
                          </p:cTn>
                        </p:par>
                        <p:par>
                          <p:cTn id="18" fill="hold">
                            <p:stCondLst>
                              <p:cond delay="17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27"/>
                                        </p:tgtEl>
                                      </p:cBhvr>
                                      <p:to x="80000" y="100000"/>
                                    </p:animScale>
                                    <p:anim by="(#ppt_w*0.10)" calcmode="lin" valueType="num">
                                      <p:cBhvr>
                                        <p:cTn id="21" dur="500" autoRev="1" fill="hold">
                                          <p:stCondLst>
                                            <p:cond delay="0"/>
                                          </p:stCondLst>
                                        </p:cTn>
                                        <p:tgtEl>
                                          <p:spTgt spid="27"/>
                                        </p:tgtEl>
                                        <p:attrNameLst>
                                          <p:attrName>ppt_x</p:attrName>
                                        </p:attrNameLst>
                                      </p:cBhvr>
                                    </p:anim>
                                    <p:anim by="(-#ppt_w*0.10)" calcmode="lin" valueType="num">
                                      <p:cBhvr>
                                        <p:cTn id="22" dur="500" autoRev="1" fill="hold">
                                          <p:stCondLst>
                                            <p:cond delay="0"/>
                                          </p:stCondLst>
                                        </p:cTn>
                                        <p:tgtEl>
                                          <p:spTgt spid="27"/>
                                        </p:tgtEl>
                                        <p:attrNameLst>
                                          <p:attrName>ppt_y</p:attrName>
                                        </p:attrNameLst>
                                      </p:cBhvr>
                                    </p:anim>
                                    <p:animRot by="-480000">
                                      <p:cBhvr>
                                        <p:cTn id="23" dur="500" autoRev="1" fill="hold">
                                          <p:stCondLst>
                                            <p:cond delay="0"/>
                                          </p:stCondLst>
                                        </p:cTn>
                                        <p:tgtEl>
                                          <p:spTgt spid="27"/>
                                        </p:tgtEl>
                                        <p:attrNameLst>
                                          <p:attrName>r</p:attrName>
                                        </p:attrNameLst>
                                      </p:cBhvr>
                                    </p:animRot>
                                  </p:childTnLst>
                                </p:cTn>
                              </p:par>
                              <p:par>
                                <p:cTn id="24" presetID="10" presetClass="entr" presetSubtype="0" fill="hold" grpId="0" nodeType="withEffect">
                                  <p:stCondLst>
                                    <p:cond delay="0"/>
                                  </p:stCondLst>
                                  <p:childTnLst>
                                    <p:set>
                                      <p:cBhvr>
                                        <p:cTn id="25" dur="1" fill="hold">
                                          <p:stCondLst>
                                            <p:cond delay="0"/>
                                          </p:stCondLst>
                                        </p:cTn>
                                        <p:tgtEl>
                                          <p:spTgt spid="30722">
                                            <p:txEl>
                                              <p:pRg st="0" end="0"/>
                                            </p:txEl>
                                          </p:spTgt>
                                        </p:tgtEl>
                                        <p:attrNameLst>
                                          <p:attrName>style.visibility</p:attrName>
                                        </p:attrNameLst>
                                      </p:cBhvr>
                                      <p:to>
                                        <p:strVal val="visible"/>
                                      </p:to>
                                    </p:set>
                                    <p:animEffect transition="in" filter="fade">
                                      <p:cBhvr>
                                        <p:cTn id="26" dur="1000"/>
                                        <p:tgtEl>
                                          <p:spTgt spid="30722">
                                            <p:txEl>
                                              <p:pRg st="0" end="0"/>
                                            </p:txEl>
                                          </p:spTgt>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30722">
                                            <p:txEl>
                                              <p:pRg st="1" end="1"/>
                                            </p:txEl>
                                          </p:spTgt>
                                        </p:tgtEl>
                                        <p:attrNameLst>
                                          <p:attrName>style.visibility</p:attrName>
                                        </p:attrNameLst>
                                      </p:cBhvr>
                                      <p:to>
                                        <p:strVal val="visible"/>
                                      </p:to>
                                    </p:set>
                                    <p:animEffect transition="in" filter="fade">
                                      <p:cBhvr>
                                        <p:cTn id="29" dur="1000"/>
                                        <p:tgtEl>
                                          <p:spTgt spid="30722">
                                            <p:txEl>
                                              <p:pRg st="1" end="1"/>
                                            </p:txEl>
                                          </p:spTgt>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30722">
                                            <p:txEl>
                                              <p:pRg st="2" end="2"/>
                                            </p:txEl>
                                          </p:spTgt>
                                        </p:tgtEl>
                                        <p:attrNameLst>
                                          <p:attrName>style.visibility</p:attrName>
                                        </p:attrNameLst>
                                      </p:cBhvr>
                                      <p:to>
                                        <p:strVal val="visible"/>
                                      </p:to>
                                    </p:set>
                                    <p:animEffect transition="in" filter="fade">
                                      <p:cBhvr>
                                        <p:cTn id="32" dur="1000"/>
                                        <p:tgtEl>
                                          <p:spTgt spid="30722">
                                            <p:txEl>
                                              <p:pRg st="2" end="2"/>
                                            </p:txEl>
                                          </p:spTgt>
                                        </p:tgtEl>
                                      </p:cBhvr>
                                    </p:animEffect>
                                  </p:childTnLst>
                                </p:cTn>
                              </p:par>
                            </p:childTnLst>
                          </p:cTn>
                        </p:par>
                        <p:par>
                          <p:cTn id="33" fill="hold">
                            <p:stCondLst>
                              <p:cond delay="3700"/>
                            </p:stCondLst>
                            <p:childTnLst>
                              <p:par>
                                <p:cTn id="34" presetID="6" presetClass="entr" presetSubtype="16" fill="hold" nodeType="afterEffect">
                                  <p:stCondLst>
                                    <p:cond delay="0"/>
                                  </p:stCondLst>
                                  <p:childTnLst>
                                    <p:set>
                                      <p:cBhvr>
                                        <p:cTn id="35" dur="1" fill="hold">
                                          <p:stCondLst>
                                            <p:cond delay="0"/>
                                          </p:stCondLst>
                                        </p:cTn>
                                        <p:tgtEl>
                                          <p:spTgt spid="3074"/>
                                        </p:tgtEl>
                                        <p:attrNameLst>
                                          <p:attrName>style.visibility</p:attrName>
                                        </p:attrNameLst>
                                      </p:cBhvr>
                                      <p:to>
                                        <p:strVal val="visible"/>
                                      </p:to>
                                    </p:set>
                                    <p:animEffect transition="in" filter="circle(in)">
                                      <p:cBhvr>
                                        <p:cTn id="36"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uiExpand="1" build="p"/>
      <p:bldP spid="24" grpId="0" animBg="1"/>
      <p:bldP spid="25" grpId="0"/>
      <p:bldP spid="27" grpId="0"/>
      <p:bldP spid="27"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Rettangolo 6">
            <a:hlinkClick r:id="rId2" action="ppaction://hlinksldjump"/>
          </p:cNvPr>
          <p:cNvSpPr/>
          <p:nvPr/>
        </p:nvSpPr>
        <p:spPr>
          <a:xfrm>
            <a:off x="1877291" y="1475509"/>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L’ENERGIA</a:t>
            </a:r>
            <a:endParaRPr lang="it-IT" sz="2400" dirty="0"/>
          </a:p>
        </p:txBody>
      </p:sp>
      <p:sp>
        <p:nvSpPr>
          <p:cNvPr id="8" name="Rettangolo 7">
            <a:hlinkClick r:id="rId3" action="ppaction://hlinksldjump"/>
          </p:cNvPr>
          <p:cNvSpPr/>
          <p:nvPr/>
        </p:nvSpPr>
        <p:spPr>
          <a:xfrm>
            <a:off x="6122894" y="1475509"/>
            <a:ext cx="4218709" cy="2026228"/>
          </a:xfrm>
          <a:prstGeom prst="rect">
            <a:avLst/>
          </a:prstGeom>
          <a:effectLst>
            <a:outerShdw blurRad="50800" dist="38100" dir="2700000" algn="tl" rotWithShape="0">
              <a:prstClr val="black">
                <a:alpha val="40000"/>
              </a:prstClr>
            </a:outerShdw>
          </a:effectLst>
          <a:scene3d>
            <a:camera prst="perspectiveLeft">
              <a:rot lat="0" lon="1200000" rev="0"/>
            </a:camera>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LA TERMODINAMICA</a:t>
            </a:r>
            <a:endParaRPr lang="it-IT" sz="2400" dirty="0"/>
          </a:p>
        </p:txBody>
      </p:sp>
      <p:sp>
        <p:nvSpPr>
          <p:cNvPr id="9" name="Rettangolo 8">
            <a:hlinkClick r:id="rId4" action="ppaction://hlinksldjump"/>
          </p:cNvPr>
          <p:cNvSpPr/>
          <p:nvPr/>
        </p:nvSpPr>
        <p:spPr>
          <a:xfrm>
            <a:off x="1877290" y="3964132"/>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 FONTI ENERGETICHE</a:t>
            </a:r>
            <a:endParaRPr lang="it-IT" sz="2400" dirty="0"/>
          </a:p>
        </p:txBody>
      </p:sp>
      <p:sp>
        <p:nvSpPr>
          <p:cNvPr id="10" name="Rettangolo 9">
            <a:hlinkClick r:id="rId5" action="ppaction://hlinksldjump"/>
          </p:cNvPr>
          <p:cNvSpPr/>
          <p:nvPr/>
        </p:nvSpPr>
        <p:spPr>
          <a:xfrm>
            <a:off x="6130636" y="3964132"/>
            <a:ext cx="4218709" cy="2026228"/>
          </a:xfrm>
          <a:prstGeom prst="rect">
            <a:avLst/>
          </a:prstGeom>
          <a:effectLst>
            <a:outerShdw blurRad="50800" dist="38100" dir="2700000" algn="tl" rotWithShape="0">
              <a:prstClr val="black">
                <a:alpha val="40000"/>
              </a:prstClr>
            </a:outerShdw>
          </a:effectLst>
          <a:scene3d>
            <a:camera prst="perspectiveLef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IL NOSTRO CONTESTO</a:t>
            </a:r>
            <a:endParaRPr lang="it-IT" sz="2400" dirty="0"/>
          </a:p>
        </p:txBody>
      </p:sp>
      <p:pic>
        <p:nvPicPr>
          <p:cNvPr id="11" name="Immagine 5"/>
          <p:cNvPicPr>
            <a:picLocks noChangeAspect="1"/>
          </p:cNvPicPr>
          <p:nvPr/>
        </p:nvPicPr>
        <p:blipFill>
          <a:blip r:embed="rId6">
            <a:duotone>
              <a:schemeClr val="accent1">
                <a:shade val="45000"/>
                <a:satMod val="135000"/>
              </a:schemeClr>
              <a:prstClr val="white"/>
            </a:duotone>
          </a:blip>
          <a:srcRect/>
          <a:stretch>
            <a:fillRect/>
          </a:stretch>
        </p:blipFill>
        <p:spPr bwMode="auto">
          <a:xfrm>
            <a:off x="5257511" y="268886"/>
            <a:ext cx="747713" cy="747712"/>
          </a:xfrm>
          <a:prstGeom prst="rect">
            <a:avLst/>
          </a:prstGeom>
          <a:noFill/>
          <a:ln w="9525">
            <a:noFill/>
            <a:miter lim="800000"/>
            <a:headEnd/>
            <a:tailEnd/>
          </a:ln>
        </p:spPr>
      </p:pic>
      <p:sp>
        <p:nvSpPr>
          <p:cNvPr id="12" name="CasellaDiTesto 10"/>
          <p:cNvSpPr txBox="1">
            <a:spLocks noChangeArrowheads="1"/>
          </p:cNvSpPr>
          <p:nvPr/>
        </p:nvSpPr>
        <p:spPr bwMode="auto">
          <a:xfrm>
            <a:off x="6084888" y="550863"/>
            <a:ext cx="1739900" cy="369887"/>
          </a:xfrm>
          <a:prstGeom prst="rect">
            <a:avLst/>
          </a:prstGeom>
          <a:noFill/>
          <a:ln w="9525">
            <a:noFill/>
            <a:miter lim="800000"/>
            <a:headEnd/>
            <a:tailEnd/>
          </a:ln>
        </p:spPr>
        <p:txBody>
          <a:bodyPr>
            <a:spAutoFit/>
          </a:bodyPr>
          <a:lstStyle/>
          <a:p>
            <a:r>
              <a:rPr lang="it-IT">
                <a:solidFill>
                  <a:srgbClr val="C00000"/>
                </a:solidFill>
                <a:latin typeface="Stencil" pitchFamily="82" charset="0"/>
              </a:rPr>
              <a:t>INDICE</a:t>
            </a:r>
          </a:p>
        </p:txBody>
      </p:sp>
      <p:sp>
        <p:nvSpPr>
          <p:cNvPr id="13" name="Rettangolo arrotondato 12">
            <a:hlinkClick r:id="rId7" action="ppaction://hlinksldjump"/>
          </p:cNvPr>
          <p:cNvSpPr/>
          <p:nvPr/>
        </p:nvSpPr>
        <p:spPr>
          <a:xfrm>
            <a:off x="5178136" y="323232"/>
            <a:ext cx="1905000" cy="774700"/>
          </a:xfrm>
          <a:prstGeom prst="roundRect">
            <a:avLst/>
          </a:prstGeom>
          <a:noFill/>
          <a:ln w="38100">
            <a:solidFill>
              <a:schemeClr val="accent1"/>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childTnLst>
                          </p:cTn>
                        </p:par>
                        <p:par>
                          <p:cTn id="14" fill="hold">
                            <p:stCondLst>
                              <p:cond delay="1000"/>
                            </p:stCondLst>
                            <p:childTnLst>
                              <p:par>
                                <p:cTn id="15" presetID="55"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par>
                                <p:cTn id="25" presetID="55"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0.7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par>
                                <p:cTn id="30" presetID="55"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strVal val="#ppt_w*0.70"/>
                                          </p:val>
                                        </p:tav>
                                        <p:tav tm="100000">
                                          <p:val>
                                            <p:strVal val="#ppt_w"/>
                                          </p:val>
                                        </p:tav>
                                      </p:tavLst>
                                    </p:anim>
                                    <p:anim calcmode="lin" valueType="num">
                                      <p:cBhvr>
                                        <p:cTn id="33" dur="1000" fill="hold"/>
                                        <p:tgtEl>
                                          <p:spTgt spid="9"/>
                                        </p:tgtEl>
                                        <p:attrNameLst>
                                          <p:attrName>ppt_h</p:attrName>
                                        </p:attrNameLst>
                                      </p:cBhvr>
                                      <p:tavLst>
                                        <p:tav tm="0">
                                          <p:val>
                                            <p:strVal val="#ppt_h"/>
                                          </p:val>
                                        </p:tav>
                                        <p:tav tm="100000">
                                          <p:val>
                                            <p:strVal val="#ppt_h"/>
                                          </p:val>
                                        </p:tav>
                                      </p:tavLst>
                                    </p:anim>
                                    <p:animEffect transition="in" filter="fade">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Rettangolo 7"/>
          <p:cNvSpPr/>
          <p:nvPr/>
        </p:nvSpPr>
        <p:spPr>
          <a:xfrm>
            <a:off x="6122894" y="1475509"/>
            <a:ext cx="4218709" cy="2026228"/>
          </a:xfrm>
          <a:prstGeom prst="rect">
            <a:avLst/>
          </a:prstGeom>
          <a:effectLst>
            <a:outerShdw blurRad="50800" dist="38100" dir="2700000" algn="tl" rotWithShape="0">
              <a:prstClr val="black">
                <a:alpha val="40000"/>
              </a:prstClr>
            </a:outerShdw>
          </a:effectLst>
          <a:scene3d>
            <a:camera prst="perspectiveLeft">
              <a:rot lat="0" lon="1200000" rev="0"/>
            </a:camera>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LA TERMODINAMICA</a:t>
            </a:r>
            <a:endParaRPr lang="it-IT" sz="2400" dirty="0"/>
          </a:p>
        </p:txBody>
      </p:sp>
      <p:sp>
        <p:nvSpPr>
          <p:cNvPr id="9" name="Rettangolo 8"/>
          <p:cNvSpPr/>
          <p:nvPr/>
        </p:nvSpPr>
        <p:spPr>
          <a:xfrm>
            <a:off x="1877290" y="3964132"/>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 FONTI ENERGETICHE</a:t>
            </a:r>
            <a:endParaRPr lang="it-IT" sz="2400" dirty="0"/>
          </a:p>
        </p:txBody>
      </p:sp>
      <p:sp>
        <p:nvSpPr>
          <p:cNvPr id="10" name="Rettangolo 9"/>
          <p:cNvSpPr/>
          <p:nvPr/>
        </p:nvSpPr>
        <p:spPr>
          <a:xfrm>
            <a:off x="6130636" y="3964132"/>
            <a:ext cx="4218709" cy="2026228"/>
          </a:xfrm>
          <a:prstGeom prst="rect">
            <a:avLst/>
          </a:prstGeom>
          <a:effectLst>
            <a:outerShdw blurRad="50800" dist="38100" dir="2700000" algn="tl" rotWithShape="0">
              <a:prstClr val="black">
                <a:alpha val="40000"/>
              </a:prstClr>
            </a:outerShdw>
          </a:effectLst>
          <a:scene3d>
            <a:camera prst="perspectiveLef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IL NOSTRO CONTESTO</a:t>
            </a:r>
            <a:endParaRPr lang="it-IT" sz="2400" dirty="0"/>
          </a:p>
        </p:txBody>
      </p:sp>
      <p:pic>
        <p:nvPicPr>
          <p:cNvPr id="13" name="Immagine 5"/>
          <p:cNvPicPr>
            <a:picLocks noChangeAspect="1"/>
          </p:cNvPicPr>
          <p:nvPr/>
        </p:nvPicPr>
        <p:blipFill>
          <a:blip r:embed="rId2">
            <a:duotone>
              <a:schemeClr val="accent1">
                <a:shade val="45000"/>
                <a:satMod val="135000"/>
              </a:schemeClr>
              <a:prstClr val="white"/>
            </a:duotone>
          </a:blip>
          <a:srcRect/>
          <a:stretch>
            <a:fillRect/>
          </a:stretch>
        </p:blipFill>
        <p:spPr bwMode="auto">
          <a:xfrm>
            <a:off x="5257511" y="268886"/>
            <a:ext cx="747713" cy="747712"/>
          </a:xfrm>
          <a:prstGeom prst="rect">
            <a:avLst/>
          </a:prstGeom>
          <a:noFill/>
          <a:ln w="9525">
            <a:noFill/>
            <a:miter lim="800000"/>
            <a:headEnd/>
            <a:tailEnd/>
          </a:ln>
        </p:spPr>
      </p:pic>
      <p:sp>
        <p:nvSpPr>
          <p:cNvPr id="40966" name="CasellaDiTesto 10"/>
          <p:cNvSpPr txBox="1">
            <a:spLocks noChangeArrowheads="1"/>
          </p:cNvSpPr>
          <p:nvPr/>
        </p:nvSpPr>
        <p:spPr bwMode="auto">
          <a:xfrm>
            <a:off x="6084888" y="550863"/>
            <a:ext cx="1739900" cy="369887"/>
          </a:xfrm>
          <a:prstGeom prst="rect">
            <a:avLst/>
          </a:prstGeom>
          <a:noFill/>
          <a:ln w="9525">
            <a:noFill/>
            <a:miter lim="800000"/>
            <a:headEnd/>
            <a:tailEnd/>
          </a:ln>
        </p:spPr>
        <p:txBody>
          <a:bodyPr>
            <a:spAutoFit/>
          </a:bodyPr>
          <a:lstStyle/>
          <a:p>
            <a:r>
              <a:rPr lang="it-IT">
                <a:solidFill>
                  <a:srgbClr val="C00000"/>
                </a:solidFill>
                <a:latin typeface="Stencil" pitchFamily="82" charset="0"/>
              </a:rPr>
              <a:t>INDICE</a:t>
            </a:r>
          </a:p>
        </p:txBody>
      </p:sp>
      <p:sp>
        <p:nvSpPr>
          <p:cNvPr id="15" name="Rettangolo arrotondato 14">
            <a:hlinkClick r:id="rId3" action="ppaction://hlinksldjump"/>
          </p:cNvPr>
          <p:cNvSpPr/>
          <p:nvPr/>
        </p:nvSpPr>
        <p:spPr>
          <a:xfrm>
            <a:off x="5178136" y="323232"/>
            <a:ext cx="1905000" cy="774700"/>
          </a:xfrm>
          <a:prstGeom prst="roundRect">
            <a:avLst/>
          </a:prstGeom>
          <a:noFill/>
          <a:ln w="38100">
            <a:solidFill>
              <a:schemeClr val="accent1"/>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Rettangolo 10"/>
          <p:cNvSpPr/>
          <p:nvPr/>
        </p:nvSpPr>
        <p:spPr>
          <a:xfrm>
            <a:off x="1877289" y="1477577"/>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L’ENERGIA</a:t>
            </a:r>
            <a:endParaRPr lang="it-IT" sz="2400" dirty="0"/>
          </a:p>
        </p:txBody>
      </p:sp>
    </p:spTree>
  </p:cSld>
  <p:clrMapOvr>
    <a:masterClrMapping/>
  </p:clrMapOvr>
  <p:transition spd="slow" advClick="0" advTm="1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9"/>
                                        </p:tgtEl>
                                        <p:attrNameLst>
                                          <p:attrName>fillcolor</p:attrName>
                                        </p:attrNameLst>
                                      </p:cBhvr>
                                      <p:to>
                                        <a:schemeClr val="accent2"/>
                                      </p:to>
                                    </p:animClr>
                                    <p:set>
                                      <p:cBhvr>
                                        <p:cTn id="7" dur="2000" fill="hold"/>
                                        <p:tgtEl>
                                          <p:spTgt spid="9"/>
                                        </p:tgtEl>
                                        <p:attrNameLst>
                                          <p:attrName>fill.type</p:attrName>
                                        </p:attrNameLst>
                                      </p:cBhvr>
                                      <p:to>
                                        <p:strVal val="solid"/>
                                      </p:to>
                                    </p:set>
                                    <p:set>
                                      <p:cBhvr>
                                        <p:cTn id="8" dur="2000" fill="hold"/>
                                        <p:tgtEl>
                                          <p:spTgt spid="9"/>
                                        </p:tgtEl>
                                        <p:attrNameLst>
                                          <p:attrName>fill.on</p:attrName>
                                        </p:attrNameLst>
                                      </p:cBhvr>
                                      <p:to>
                                        <p:strVal val="true"/>
                                      </p:to>
                                    </p:set>
                                  </p:childTnLst>
                                </p:cTn>
                              </p:par>
                            </p:childTnLst>
                          </p:cTn>
                        </p:par>
                        <p:par>
                          <p:cTn id="9" fill="hold">
                            <p:stCondLst>
                              <p:cond delay="2000"/>
                            </p:stCondLst>
                            <p:childTnLst>
                              <p:par>
                                <p:cTn id="10" presetID="10" presetClass="exit" presetSubtype="0" fill="hold" grpId="0" nodeType="afterEffect">
                                  <p:stCondLst>
                                    <p:cond delay="0"/>
                                  </p:stCondLst>
                                  <p:childTnLst>
                                    <p:animEffect transition="out" filter="fade">
                                      <p:cBhvr>
                                        <p:cTn id="11" dur="1000"/>
                                        <p:tgtEl>
                                          <p:spTgt spid="10"/>
                                        </p:tgtEl>
                                      </p:cBhvr>
                                    </p:animEffect>
                                    <p:set>
                                      <p:cBhvr>
                                        <p:cTn id="12" dur="1" fill="hold">
                                          <p:stCondLst>
                                            <p:cond delay="999"/>
                                          </p:stCondLst>
                                        </p:cTn>
                                        <p:tgtEl>
                                          <p:spTgt spid="10"/>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1000"/>
                                        <p:tgtEl>
                                          <p:spTgt spid="8"/>
                                        </p:tgtEl>
                                      </p:cBhvr>
                                    </p:animEffect>
                                    <p:set>
                                      <p:cBhvr>
                                        <p:cTn id="15" dur="1" fill="hold">
                                          <p:stCondLst>
                                            <p:cond delay="999"/>
                                          </p:stCondLst>
                                        </p:cTn>
                                        <p:tgtEl>
                                          <p:spTgt spid="8"/>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1000"/>
                                        <p:tgtEl>
                                          <p:spTgt spid="11"/>
                                        </p:tgtEl>
                                      </p:cBhvr>
                                    </p:animEffect>
                                    <p:set>
                                      <p:cBhvr>
                                        <p:cTn id="18" dur="1" fill="hold">
                                          <p:stCondLst>
                                            <p:cond delay="999"/>
                                          </p:stCondLst>
                                        </p:cTn>
                                        <p:tgtEl>
                                          <p:spTgt spid="11"/>
                                        </p:tgtEl>
                                        <p:attrNameLst>
                                          <p:attrName>style.visibility</p:attrName>
                                        </p:attrNameLst>
                                      </p:cBhvr>
                                      <p:to>
                                        <p:strVal val="hidden"/>
                                      </p:to>
                                    </p:set>
                                  </p:childTnLst>
                                </p:cTn>
                              </p:par>
                            </p:childTnLst>
                          </p:cTn>
                        </p:par>
                        <p:par>
                          <p:cTn id="19" fill="hold">
                            <p:stCondLst>
                              <p:cond delay="3000"/>
                            </p:stCondLst>
                            <p:childTnLst>
                              <p:par>
                                <p:cTn id="20" presetID="56" presetClass="path" presetSubtype="0" accel="50000" decel="50000" fill="hold" grpId="0" nodeType="afterEffect">
                                  <p:stCondLst>
                                    <p:cond delay="0"/>
                                  </p:stCondLst>
                                  <p:childTnLst>
                                    <p:animMotion origin="layout" path="M -3.125E-6 -4.44444E-6 L 0.17591 -0.1868 " pathEditMode="relative" rAng="0" ptsTypes="AA">
                                      <p:cBhvr>
                                        <p:cTn id="21" dur="2000" fill="hold"/>
                                        <p:tgtEl>
                                          <p:spTgt spid="9"/>
                                        </p:tgtEl>
                                        <p:attrNameLst>
                                          <p:attrName>ppt_x</p:attrName>
                                          <p:attrName>ppt_y</p:attrName>
                                        </p:attrNameLst>
                                      </p:cBhvr>
                                      <p:rCtr x="8789" y="-93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p:cNvSpPr/>
          <p:nvPr/>
        </p:nvSpPr>
        <p:spPr>
          <a:xfrm>
            <a:off x="-127000" y="-180975"/>
            <a:ext cx="12446000" cy="7099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1746" name="Segnaposto contenuto 2"/>
          <p:cNvSpPr>
            <a:spLocks noGrp="1"/>
          </p:cNvSpPr>
          <p:nvPr>
            <p:ph idx="1"/>
          </p:nvPr>
        </p:nvSpPr>
        <p:spPr/>
        <p:txBody>
          <a:bodyPr/>
          <a:lstStyle/>
          <a:p>
            <a:pPr marL="0" indent="0" algn="ctr" eaLnBrk="1" hangingPunct="1">
              <a:buFont typeface="Arial" charset="0"/>
              <a:buNone/>
            </a:pPr>
            <a:r>
              <a:rPr lang="it-IT" smtClean="0"/>
              <a:t>Analizzati  i principi che si trovano alla base della termodinamica e dell’energia, possiamo adesso dedicarci ad un approfondimento delle fonti da cui noi ricaviamo l’energia:</a:t>
            </a:r>
          </a:p>
          <a:p>
            <a:pPr marL="0" indent="0" eaLnBrk="1" hangingPunct="1">
              <a:buFont typeface="Arial" charset="0"/>
              <a:buNone/>
            </a:pPr>
            <a:endParaRPr lang="it-IT" smtClean="0"/>
          </a:p>
          <a:p>
            <a:pPr marL="0" indent="0" eaLnBrk="1" hangingPunct="1">
              <a:buFont typeface="Arial" charset="0"/>
              <a:buNone/>
            </a:pPr>
            <a:endParaRPr lang="it-IT" smtClean="0"/>
          </a:p>
          <a:p>
            <a:pPr marL="0" indent="0" eaLnBrk="1" hangingPunct="1">
              <a:buFont typeface="Arial" charset="0"/>
              <a:buNone/>
            </a:pPr>
            <a:endParaRPr lang="it-IT" smtClean="0"/>
          </a:p>
        </p:txBody>
      </p:sp>
      <p:sp>
        <p:nvSpPr>
          <p:cNvPr id="6" name="Elaborazione alternativa 5">
            <a:hlinkClick r:id="rId2" action="ppaction://hlinksldjump"/>
          </p:cNvPr>
          <p:cNvSpPr/>
          <p:nvPr/>
        </p:nvSpPr>
        <p:spPr>
          <a:xfrm>
            <a:off x="4597400" y="3368675"/>
            <a:ext cx="2997200" cy="787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dirty="0"/>
              <a:t>Le fonti energetiche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fade">
                                      <p:cBhvr>
                                        <p:cTn id="7" dur="1000"/>
                                        <p:tgtEl>
                                          <p:spTgt spid="31746">
                                            <p:txEl>
                                              <p:pRg st="0" end="0"/>
                                            </p:txEl>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127000" y="-180975"/>
            <a:ext cx="12446000" cy="7099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34818" name="Segnaposto contenuto 2"/>
          <p:cNvSpPr>
            <a:spLocks noGrp="1"/>
          </p:cNvSpPr>
          <p:nvPr>
            <p:ph idx="1"/>
          </p:nvPr>
        </p:nvSpPr>
        <p:spPr>
          <a:xfrm>
            <a:off x="685800" y="1876425"/>
            <a:ext cx="10820400" cy="4024313"/>
          </a:xfrm>
        </p:spPr>
        <p:txBody>
          <a:bodyPr/>
          <a:lstStyle/>
          <a:p>
            <a:pPr marL="0" indent="0" algn="just" eaLnBrk="1" hangingPunct="1">
              <a:buFont typeface="Arial" charset="0"/>
              <a:buNone/>
              <a:defRPr/>
            </a:pPr>
            <a:r>
              <a:rPr lang="it-IT" dirty="0" smtClean="0"/>
              <a:t>Parlando di fonti di energia, dobbiamo distinguere tra le </a:t>
            </a:r>
            <a:r>
              <a:rPr lang="it-IT" b="1" dirty="0" smtClean="0">
                <a:effectLst>
                  <a:outerShdw blurRad="38100" dist="38100" dir="2700000" algn="tl">
                    <a:srgbClr val="000000">
                      <a:alpha val="43137"/>
                    </a:srgbClr>
                  </a:outerShdw>
                </a:effectLst>
              </a:rPr>
              <a:t>riserve energetiche </a:t>
            </a:r>
            <a:r>
              <a:rPr lang="it-IT" dirty="0" smtClean="0"/>
              <a:t>e le </a:t>
            </a:r>
            <a:r>
              <a:rPr lang="it-IT" b="1" dirty="0" smtClean="0">
                <a:effectLst>
                  <a:outerShdw blurRad="38100" dist="38100" dir="2700000" algn="tl">
                    <a:srgbClr val="000000">
                      <a:alpha val="43137"/>
                    </a:srgbClr>
                  </a:outerShdw>
                </a:effectLst>
              </a:rPr>
              <a:t>fonti rinnovabili</a:t>
            </a:r>
            <a:r>
              <a:rPr lang="it-IT" dirty="0" smtClean="0"/>
              <a:t>. La differenza fondamentale tra queste categorie risiede nel fatto che le prime, pur fornendo un’energia sfruttabile con più facilità, sono destinate ad esaurirsi, mentre le seconde possono essere sfruttate illimitatamente, nonostante non si usufruisca pienamente del loro potenziale.</a:t>
            </a:r>
          </a:p>
          <a:p>
            <a:pPr marL="0" indent="0" algn="just" eaLnBrk="1" hangingPunct="1">
              <a:buFont typeface="Arial" charset="0"/>
              <a:buNone/>
              <a:defRPr/>
            </a:pPr>
            <a:endParaRPr lang="it-IT" dirty="0" smtClean="0"/>
          </a:p>
        </p:txBody>
      </p:sp>
      <p:sp>
        <p:nvSpPr>
          <p:cNvPr id="4" name="Elaborazione alternativa 3">
            <a:hlinkClick r:id="rId2" action="ppaction://hlinksldjump"/>
          </p:cNvPr>
          <p:cNvSpPr/>
          <p:nvPr/>
        </p:nvSpPr>
        <p:spPr>
          <a:xfrm>
            <a:off x="1997075" y="4216400"/>
            <a:ext cx="3454400" cy="11176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dirty="0"/>
              <a:t>RISERVE ENERGETICHE</a:t>
            </a:r>
          </a:p>
        </p:txBody>
      </p:sp>
      <p:sp>
        <p:nvSpPr>
          <p:cNvPr id="6" name="Elaborazione alternativa 5">
            <a:hlinkClick r:id="rId3" action="ppaction://hlinksldjump"/>
          </p:cNvPr>
          <p:cNvSpPr/>
          <p:nvPr/>
        </p:nvSpPr>
        <p:spPr>
          <a:xfrm>
            <a:off x="6819900" y="4216400"/>
            <a:ext cx="3454400" cy="11176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dirty="0"/>
              <a:t>FONTI RINNOVABILI</a:t>
            </a:r>
          </a:p>
        </p:txBody>
      </p:sp>
      <p:sp>
        <p:nvSpPr>
          <p:cNvPr id="8" name="Titolo 1"/>
          <p:cNvSpPr txBox="1">
            <a:spLocks/>
          </p:cNvSpPr>
          <p:nvPr/>
        </p:nvSpPr>
        <p:spPr>
          <a:xfrm>
            <a:off x="2640013" y="858838"/>
            <a:ext cx="6953250"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 FONTI ENERGETICHE</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 calcmode="lin" valueType="num">
                                      <p:cBhvr>
                                        <p:cTn id="9" dur="10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8"/>
                                        </p:tgtEl>
                                      </p:cBhvr>
                                    </p:animEffect>
                                  </p:childTnLst>
                                </p:cTn>
                              </p:par>
                            </p:childTnLst>
                          </p:cTn>
                        </p:par>
                        <p:par>
                          <p:cTn id="12" fill="hold">
                            <p:stCondLst>
                              <p:cond delay="2700"/>
                            </p:stCondLst>
                            <p:childTnLst>
                              <p:par>
                                <p:cTn id="13" presetID="36" presetClass="emph" presetSubtype="0" repeatCount="indefinite" fill="hold" grpId="1" nodeType="afterEffect">
                                  <p:stCondLst>
                                    <p:cond delay="0"/>
                                  </p:stCondLst>
                                  <p:iterate type="lt">
                                    <p:tmPct val="10000"/>
                                  </p:iterate>
                                  <p:childTnLst>
                                    <p:animScale>
                                      <p:cBhvr>
                                        <p:cTn id="14" dur="500" autoRev="1" fill="hold">
                                          <p:stCondLst>
                                            <p:cond delay="0"/>
                                          </p:stCondLst>
                                        </p:cTn>
                                        <p:tgtEl>
                                          <p:spTgt spid="8"/>
                                        </p:tgtEl>
                                      </p:cBhvr>
                                      <p:to x="80000" y="100000"/>
                                    </p:animScale>
                                    <p:anim by="(#ppt_w*0.10)" calcmode="lin" valueType="num">
                                      <p:cBhvr>
                                        <p:cTn id="15" dur="500" autoRev="1" fill="hold">
                                          <p:stCondLst>
                                            <p:cond delay="0"/>
                                          </p:stCondLst>
                                        </p:cTn>
                                        <p:tgtEl>
                                          <p:spTgt spid="8"/>
                                        </p:tgtEl>
                                        <p:attrNameLst>
                                          <p:attrName>ppt_x</p:attrName>
                                        </p:attrNameLst>
                                      </p:cBhvr>
                                    </p:anim>
                                    <p:anim by="(-#ppt_w*0.10)" calcmode="lin" valueType="num">
                                      <p:cBhvr>
                                        <p:cTn id="16" dur="500" autoRev="1" fill="hold">
                                          <p:stCondLst>
                                            <p:cond delay="0"/>
                                          </p:stCondLst>
                                        </p:cTn>
                                        <p:tgtEl>
                                          <p:spTgt spid="8"/>
                                        </p:tgtEl>
                                        <p:attrNameLst>
                                          <p:attrName>ppt_y</p:attrName>
                                        </p:attrNameLst>
                                      </p:cBhvr>
                                    </p:anim>
                                    <p:animRot by="-480000">
                                      <p:cBhvr>
                                        <p:cTn id="17" dur="500" autoRev="1" fill="hold">
                                          <p:stCondLst>
                                            <p:cond delay="0"/>
                                          </p:stCondLst>
                                        </p:cTn>
                                        <p:tgtEl>
                                          <p:spTgt spid="8"/>
                                        </p:tgtEl>
                                        <p:attrNameLst>
                                          <p:attrName>r</p:attrName>
                                        </p:attrNameLst>
                                      </p:cBhvr>
                                    </p:animRot>
                                  </p:childTnLst>
                                </p:cTn>
                              </p:par>
                              <p:par>
                                <p:cTn id="18" presetID="10" presetClass="entr" presetSubtype="0" fill="hold" grpId="0" nodeType="withEffect">
                                  <p:stCondLst>
                                    <p:cond delay="0"/>
                                  </p:stCondLst>
                                  <p:childTnLst>
                                    <p:set>
                                      <p:cBhvr>
                                        <p:cTn id="19" dur="1" fill="hold">
                                          <p:stCondLst>
                                            <p:cond delay="0"/>
                                          </p:stCondLst>
                                        </p:cTn>
                                        <p:tgtEl>
                                          <p:spTgt spid="34818">
                                            <p:txEl>
                                              <p:pRg st="0" end="0"/>
                                            </p:txEl>
                                          </p:spTgt>
                                        </p:tgtEl>
                                        <p:attrNameLst>
                                          <p:attrName>style.visibility</p:attrName>
                                        </p:attrNameLst>
                                      </p:cBhvr>
                                      <p:to>
                                        <p:strVal val="visible"/>
                                      </p:to>
                                    </p:set>
                                    <p:animEffect transition="in" filter="fade">
                                      <p:cBhvr>
                                        <p:cTn id="20" dur="1000"/>
                                        <p:tgtEl>
                                          <p:spTgt spid="34818">
                                            <p:txEl>
                                              <p:pRg st="0" end="0"/>
                                            </p:txEl>
                                          </p:spTgt>
                                        </p:tgtEl>
                                      </p:cBhvr>
                                    </p:animEffect>
                                  </p:childTnLst>
                                </p:cTn>
                              </p:par>
                              <p:par>
                                <p:cTn id="21" presetID="55"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strVal val="#ppt_w*0.70"/>
                                          </p:val>
                                        </p:tav>
                                        <p:tav tm="100000">
                                          <p:val>
                                            <p:strVal val="#ppt_w"/>
                                          </p:val>
                                        </p:tav>
                                      </p:tavLst>
                                    </p:anim>
                                    <p:anim calcmode="lin" valueType="num">
                                      <p:cBhvr>
                                        <p:cTn id="24" dur="1000" fill="hold"/>
                                        <p:tgtEl>
                                          <p:spTgt spid="4"/>
                                        </p:tgtEl>
                                        <p:attrNameLst>
                                          <p:attrName>ppt_h</p:attrName>
                                        </p:attrNameLst>
                                      </p:cBhvr>
                                      <p:tavLst>
                                        <p:tav tm="0">
                                          <p:val>
                                            <p:strVal val="#ppt_h"/>
                                          </p:val>
                                        </p:tav>
                                        <p:tav tm="100000">
                                          <p:val>
                                            <p:strVal val="#ppt_h"/>
                                          </p:val>
                                        </p:tav>
                                      </p:tavLst>
                                    </p:anim>
                                    <p:animEffect transition="in" filter="fade">
                                      <p:cBhvr>
                                        <p:cTn id="25" dur="1000"/>
                                        <p:tgtEl>
                                          <p:spTgt spid="4"/>
                                        </p:tgtEl>
                                      </p:cBhvr>
                                    </p:animEffect>
                                  </p:childTnLst>
                                </p:cTn>
                              </p:par>
                              <p:par>
                                <p:cTn id="26" presetID="55" presetClass="entr" presetSubtype="0" fill="hold" grpId="0" nodeType="withEffect">
                                  <p:stCondLst>
                                    <p:cond delay="50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0.70"/>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p:bldP spid="4" grpId="0" animBg="1"/>
      <p:bldP spid="6" grpId="0" animBg="1"/>
      <p:bldP spid="8" grpId="0"/>
      <p:bldP spid="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Segnaposto contenuto 2"/>
          <p:cNvSpPr>
            <a:spLocks noGrp="1"/>
          </p:cNvSpPr>
          <p:nvPr>
            <p:ph idx="4294967295"/>
          </p:nvPr>
        </p:nvSpPr>
        <p:spPr>
          <a:xfrm>
            <a:off x="3516313" y="1227138"/>
            <a:ext cx="8164512" cy="5276850"/>
          </a:xfrm>
        </p:spPr>
        <p:txBody>
          <a:bodyPr/>
          <a:lstStyle/>
          <a:p>
            <a:pPr marL="0" indent="0" algn="just" eaLnBrk="1" hangingPunct="1">
              <a:buFont typeface="Arial" charset="0"/>
              <a:buNone/>
            </a:pPr>
            <a:r>
              <a:rPr lang="it-IT" sz="2000" smtClean="0"/>
              <a:t>Per riserve energetiche si intendono quelle fonti di energia comunemente chiamate combustibili fossili. Queste si sono formate dalla decomposizione di sostanze organiche (vegetali o animali) attraverso il processo di sedimentazione e in tempi molto lunghi. Tra le principali abbiamo:</a:t>
            </a:r>
          </a:p>
        </p:txBody>
      </p:sp>
      <p:pic>
        <p:nvPicPr>
          <p:cNvPr id="4098" name="Picture 2" descr="http://cultura.biografieonline.it/wp-content/uploads/2012/11/inquinamento-fabbriche.jpg"/>
          <p:cNvPicPr>
            <a:picLocks noChangeAspect="1" noChangeArrowheads="1"/>
          </p:cNvPicPr>
          <p:nvPr/>
        </p:nvPicPr>
        <p:blipFill>
          <a:blip r:embed="rId2">
            <a:extLst/>
          </a:blip>
          <a:srcRect/>
          <a:stretch>
            <a:fillRect/>
          </a:stretch>
        </p:blipFill>
        <p:spPr bwMode="auto">
          <a:xfrm>
            <a:off x="6926520" y="2734516"/>
            <a:ext cx="5042903" cy="3621722"/>
          </a:xfrm>
          <a:prstGeom prst="rect">
            <a:avLst/>
          </a:prstGeom>
          <a:noFill/>
          <a:effectLst>
            <a:softEdge rad="635000"/>
          </a:effectLst>
          <a:extLst/>
        </p:spPr>
      </p:pic>
      <p:pic>
        <p:nvPicPr>
          <p:cNvPr id="44035" name="Immagine 5"/>
          <p:cNvPicPr>
            <a:picLocks noChangeAspect="1"/>
          </p:cNvPicPr>
          <p:nvPr/>
        </p:nvPicPr>
        <p:blipFill>
          <a:blip r:embed="rId3"/>
          <a:srcRect/>
          <a:stretch>
            <a:fillRect/>
          </a:stretch>
        </p:blipFill>
        <p:spPr bwMode="auto">
          <a:xfrm>
            <a:off x="600075" y="5818188"/>
            <a:ext cx="747713" cy="747712"/>
          </a:xfrm>
          <a:prstGeom prst="rect">
            <a:avLst/>
          </a:prstGeom>
          <a:noFill/>
          <a:ln w="9525">
            <a:noFill/>
            <a:miter lim="800000"/>
            <a:headEnd/>
            <a:tailEnd/>
          </a:ln>
        </p:spPr>
      </p:pic>
      <p:sp>
        <p:nvSpPr>
          <p:cNvPr id="44036"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7" name="Rettangolo arrotondato 6">
            <a:hlinkClick r:id="rId4"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Titolo 1">
            <a:hlinkClick r:id="rId4"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RISERVE ENERGETICHE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9" name="CasellaDiTesto 8"/>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0" name="Titolo 1">
            <a:hlinkClick r:id="rId5"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QUALI E COSA SONO</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1" name="Titolo 1"/>
          <p:cNvSpPr txBox="1">
            <a:spLocks/>
          </p:cNvSpPr>
          <p:nvPr/>
        </p:nvSpPr>
        <p:spPr>
          <a:xfrm>
            <a:off x="4791075" y="401638"/>
            <a:ext cx="6954838"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 RISERVE ENERGETICHE</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2" name="Titolo 1">
            <a:hlinkClick r:id="rId6" action="ppaction://hlinksldjump"/>
          </p:cNvPr>
          <p:cNvSpPr txBox="1">
            <a:spLocks/>
          </p:cNvSpPr>
          <p:nvPr/>
        </p:nvSpPr>
        <p:spPr>
          <a:xfrm>
            <a:off x="3654370" y="3026457"/>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CARBON FOSSILE</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3" name="Titolo 1">
            <a:hlinkClick r:id="rId7" action="ppaction://hlinksldjump"/>
          </p:cNvPr>
          <p:cNvSpPr txBox="1">
            <a:spLocks/>
          </p:cNvSpPr>
          <p:nvPr/>
        </p:nvSpPr>
        <p:spPr>
          <a:xfrm>
            <a:off x="3654370" y="4116908"/>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PETROLIO</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4" name="Titolo 1">
            <a:hlinkClick r:id="rId8" action="ppaction://hlinksldjump"/>
          </p:cNvPr>
          <p:cNvSpPr txBox="1">
            <a:spLocks/>
          </p:cNvSpPr>
          <p:nvPr/>
        </p:nvSpPr>
        <p:spPr>
          <a:xfrm>
            <a:off x="3654370" y="5223653"/>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GAS NATURALE</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11"/>
                                        </p:tgtEl>
                                        <p:attrNameLst>
                                          <p:attrName>ppt_y</p:attrName>
                                        </p:attrNameLst>
                                      </p:cBhvr>
                                      <p:tavLst>
                                        <p:tav tm="0">
                                          <p:val>
                                            <p:strVal val="#ppt_y"/>
                                          </p:val>
                                        </p:tav>
                                        <p:tav tm="100000">
                                          <p:val>
                                            <p:strVal val="#ppt_y"/>
                                          </p:val>
                                        </p:tav>
                                      </p:tavLst>
                                    </p:anim>
                                    <p:anim calcmode="lin" valueType="num">
                                      <p:cBhvr>
                                        <p:cTn id="13" dur="10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childTnLst>
                                </p:cTn>
                              </p:par>
                            </p:childTnLst>
                          </p:cTn>
                        </p:par>
                        <p:par>
                          <p:cTn id="22" fill="hold">
                            <p:stCondLst>
                              <p:cond delay="3900"/>
                            </p:stCondLst>
                            <p:childTnLst>
                              <p:par>
                                <p:cTn id="23" presetID="36" presetClass="emph" presetSubtype="0" repeatCount="indefinite" fill="hold" grpId="1" nodeType="afterEffect">
                                  <p:stCondLst>
                                    <p:cond delay="0"/>
                                  </p:stCondLst>
                                  <p:iterate type="lt">
                                    <p:tmPct val="10000"/>
                                  </p:iterate>
                                  <p:childTnLst>
                                    <p:animScale>
                                      <p:cBhvr>
                                        <p:cTn id="24" dur="500" autoRev="1" fill="hold">
                                          <p:stCondLst>
                                            <p:cond delay="0"/>
                                          </p:stCondLst>
                                        </p:cTn>
                                        <p:tgtEl>
                                          <p:spTgt spid="11"/>
                                        </p:tgtEl>
                                      </p:cBhvr>
                                      <p:to x="80000" y="100000"/>
                                    </p:animScale>
                                    <p:anim by="(#ppt_w*0.10)" calcmode="lin" valueType="num">
                                      <p:cBhvr>
                                        <p:cTn id="25" dur="500" autoRev="1" fill="hold">
                                          <p:stCondLst>
                                            <p:cond delay="0"/>
                                          </p:stCondLst>
                                        </p:cTn>
                                        <p:tgtEl>
                                          <p:spTgt spid="11"/>
                                        </p:tgtEl>
                                        <p:attrNameLst>
                                          <p:attrName>ppt_x</p:attrName>
                                        </p:attrNameLst>
                                      </p:cBhvr>
                                    </p:anim>
                                    <p:anim by="(-#ppt_w*0.10)" calcmode="lin" valueType="num">
                                      <p:cBhvr>
                                        <p:cTn id="26" dur="500" autoRev="1" fill="hold">
                                          <p:stCondLst>
                                            <p:cond delay="0"/>
                                          </p:stCondLst>
                                        </p:cTn>
                                        <p:tgtEl>
                                          <p:spTgt spid="11"/>
                                        </p:tgtEl>
                                        <p:attrNameLst>
                                          <p:attrName>ppt_y</p:attrName>
                                        </p:attrNameLst>
                                      </p:cBhvr>
                                    </p:anim>
                                    <p:animRot by="-480000">
                                      <p:cBhvr>
                                        <p:cTn id="27" dur="500" autoRev="1" fill="hold">
                                          <p:stCondLst>
                                            <p:cond delay="0"/>
                                          </p:stCondLst>
                                        </p:cTn>
                                        <p:tgtEl>
                                          <p:spTgt spid="11"/>
                                        </p:tgtEl>
                                        <p:attrNameLst>
                                          <p:attrName>r</p:attrName>
                                        </p:attrNameLst>
                                      </p:cBhvr>
                                    </p:animRot>
                                  </p:childTnLst>
                                </p:cTn>
                              </p:par>
                              <p:par>
                                <p:cTn id="28" presetID="10" presetClass="entr" presetSubtype="0" fill="hold" grpId="0" nodeType="withEffect">
                                  <p:stCondLst>
                                    <p:cond delay="0"/>
                                  </p:stCondLst>
                                  <p:childTnLst>
                                    <p:set>
                                      <p:cBhvr>
                                        <p:cTn id="29" dur="1" fill="hold">
                                          <p:stCondLst>
                                            <p:cond delay="0"/>
                                          </p:stCondLst>
                                        </p:cTn>
                                        <p:tgtEl>
                                          <p:spTgt spid="41987">
                                            <p:txEl>
                                              <p:pRg st="0" end="0"/>
                                            </p:txEl>
                                          </p:spTgt>
                                        </p:tgtEl>
                                        <p:attrNameLst>
                                          <p:attrName>style.visibility</p:attrName>
                                        </p:attrNameLst>
                                      </p:cBhvr>
                                      <p:to>
                                        <p:strVal val="visible"/>
                                      </p:to>
                                    </p:set>
                                    <p:animEffect transition="in" filter="fade">
                                      <p:cBhvr>
                                        <p:cTn id="30" dur="1000"/>
                                        <p:tgtEl>
                                          <p:spTgt spid="41987">
                                            <p:txEl>
                                              <p:pRg st="0" end="0"/>
                                            </p:txEl>
                                          </p:spTgt>
                                        </p:tgtEl>
                                      </p:cBhvr>
                                    </p:animEffect>
                                  </p:childTnLst>
                                </p:cTn>
                              </p:par>
                              <p:par>
                                <p:cTn id="31" presetID="55" presetClass="entr" presetSubtype="0" fill="hold" nodeType="withEffect">
                                  <p:stCondLst>
                                    <p:cond delay="10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strVal val="#ppt_w*0.70"/>
                                          </p:val>
                                        </p:tav>
                                        <p:tav tm="100000">
                                          <p:val>
                                            <p:strVal val="#ppt_w"/>
                                          </p:val>
                                        </p:tav>
                                      </p:tavLst>
                                    </p:anim>
                                    <p:anim calcmode="lin" valueType="num">
                                      <p:cBhvr>
                                        <p:cTn id="34" dur="1000" fill="hold"/>
                                        <p:tgtEl>
                                          <p:spTgt spid="12"/>
                                        </p:tgtEl>
                                        <p:attrNameLst>
                                          <p:attrName>ppt_h</p:attrName>
                                        </p:attrNameLst>
                                      </p:cBhvr>
                                      <p:tavLst>
                                        <p:tav tm="0">
                                          <p:val>
                                            <p:strVal val="#ppt_h"/>
                                          </p:val>
                                        </p:tav>
                                        <p:tav tm="100000">
                                          <p:val>
                                            <p:strVal val="#ppt_h"/>
                                          </p:val>
                                        </p:tav>
                                      </p:tavLst>
                                    </p:anim>
                                    <p:animEffect transition="in" filter="fade">
                                      <p:cBhvr>
                                        <p:cTn id="35" dur="1000"/>
                                        <p:tgtEl>
                                          <p:spTgt spid="12"/>
                                        </p:tgtEl>
                                      </p:cBhvr>
                                    </p:animEffect>
                                  </p:childTnLst>
                                </p:cTn>
                              </p:par>
                              <p:par>
                                <p:cTn id="36" presetID="53" presetClass="entr" presetSubtype="16" fill="hold" nodeType="withEffect">
                                  <p:stCondLst>
                                    <p:cond delay="1000"/>
                                  </p:stCondLst>
                                  <p:childTnLst>
                                    <p:set>
                                      <p:cBhvr>
                                        <p:cTn id="37" dur="1" fill="hold">
                                          <p:stCondLst>
                                            <p:cond delay="0"/>
                                          </p:stCondLst>
                                        </p:cTn>
                                        <p:tgtEl>
                                          <p:spTgt spid="4098"/>
                                        </p:tgtEl>
                                        <p:attrNameLst>
                                          <p:attrName>style.visibility</p:attrName>
                                        </p:attrNameLst>
                                      </p:cBhvr>
                                      <p:to>
                                        <p:strVal val="visible"/>
                                      </p:to>
                                    </p:set>
                                    <p:anim calcmode="lin" valueType="num">
                                      <p:cBhvr>
                                        <p:cTn id="38" dur="1000" fill="hold"/>
                                        <p:tgtEl>
                                          <p:spTgt spid="4098"/>
                                        </p:tgtEl>
                                        <p:attrNameLst>
                                          <p:attrName>ppt_w</p:attrName>
                                        </p:attrNameLst>
                                      </p:cBhvr>
                                      <p:tavLst>
                                        <p:tav tm="0">
                                          <p:val>
                                            <p:fltVal val="0"/>
                                          </p:val>
                                        </p:tav>
                                        <p:tav tm="100000">
                                          <p:val>
                                            <p:strVal val="#ppt_w"/>
                                          </p:val>
                                        </p:tav>
                                      </p:tavLst>
                                    </p:anim>
                                    <p:anim calcmode="lin" valueType="num">
                                      <p:cBhvr>
                                        <p:cTn id="39" dur="1000" fill="hold"/>
                                        <p:tgtEl>
                                          <p:spTgt spid="4098"/>
                                        </p:tgtEl>
                                        <p:attrNameLst>
                                          <p:attrName>ppt_h</p:attrName>
                                        </p:attrNameLst>
                                      </p:cBhvr>
                                      <p:tavLst>
                                        <p:tav tm="0">
                                          <p:val>
                                            <p:fltVal val="0"/>
                                          </p:val>
                                        </p:tav>
                                        <p:tav tm="100000">
                                          <p:val>
                                            <p:strVal val="#ppt_h"/>
                                          </p:val>
                                        </p:tav>
                                      </p:tavLst>
                                    </p:anim>
                                    <p:animEffect transition="in" filter="fade">
                                      <p:cBhvr>
                                        <p:cTn id="40" dur="1000"/>
                                        <p:tgtEl>
                                          <p:spTgt spid="4098"/>
                                        </p:tgtEl>
                                      </p:cBhvr>
                                    </p:animEffect>
                                  </p:childTnLst>
                                </p:cTn>
                              </p:par>
                              <p:par>
                                <p:cTn id="41" presetID="55" presetClass="entr" presetSubtype="0" fill="hold" nodeType="withEffect">
                                  <p:stCondLst>
                                    <p:cond delay="15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strVal val="#ppt_w*0.70"/>
                                          </p:val>
                                        </p:tav>
                                        <p:tav tm="100000">
                                          <p:val>
                                            <p:strVal val="#ppt_w"/>
                                          </p:val>
                                        </p:tav>
                                      </p:tavLst>
                                    </p:anim>
                                    <p:anim calcmode="lin" valueType="num">
                                      <p:cBhvr>
                                        <p:cTn id="44" dur="1000" fill="hold"/>
                                        <p:tgtEl>
                                          <p:spTgt spid="13"/>
                                        </p:tgtEl>
                                        <p:attrNameLst>
                                          <p:attrName>ppt_h</p:attrName>
                                        </p:attrNameLst>
                                      </p:cBhvr>
                                      <p:tavLst>
                                        <p:tav tm="0">
                                          <p:val>
                                            <p:strVal val="#ppt_h"/>
                                          </p:val>
                                        </p:tav>
                                        <p:tav tm="100000">
                                          <p:val>
                                            <p:strVal val="#ppt_h"/>
                                          </p:val>
                                        </p:tav>
                                      </p:tavLst>
                                    </p:anim>
                                    <p:animEffect transition="in" filter="fade">
                                      <p:cBhvr>
                                        <p:cTn id="45" dur="1000"/>
                                        <p:tgtEl>
                                          <p:spTgt spid="13"/>
                                        </p:tgtEl>
                                      </p:cBhvr>
                                    </p:animEffect>
                                  </p:childTnLst>
                                </p:cTn>
                              </p:par>
                              <p:par>
                                <p:cTn id="46" presetID="55" presetClass="entr" presetSubtype="0" fill="hold" nodeType="withEffect">
                                  <p:stCondLst>
                                    <p:cond delay="2000"/>
                                  </p:stCondLst>
                                  <p:childTnLst>
                                    <p:set>
                                      <p:cBhvr>
                                        <p:cTn id="47" dur="1" fill="hold">
                                          <p:stCondLst>
                                            <p:cond delay="0"/>
                                          </p:stCondLst>
                                        </p:cTn>
                                        <p:tgtEl>
                                          <p:spTgt spid="14"/>
                                        </p:tgtEl>
                                        <p:attrNameLst>
                                          <p:attrName>style.visibility</p:attrName>
                                        </p:attrNameLst>
                                      </p:cBhvr>
                                      <p:to>
                                        <p:strVal val="visible"/>
                                      </p:to>
                                    </p:set>
                                    <p:anim calcmode="lin" valueType="num">
                                      <p:cBhvr>
                                        <p:cTn id="48" dur="1000" fill="hold"/>
                                        <p:tgtEl>
                                          <p:spTgt spid="14"/>
                                        </p:tgtEl>
                                        <p:attrNameLst>
                                          <p:attrName>ppt_w</p:attrName>
                                        </p:attrNameLst>
                                      </p:cBhvr>
                                      <p:tavLst>
                                        <p:tav tm="0">
                                          <p:val>
                                            <p:strVal val="#ppt_w*0.70"/>
                                          </p:val>
                                        </p:tav>
                                        <p:tav tm="100000">
                                          <p:val>
                                            <p:strVal val="#ppt_w"/>
                                          </p:val>
                                        </p:tav>
                                      </p:tavLst>
                                    </p:anim>
                                    <p:anim calcmode="lin" valueType="num">
                                      <p:cBhvr>
                                        <p:cTn id="49" dur="1000" fill="hold"/>
                                        <p:tgtEl>
                                          <p:spTgt spid="14"/>
                                        </p:tgtEl>
                                        <p:attrNameLst>
                                          <p:attrName>ppt_h</p:attrName>
                                        </p:attrNameLst>
                                      </p:cBhvr>
                                      <p:tavLst>
                                        <p:tav tm="0">
                                          <p:val>
                                            <p:strVal val="#ppt_h"/>
                                          </p:val>
                                        </p:tav>
                                        <p:tav tm="100000">
                                          <p:val>
                                            <p:strVal val="#ppt_h"/>
                                          </p:val>
                                        </p:tav>
                                      </p:tavLst>
                                    </p:anim>
                                    <p:animEffect transition="in" filter="fade">
                                      <p:cBhvr>
                                        <p:cTn id="5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P spid="8" grpId="0"/>
      <p:bldP spid="9" grpId="0"/>
      <p:bldP spid="10" grpId="0" animBg="1"/>
      <p:bldP spid="11" grpId="0"/>
      <p:bldP spid="1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3767138" y="1200150"/>
            <a:ext cx="4713287" cy="5943600"/>
          </a:xfrm>
          <a:prstGeom prst="rect">
            <a:avLst/>
          </a:prstGeom>
          <a:noFill/>
        </p:spPr>
        <p:txBody>
          <a:bodyPr>
            <a:normAutofit fontScale="47500" lnSpcReduction="20000"/>
          </a:bodyPr>
          <a:lstStyle/>
          <a:p>
            <a:pPr algn="just">
              <a:lnSpc>
                <a:spcPct val="170000"/>
              </a:lnSpc>
              <a:defRPr/>
            </a:pPr>
            <a:r>
              <a:rPr lang="it-IT" sz="3400" dirty="0">
                <a:latin typeface="Century Gothic" pitchFamily="34" charset="0"/>
              </a:rPr>
              <a:t>Antracite, litantrace e lignite, si  ricavano da miniere sotterranee o a cielo aperto; è un combustibile pronto all’uso con elevato potere calorifero (sino a 8500 kcal/kg), tuttavia è stato stimato che le riserve dureranno ancora poco meno di 300 anni. La combustione del carbone produce però anidride carbonica e anidride solforosa (principale componente delle piogge acide). Le emissioni delle combustioni di carbone fossile sono la principale causa del riscaldamento globale. Inoltre il carbone fossile contiene altre sostanze dannose come mercurio, arsenico e metalli pesanti.</a:t>
            </a:r>
          </a:p>
          <a:p>
            <a:pPr>
              <a:defRPr/>
            </a:pPr>
            <a:endParaRPr lang="it-IT" dirty="0"/>
          </a:p>
        </p:txBody>
      </p:sp>
      <p:pic>
        <p:nvPicPr>
          <p:cNvPr id="45058"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45059"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8" name="Rettangolo arrotondato 7">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Titolo 1"/>
          <p:cNvSpPr txBox="1">
            <a:spLocks/>
          </p:cNvSpPr>
          <p:nvPr/>
        </p:nvSpPr>
        <p:spPr>
          <a:xfrm>
            <a:off x="4791075" y="401638"/>
            <a:ext cx="6954838"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CARBON FOSSILE</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Titolo 1">
            <a:hlinkClick r:id="rId3"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RISERVE ENERGETICHE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1" name="CasellaDiTesto 10"/>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2" name="Titolo 1">
            <a:hlinkClick r:id="rId4" action="ppaction://hlinksldjump"/>
          </p:cNvPr>
          <p:cNvSpPr txBox="1">
            <a:spLocks/>
          </p:cNvSpPr>
          <p:nvPr/>
        </p:nvSpPr>
        <p:spPr>
          <a:xfrm>
            <a:off x="1169988" y="3003550"/>
            <a:ext cx="1571625" cy="608013"/>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CARBON FOSSILE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3" name="CasellaDiTesto 12"/>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4" name="Titolo 1">
            <a:hlinkClick r:id="rId5"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QUALI E COSA SONO</a:t>
            </a:r>
          </a:p>
        </p:txBody>
      </p:sp>
      <p:pic>
        <p:nvPicPr>
          <p:cNvPr id="4098" name="Picture 2" descr="http://images.wikia.com/nonciclopedia/images/2/28/Antracite.jpg"/>
          <p:cNvPicPr>
            <a:picLocks noChangeAspect="1" noChangeArrowheads="1"/>
          </p:cNvPicPr>
          <p:nvPr/>
        </p:nvPicPr>
        <p:blipFill>
          <a:blip r:embed="rId6"/>
          <a:srcRect/>
          <a:stretch>
            <a:fillRect/>
          </a:stretch>
        </p:blipFill>
        <p:spPr bwMode="auto">
          <a:xfrm>
            <a:off x="8480425" y="2479675"/>
            <a:ext cx="3559175" cy="2543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9"/>
                                        </p:tgtEl>
                                        <p:attrNameLst>
                                          <p:attrName>ppt_y</p:attrName>
                                        </p:attrNameLst>
                                      </p:cBhvr>
                                      <p:tavLst>
                                        <p:tav tm="0">
                                          <p:val>
                                            <p:strVal val="#ppt_y"/>
                                          </p:val>
                                        </p:tav>
                                        <p:tav tm="100000">
                                          <p:val>
                                            <p:strVal val="#ppt_y"/>
                                          </p:val>
                                        </p:tav>
                                      </p:tavLst>
                                    </p:anim>
                                    <p:anim calcmode="lin" valueType="num">
                                      <p:cBhvr>
                                        <p:cTn id="9" dur="10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par>
                          <p:cTn id="18" fill="hold">
                            <p:stCondLst>
                              <p:cond delay="24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9"/>
                                        </p:tgtEl>
                                      </p:cBhvr>
                                      <p:to x="80000" y="100000"/>
                                    </p:animScale>
                                    <p:anim by="(#ppt_w*0.10)" calcmode="lin" valueType="num">
                                      <p:cBhvr>
                                        <p:cTn id="21" dur="500" autoRev="1" fill="hold">
                                          <p:stCondLst>
                                            <p:cond delay="0"/>
                                          </p:stCondLst>
                                        </p:cTn>
                                        <p:tgtEl>
                                          <p:spTgt spid="9"/>
                                        </p:tgtEl>
                                        <p:attrNameLst>
                                          <p:attrName>ppt_x</p:attrName>
                                        </p:attrNameLst>
                                      </p:cBhvr>
                                    </p:anim>
                                    <p:anim by="(-#ppt_w*0.10)" calcmode="lin" valueType="num">
                                      <p:cBhvr>
                                        <p:cTn id="22" dur="500" autoRev="1" fill="hold">
                                          <p:stCondLst>
                                            <p:cond delay="0"/>
                                          </p:stCondLst>
                                        </p:cTn>
                                        <p:tgtEl>
                                          <p:spTgt spid="9"/>
                                        </p:tgtEl>
                                        <p:attrNameLst>
                                          <p:attrName>ppt_y</p:attrName>
                                        </p:attrNameLst>
                                      </p:cBhvr>
                                    </p:anim>
                                    <p:animRot by="-480000">
                                      <p:cBhvr>
                                        <p:cTn id="23" dur="500" autoRev="1" fill="hold">
                                          <p:stCondLst>
                                            <p:cond delay="0"/>
                                          </p:stCondLst>
                                        </p:cTn>
                                        <p:tgtEl>
                                          <p:spTgt spid="9"/>
                                        </p:tgtEl>
                                        <p:attrNameLst>
                                          <p:attrName>r</p:attrName>
                                        </p:attrNameLst>
                                      </p:cBhvr>
                                    </p:animRo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childTnLst>
                                </p:cTn>
                              </p:par>
                              <p:par>
                                <p:cTn id="27" presetID="10" presetClass="entr" presetSubtype="0" fill="hold" nodeType="withEffect">
                                  <p:stCondLst>
                                    <p:cond delay="500"/>
                                  </p:stCondLst>
                                  <p:childTnLst>
                                    <p:set>
                                      <p:cBhvr>
                                        <p:cTn id="28" dur="1" fill="hold">
                                          <p:stCondLst>
                                            <p:cond delay="0"/>
                                          </p:stCondLst>
                                        </p:cTn>
                                        <p:tgtEl>
                                          <p:spTgt spid="4098"/>
                                        </p:tgtEl>
                                        <p:attrNameLst>
                                          <p:attrName>style.visibility</p:attrName>
                                        </p:attrNameLst>
                                      </p:cBhvr>
                                      <p:to>
                                        <p:strVal val="visible"/>
                                      </p:to>
                                    </p:set>
                                    <p:animEffect transition="in" filter="fade">
                                      <p:cBhvr>
                                        <p:cTn id="29"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1" grpId="0"/>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4"/>
          <p:cNvSpPr txBox="1">
            <a:spLocks noChangeArrowheads="1"/>
          </p:cNvSpPr>
          <p:nvPr/>
        </p:nvSpPr>
        <p:spPr bwMode="auto">
          <a:xfrm>
            <a:off x="3657600" y="1237130"/>
            <a:ext cx="8159749" cy="5136776"/>
          </a:xfrm>
          <a:prstGeom prst="rect">
            <a:avLst/>
          </a:prstGeom>
          <a:noFill/>
          <a:ln w="9525">
            <a:noFill/>
            <a:miter lim="800000"/>
            <a:headEnd/>
            <a:tailEnd/>
          </a:ln>
        </p:spPr>
        <p:txBody>
          <a:bodyPr numCol="2" spcCol="360000">
            <a:normAutofit/>
          </a:bodyPr>
          <a:lstStyle/>
          <a:p>
            <a:pPr algn="just">
              <a:lnSpc>
                <a:spcPct val="150000"/>
              </a:lnSpc>
              <a:spcBef>
                <a:spcPts val="1000"/>
              </a:spcBef>
              <a:defRPr/>
            </a:pPr>
            <a:r>
              <a:rPr lang="it-IT" sz="1400" dirty="0">
                <a:latin typeface="Century Gothic" pitchFamily="34" charset="0"/>
              </a:rPr>
              <a:t>Il </a:t>
            </a:r>
            <a:r>
              <a:rPr lang="it-IT" sz="1400" b="1" dirty="0">
                <a:effectLst>
                  <a:outerShdw blurRad="38100" dist="38100" dir="2700000" algn="tl">
                    <a:srgbClr val="000000">
                      <a:alpha val="43137"/>
                    </a:srgbClr>
                  </a:outerShdw>
                </a:effectLst>
                <a:latin typeface="Century Gothic" pitchFamily="34" charset="0"/>
              </a:rPr>
              <a:t>petrolio</a:t>
            </a:r>
            <a:r>
              <a:rPr lang="it-IT" sz="1400" dirty="0">
                <a:effectLst>
                  <a:outerShdw blurRad="38100" dist="38100" dir="2700000" algn="tl">
                    <a:srgbClr val="000000">
                      <a:alpha val="43137"/>
                    </a:srgbClr>
                  </a:outerShdw>
                </a:effectLst>
                <a:latin typeface="Century Gothic" pitchFamily="34" charset="0"/>
              </a:rPr>
              <a:t> </a:t>
            </a:r>
            <a:r>
              <a:rPr lang="it-IT" sz="1400" dirty="0">
                <a:latin typeface="Century Gothic" pitchFamily="34" charset="0"/>
              </a:rPr>
              <a:t>è una miscela di idrocarburi formatasi dalla decomposizione di materia organica marina ad opera di alcuni batteri in tempi molto lunghi. Questo inizia ad essere utilizzato con la seconda rivoluzione industriale, diventando oggi il fulcro dell’economia globale. Il suo potenziale calorifero è di circa 11000 kcal/kg. Del petrolio inoltre, attraverso vari processi di raffinazione e lavorazione, è possibile ricavare molti altri prodotti, dal catrame al GPL. Le riserve di petrolio sembra siano sufficienti solo per i prossimi 70 anni. L’estrazione e lavorazione del petrolio è costosa e particolarmente dannosa per l’ambiente e, oltre all’incidenza che la sua combustione ha sull’ambiente, in particolar modo sull’incremento dell’effetto serra, l’estrazione comporta la distruzione dell’ambiente e dell’ecosistema in cui il giacimento è collegato.</a:t>
            </a:r>
            <a:endParaRPr lang="it-IT" sz="1400" dirty="0">
              <a:solidFill>
                <a:srgbClr val="FFFFFF"/>
              </a:solidFill>
              <a:latin typeface="Century Gothic" pitchFamily="34" charset="0"/>
            </a:endParaRPr>
          </a:p>
        </p:txBody>
      </p:sp>
      <p:pic>
        <p:nvPicPr>
          <p:cNvPr id="2050" name="Picture 2" descr="http://img.alibaba.com/photo/133074538/RUSSIA_EXPORT_BLEND_CRUDE_OIL_D6_D2_D1_MAZUT_LNG_LPG.jpg"/>
          <p:cNvPicPr>
            <a:picLocks noChangeAspect="1" noChangeArrowheads="1"/>
          </p:cNvPicPr>
          <p:nvPr/>
        </p:nvPicPr>
        <p:blipFill>
          <a:blip r:embed="rId2">
            <a:extLst/>
          </a:blip>
          <a:srcRect/>
          <a:stretch>
            <a:fillRect/>
          </a:stretch>
        </p:blipFill>
        <p:spPr bwMode="auto">
          <a:xfrm>
            <a:off x="9042588" y="3153226"/>
            <a:ext cx="1892544" cy="3047917"/>
          </a:xfrm>
          <a:prstGeom prst="rect">
            <a:avLst/>
          </a:prstGeom>
          <a:noFill/>
          <a:effectLst>
            <a:softEdge rad="317500"/>
          </a:effectLst>
          <a:extLst/>
        </p:spPr>
      </p:pic>
      <p:pic>
        <p:nvPicPr>
          <p:cNvPr id="46083" name="Immagine 5"/>
          <p:cNvPicPr>
            <a:picLocks noChangeAspect="1"/>
          </p:cNvPicPr>
          <p:nvPr/>
        </p:nvPicPr>
        <p:blipFill>
          <a:blip r:embed="rId3"/>
          <a:srcRect/>
          <a:stretch>
            <a:fillRect/>
          </a:stretch>
        </p:blipFill>
        <p:spPr bwMode="auto">
          <a:xfrm>
            <a:off x="600075" y="5818188"/>
            <a:ext cx="747713" cy="747712"/>
          </a:xfrm>
          <a:prstGeom prst="rect">
            <a:avLst/>
          </a:prstGeom>
          <a:noFill/>
          <a:ln w="9525">
            <a:noFill/>
            <a:miter lim="800000"/>
            <a:headEnd/>
            <a:tailEnd/>
          </a:ln>
        </p:spPr>
      </p:pic>
      <p:sp>
        <p:nvSpPr>
          <p:cNvPr id="46084"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7" name="Rettangolo arrotondato 6">
            <a:hlinkClick r:id="rId4"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Titolo 1"/>
          <p:cNvSpPr txBox="1">
            <a:spLocks/>
          </p:cNvSpPr>
          <p:nvPr/>
        </p:nvSpPr>
        <p:spPr>
          <a:xfrm>
            <a:off x="4791075" y="463550"/>
            <a:ext cx="6954838"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PETROLIO</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9" name="Titolo 1">
            <a:hlinkClick r:id="rId4"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RISERVE ENERGETICHE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Titolo 1">
            <a:hlinkClick r:id="rId5" action="ppaction://hlinksldjump"/>
          </p:cNvPr>
          <p:cNvSpPr txBox="1">
            <a:spLocks/>
          </p:cNvSpPr>
          <p:nvPr/>
        </p:nvSpPr>
        <p:spPr>
          <a:xfrm>
            <a:off x="1176338" y="3765550"/>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PETROLIO</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1" name="CasellaDiTesto 10"/>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2" name="CasellaDiTesto 11"/>
          <p:cNvSpPr txBox="1"/>
          <p:nvPr/>
        </p:nvSpPr>
        <p:spPr>
          <a:xfrm>
            <a:off x="727075" y="38862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3" name="Titolo 1">
            <a:hlinkClick r:id="rId6" action="ppaction://hlinksldjump"/>
          </p:cNvPr>
          <p:cNvSpPr txBox="1">
            <a:spLocks/>
          </p:cNvSpPr>
          <p:nvPr/>
        </p:nvSpPr>
        <p:spPr>
          <a:xfrm>
            <a:off x="1169988" y="3003550"/>
            <a:ext cx="1571625" cy="608013"/>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CARBON FOSSILE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4" name="CasellaDiTesto 13"/>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5" name="Titolo 1">
            <a:hlinkClick r:id="rId7"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QUALI E COSA SONO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 calcmode="lin" valueType="num">
                                      <p:cBhvr>
                                        <p:cTn id="9" dur="10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childTnLst>
                          </p:cTn>
                        </p:par>
                        <p:par>
                          <p:cTn id="18" fill="hold">
                            <p:stCondLst>
                              <p:cond delay="19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8"/>
                                        </p:tgtEl>
                                      </p:cBhvr>
                                      <p:to x="80000" y="100000"/>
                                    </p:animScale>
                                    <p:anim by="(#ppt_w*0.10)" calcmode="lin" valueType="num">
                                      <p:cBhvr>
                                        <p:cTn id="21" dur="500" autoRev="1" fill="hold">
                                          <p:stCondLst>
                                            <p:cond delay="0"/>
                                          </p:stCondLst>
                                        </p:cTn>
                                        <p:tgtEl>
                                          <p:spTgt spid="8"/>
                                        </p:tgtEl>
                                        <p:attrNameLst>
                                          <p:attrName>ppt_x</p:attrName>
                                        </p:attrNameLst>
                                      </p:cBhvr>
                                    </p:anim>
                                    <p:anim by="(-#ppt_w*0.10)" calcmode="lin" valueType="num">
                                      <p:cBhvr>
                                        <p:cTn id="22" dur="500" autoRev="1" fill="hold">
                                          <p:stCondLst>
                                            <p:cond delay="0"/>
                                          </p:stCondLst>
                                        </p:cTn>
                                        <p:tgtEl>
                                          <p:spTgt spid="8"/>
                                        </p:tgtEl>
                                        <p:attrNameLst>
                                          <p:attrName>ppt_y</p:attrName>
                                        </p:attrNameLst>
                                      </p:cBhvr>
                                    </p:anim>
                                    <p:animRot by="-480000">
                                      <p:cBhvr>
                                        <p:cTn id="23" dur="500" autoRev="1" fill="hold">
                                          <p:stCondLst>
                                            <p:cond delay="0"/>
                                          </p:stCondLst>
                                        </p:cTn>
                                        <p:tgtEl>
                                          <p:spTgt spid="8"/>
                                        </p:tgtEl>
                                        <p:attrNameLst>
                                          <p:attrName>r</p:attrName>
                                        </p:attrNameLst>
                                      </p:cBhvr>
                                    </p:animRot>
                                  </p:childTnLst>
                                </p:cTn>
                              </p:par>
                              <p:par>
                                <p:cTn id="24" presetID="10" presetClass="entr" presetSubtype="0" fill="hold" nodeType="withEffect">
                                  <p:stCondLst>
                                    <p:cond delay="0"/>
                                  </p:stCondLst>
                                  <p:childTnLst>
                                    <p:set>
                                      <p:cBhvr>
                                        <p:cTn id="25" dur="1" fill="hold">
                                          <p:stCondLst>
                                            <p:cond delay="0"/>
                                          </p:stCondLst>
                                        </p:cTn>
                                        <p:tgtEl>
                                          <p:spTgt spid="37890"/>
                                        </p:tgtEl>
                                        <p:attrNameLst>
                                          <p:attrName>style.visibility</p:attrName>
                                        </p:attrNameLst>
                                      </p:cBhvr>
                                      <p:to>
                                        <p:strVal val="visible"/>
                                      </p:to>
                                    </p:set>
                                    <p:animEffect transition="in" filter="fade">
                                      <p:cBhvr>
                                        <p:cTn id="26" dur="1000"/>
                                        <p:tgtEl>
                                          <p:spTgt spid="37890"/>
                                        </p:tgtEl>
                                      </p:cBhvr>
                                    </p:animEffect>
                                  </p:childTnLst>
                                </p:cTn>
                              </p:par>
                              <p:par>
                                <p:cTn id="27" presetID="53" presetClass="entr" presetSubtype="16" fill="hold" nodeType="withEffect">
                                  <p:stCondLst>
                                    <p:cond delay="1000"/>
                                  </p:stCondLst>
                                  <p:childTnLst>
                                    <p:set>
                                      <p:cBhvr>
                                        <p:cTn id="28" dur="1" fill="hold">
                                          <p:stCondLst>
                                            <p:cond delay="0"/>
                                          </p:stCondLst>
                                        </p:cTn>
                                        <p:tgtEl>
                                          <p:spTgt spid="2050"/>
                                        </p:tgtEl>
                                        <p:attrNameLst>
                                          <p:attrName>style.visibility</p:attrName>
                                        </p:attrNameLst>
                                      </p:cBhvr>
                                      <p:to>
                                        <p:strVal val="visible"/>
                                      </p:to>
                                    </p:set>
                                    <p:anim calcmode="lin" valueType="num">
                                      <p:cBhvr>
                                        <p:cTn id="29" dur="1000" fill="hold"/>
                                        <p:tgtEl>
                                          <p:spTgt spid="2050"/>
                                        </p:tgtEl>
                                        <p:attrNameLst>
                                          <p:attrName>ppt_w</p:attrName>
                                        </p:attrNameLst>
                                      </p:cBhvr>
                                      <p:tavLst>
                                        <p:tav tm="0">
                                          <p:val>
                                            <p:fltVal val="0"/>
                                          </p:val>
                                        </p:tav>
                                        <p:tav tm="100000">
                                          <p:val>
                                            <p:strVal val="#ppt_w"/>
                                          </p:val>
                                        </p:tav>
                                      </p:tavLst>
                                    </p:anim>
                                    <p:anim calcmode="lin" valueType="num">
                                      <p:cBhvr>
                                        <p:cTn id="30" dur="1000" fill="hold"/>
                                        <p:tgtEl>
                                          <p:spTgt spid="2050"/>
                                        </p:tgtEl>
                                        <p:attrNameLst>
                                          <p:attrName>ppt_h</p:attrName>
                                        </p:attrNameLst>
                                      </p:cBhvr>
                                      <p:tavLst>
                                        <p:tav tm="0">
                                          <p:val>
                                            <p:fltVal val="0"/>
                                          </p:val>
                                        </p:tav>
                                        <p:tav tm="100000">
                                          <p:val>
                                            <p:strVal val="#ppt_h"/>
                                          </p:val>
                                        </p:tav>
                                      </p:tavLst>
                                    </p:anim>
                                    <p:animEffect transition="in" filter="fade">
                                      <p:cBhvr>
                                        <p:cTn id="31"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0" grpId="0" animBg="1"/>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Elaborazione alternativa 3"/>
          <p:cNvSpPr>
            <a:spLocks noChangeArrowheads="1"/>
          </p:cNvSpPr>
          <p:nvPr/>
        </p:nvSpPr>
        <p:spPr bwMode="auto">
          <a:xfrm>
            <a:off x="3509963" y="1074738"/>
            <a:ext cx="5521325" cy="5370512"/>
          </a:xfrm>
          <a:prstGeom prst="flowChartAlternateProcess">
            <a:avLst/>
          </a:prstGeom>
          <a:solidFill>
            <a:schemeClr val="bg1"/>
          </a:solidFill>
          <a:ln w="12700" algn="ctr">
            <a:solidFill>
              <a:schemeClr val="bg1"/>
            </a:solidFill>
            <a:miter lim="800000"/>
            <a:headEnd/>
            <a:tailEnd/>
          </a:ln>
        </p:spPr>
        <p:txBody>
          <a:bodyPr tIns="324000" anchor="ctr"/>
          <a:lstStyle/>
          <a:p>
            <a:pPr algn="just">
              <a:lnSpc>
                <a:spcPct val="150000"/>
              </a:lnSpc>
              <a:spcBef>
                <a:spcPts val="1000"/>
              </a:spcBef>
              <a:defRPr/>
            </a:pPr>
            <a:r>
              <a:rPr lang="it-IT" sz="1400" dirty="0">
                <a:latin typeface="Century Gothic" pitchFamily="34" charset="0"/>
              </a:rPr>
              <a:t>Il </a:t>
            </a:r>
            <a:r>
              <a:rPr lang="it-IT" sz="1400" b="1" dirty="0">
                <a:effectLst>
                  <a:outerShdw blurRad="38100" dist="38100" dir="2700000" algn="tl">
                    <a:srgbClr val="000000">
                      <a:alpha val="43137"/>
                    </a:srgbClr>
                  </a:outerShdw>
                </a:effectLst>
                <a:latin typeface="Century Gothic" pitchFamily="34" charset="0"/>
              </a:rPr>
              <a:t>gas naturale </a:t>
            </a:r>
            <a:r>
              <a:rPr lang="it-IT" sz="1400" dirty="0">
                <a:latin typeface="Century Gothic" pitchFamily="34" charset="0"/>
              </a:rPr>
              <a:t>è prodotto dalla decomposizione di materiale organico, spesso nelle paludi, comprende principalmente metano, etano, propano e butano. Questo, oltre ad avere un elevato potere calorifero (circa 12000 kcal/kg), è il più facile da sfruttare, in quanto non necessita di alcuna lavorazione.</a:t>
            </a:r>
            <a:br>
              <a:rPr lang="it-IT" sz="1400" dirty="0">
                <a:latin typeface="Century Gothic" pitchFamily="34" charset="0"/>
              </a:rPr>
            </a:br>
            <a:r>
              <a:rPr lang="it-IT" sz="1400" dirty="0">
                <a:latin typeface="Century Gothic" pitchFamily="34" charset="0"/>
              </a:rPr>
              <a:t>Gli effetti collaterali provenienti dallo sfruttamento del gas naturali sono, però, considerevoli; l’estrazione del gas comporta una subsidenza del terreno, a causa della diminuzione di pressione del terreno, danneggiando gravemente l’ecosistema; lo stesso metano è un gas serra, i cui danni sono 21 volte più gravi di una corrispondente quantità di anidride carbonica, inoltre la combustione stessa del gas naturale produce ulteriori gas serra.</a:t>
            </a:r>
          </a:p>
          <a:p>
            <a:pPr algn="just">
              <a:lnSpc>
                <a:spcPct val="90000"/>
              </a:lnSpc>
              <a:spcBef>
                <a:spcPts val="1000"/>
              </a:spcBef>
              <a:buFont typeface="Arial" charset="0"/>
              <a:buChar char="•"/>
              <a:defRPr/>
            </a:pPr>
            <a:endParaRPr lang="it-IT" sz="1600" dirty="0">
              <a:solidFill>
                <a:srgbClr val="FFFFFF"/>
              </a:solidFill>
              <a:latin typeface="Century Gothic" pitchFamily="34" charset="0"/>
            </a:endParaRPr>
          </a:p>
        </p:txBody>
      </p:sp>
      <p:pic>
        <p:nvPicPr>
          <p:cNvPr id="1028" name="Picture 4" descr="http://www.rosarioberardi.it/sitoberardi/centralielettrichenew/IMMAGINI/METANO.jpg"/>
          <p:cNvPicPr>
            <a:picLocks noChangeAspect="1" noChangeArrowheads="1"/>
          </p:cNvPicPr>
          <p:nvPr/>
        </p:nvPicPr>
        <p:blipFill>
          <a:blip r:embed="rId2">
            <a:extLst/>
          </a:blip>
          <a:srcRect/>
          <a:stretch>
            <a:fillRect/>
          </a:stretch>
        </p:blipFill>
        <p:spPr bwMode="auto">
          <a:xfrm>
            <a:off x="9031288" y="1790837"/>
            <a:ext cx="2846395" cy="3434650"/>
          </a:xfrm>
          <a:prstGeom prst="rect">
            <a:avLst/>
          </a:prstGeom>
          <a:noFill/>
          <a:effectLst>
            <a:softEdge rad="317500"/>
          </a:effectLst>
          <a:extLst/>
        </p:spPr>
      </p:pic>
      <p:pic>
        <p:nvPicPr>
          <p:cNvPr id="47107" name="Immagine 5"/>
          <p:cNvPicPr>
            <a:picLocks noChangeAspect="1"/>
          </p:cNvPicPr>
          <p:nvPr/>
        </p:nvPicPr>
        <p:blipFill>
          <a:blip r:embed="rId3"/>
          <a:srcRect/>
          <a:stretch>
            <a:fillRect/>
          </a:stretch>
        </p:blipFill>
        <p:spPr bwMode="auto">
          <a:xfrm>
            <a:off x="600075" y="5818188"/>
            <a:ext cx="747713" cy="747712"/>
          </a:xfrm>
          <a:prstGeom prst="rect">
            <a:avLst/>
          </a:prstGeom>
          <a:noFill/>
          <a:ln w="9525">
            <a:noFill/>
            <a:miter lim="800000"/>
            <a:headEnd/>
            <a:tailEnd/>
          </a:ln>
        </p:spPr>
      </p:pic>
      <p:sp>
        <p:nvSpPr>
          <p:cNvPr id="47108"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7" name="Rettangolo arrotondato 6">
            <a:hlinkClick r:id="rId4"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Titolo 1">
            <a:hlinkClick r:id="rId4"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RISERVE ENERGETICHE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Titolo 1">
            <a:hlinkClick r:id="rId5" action="ppaction://hlinksldjump"/>
          </p:cNvPr>
          <p:cNvSpPr txBox="1">
            <a:spLocks/>
          </p:cNvSpPr>
          <p:nvPr/>
        </p:nvSpPr>
        <p:spPr>
          <a:xfrm>
            <a:off x="1176338" y="3765550"/>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PETROLIO</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1" name="Titolo 1"/>
          <p:cNvSpPr txBox="1">
            <a:spLocks/>
          </p:cNvSpPr>
          <p:nvPr/>
        </p:nvSpPr>
        <p:spPr>
          <a:xfrm>
            <a:off x="1176338" y="4514850"/>
            <a:ext cx="1571625" cy="608013"/>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GAS NATURALE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2" name="CasellaDiTesto 11"/>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3" name="CasellaDiTesto 12"/>
          <p:cNvSpPr txBox="1"/>
          <p:nvPr/>
        </p:nvSpPr>
        <p:spPr>
          <a:xfrm>
            <a:off x="727075" y="38862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4" name="CasellaDiTesto 13"/>
          <p:cNvSpPr txBox="1"/>
          <p:nvPr/>
        </p:nvSpPr>
        <p:spPr>
          <a:xfrm>
            <a:off x="727075" y="45974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5" name="Titolo 1">
            <a:hlinkClick r:id="rId6" action="ppaction://hlinksldjump"/>
          </p:cNvPr>
          <p:cNvSpPr txBox="1">
            <a:spLocks/>
          </p:cNvSpPr>
          <p:nvPr/>
        </p:nvSpPr>
        <p:spPr>
          <a:xfrm>
            <a:off x="1169988" y="3003550"/>
            <a:ext cx="1571625" cy="608013"/>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CARBON FOSSILE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6" name="CasellaDiTesto 15"/>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7" name="Titolo 1">
            <a:hlinkClick r:id="rId7"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QUALI E COSA SONO</a:t>
            </a:r>
          </a:p>
        </p:txBody>
      </p:sp>
      <p:sp>
        <p:nvSpPr>
          <p:cNvPr id="18" name="Titolo 1"/>
          <p:cNvSpPr txBox="1">
            <a:spLocks/>
          </p:cNvSpPr>
          <p:nvPr/>
        </p:nvSpPr>
        <p:spPr>
          <a:xfrm>
            <a:off x="4791075" y="476250"/>
            <a:ext cx="6954838"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GAS NATURALE</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 calcmode="lin" valueType="num">
                                      <p:cBhvr>
                                        <p:cTn id="9" dur="10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childTnLst>
                                </p:cTn>
                              </p:par>
                            </p:childTnLst>
                          </p:cTn>
                        </p:par>
                        <p:par>
                          <p:cTn id="18" fill="hold">
                            <p:stCondLst>
                              <p:cond delay="22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18"/>
                                        </p:tgtEl>
                                      </p:cBhvr>
                                      <p:to x="80000" y="100000"/>
                                    </p:animScale>
                                    <p:anim by="(#ppt_w*0.10)" calcmode="lin" valueType="num">
                                      <p:cBhvr>
                                        <p:cTn id="21" dur="500" autoRev="1" fill="hold">
                                          <p:stCondLst>
                                            <p:cond delay="0"/>
                                          </p:stCondLst>
                                        </p:cTn>
                                        <p:tgtEl>
                                          <p:spTgt spid="18"/>
                                        </p:tgtEl>
                                        <p:attrNameLst>
                                          <p:attrName>ppt_x</p:attrName>
                                        </p:attrNameLst>
                                      </p:cBhvr>
                                    </p:anim>
                                    <p:anim by="(-#ppt_w*0.10)" calcmode="lin" valueType="num">
                                      <p:cBhvr>
                                        <p:cTn id="22" dur="500" autoRev="1" fill="hold">
                                          <p:stCondLst>
                                            <p:cond delay="0"/>
                                          </p:stCondLst>
                                        </p:cTn>
                                        <p:tgtEl>
                                          <p:spTgt spid="18"/>
                                        </p:tgtEl>
                                        <p:attrNameLst>
                                          <p:attrName>ppt_y</p:attrName>
                                        </p:attrNameLst>
                                      </p:cBhvr>
                                    </p:anim>
                                    <p:animRot by="-480000">
                                      <p:cBhvr>
                                        <p:cTn id="23" dur="500" autoRev="1" fill="hold">
                                          <p:stCondLst>
                                            <p:cond delay="0"/>
                                          </p:stCondLst>
                                        </p:cTn>
                                        <p:tgtEl>
                                          <p:spTgt spid="18"/>
                                        </p:tgtEl>
                                        <p:attrNameLst>
                                          <p:attrName>r</p:attrName>
                                        </p:attrNameLst>
                                      </p:cBhvr>
                                    </p:animRot>
                                  </p:childTnLst>
                                </p:cTn>
                              </p:par>
                              <p:par>
                                <p:cTn id="24" presetID="10" presetClass="entr" presetSubtype="0" fill="hold" grpId="0" nodeType="withEffect">
                                  <p:stCondLst>
                                    <p:cond delay="0"/>
                                  </p:stCondLst>
                                  <p:childTnLst>
                                    <p:set>
                                      <p:cBhvr>
                                        <p:cTn id="25" dur="1" fill="hold">
                                          <p:stCondLst>
                                            <p:cond delay="0"/>
                                          </p:stCondLst>
                                        </p:cTn>
                                        <p:tgtEl>
                                          <p:spTgt spid="38913"/>
                                        </p:tgtEl>
                                        <p:attrNameLst>
                                          <p:attrName>style.visibility</p:attrName>
                                        </p:attrNameLst>
                                      </p:cBhvr>
                                      <p:to>
                                        <p:strVal val="visible"/>
                                      </p:to>
                                    </p:set>
                                    <p:animEffect transition="in" filter="fade">
                                      <p:cBhvr>
                                        <p:cTn id="26" dur="1000"/>
                                        <p:tgtEl>
                                          <p:spTgt spid="38913"/>
                                        </p:tgtEl>
                                      </p:cBhvr>
                                    </p:animEffect>
                                  </p:childTnLst>
                                </p:cTn>
                              </p:par>
                              <p:par>
                                <p:cTn id="27" presetID="53" presetClass="entr" presetSubtype="16" fill="hold" nodeType="withEffect">
                                  <p:stCondLst>
                                    <p:cond delay="1000"/>
                                  </p:stCondLst>
                                  <p:childTnLst>
                                    <p:set>
                                      <p:cBhvr>
                                        <p:cTn id="28" dur="1" fill="hold">
                                          <p:stCondLst>
                                            <p:cond delay="0"/>
                                          </p:stCondLst>
                                        </p:cTn>
                                        <p:tgtEl>
                                          <p:spTgt spid="1028"/>
                                        </p:tgtEl>
                                        <p:attrNameLst>
                                          <p:attrName>style.visibility</p:attrName>
                                        </p:attrNameLst>
                                      </p:cBhvr>
                                      <p:to>
                                        <p:strVal val="visible"/>
                                      </p:to>
                                    </p:set>
                                    <p:anim calcmode="lin" valueType="num">
                                      <p:cBhvr>
                                        <p:cTn id="29" dur="1000" fill="hold"/>
                                        <p:tgtEl>
                                          <p:spTgt spid="1028"/>
                                        </p:tgtEl>
                                        <p:attrNameLst>
                                          <p:attrName>ppt_w</p:attrName>
                                        </p:attrNameLst>
                                      </p:cBhvr>
                                      <p:tavLst>
                                        <p:tav tm="0">
                                          <p:val>
                                            <p:fltVal val="0"/>
                                          </p:val>
                                        </p:tav>
                                        <p:tav tm="100000">
                                          <p:val>
                                            <p:strVal val="#ppt_w"/>
                                          </p:val>
                                        </p:tav>
                                      </p:tavLst>
                                    </p:anim>
                                    <p:anim calcmode="lin" valueType="num">
                                      <p:cBhvr>
                                        <p:cTn id="30" dur="1000" fill="hold"/>
                                        <p:tgtEl>
                                          <p:spTgt spid="1028"/>
                                        </p:tgtEl>
                                        <p:attrNameLst>
                                          <p:attrName>ppt_h</p:attrName>
                                        </p:attrNameLst>
                                      </p:cBhvr>
                                      <p:tavLst>
                                        <p:tav tm="0">
                                          <p:val>
                                            <p:fltVal val="0"/>
                                          </p:val>
                                        </p:tav>
                                        <p:tav tm="100000">
                                          <p:val>
                                            <p:strVal val="#ppt_h"/>
                                          </p:val>
                                        </p:tav>
                                      </p:tavLst>
                                    </p:anim>
                                    <p:animEffect transition="in" filter="fade">
                                      <p:cBhvr>
                                        <p:cTn id="31"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animBg="1"/>
      <p:bldP spid="11" grpId="0" animBg="1"/>
      <p:bldP spid="14" grpId="0"/>
      <p:bldP spid="18" grpId="0"/>
      <p:bldP spid="18"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Segnaposto contenuto 2"/>
          <p:cNvSpPr>
            <a:spLocks noGrp="1"/>
          </p:cNvSpPr>
          <p:nvPr>
            <p:ph idx="4294967295"/>
          </p:nvPr>
        </p:nvSpPr>
        <p:spPr>
          <a:xfrm>
            <a:off x="3557588" y="1362075"/>
            <a:ext cx="8048625" cy="5276850"/>
          </a:xfrm>
        </p:spPr>
        <p:txBody>
          <a:bodyPr/>
          <a:lstStyle/>
          <a:p>
            <a:pPr marL="0" indent="0" algn="just" eaLnBrk="1" hangingPunct="1">
              <a:buFont typeface="Arial" charset="0"/>
              <a:buNone/>
              <a:defRPr/>
            </a:pPr>
            <a:r>
              <a:rPr lang="it-IT" sz="1801" dirty="0"/>
              <a:t>Per fonti rinnovabili si intendono quelle fonti di energia che si rigenerano alla stessa velocità con cui sono consumate. Di conseguenza non pregiudicano le stesse per le generazioni future. Inoltre sono fonti pulite, il cui sfruttamento non ha alcuna ripercussione sull’ambiente. Tra queste fonti abbiamo:</a:t>
            </a:r>
          </a:p>
        </p:txBody>
      </p:sp>
      <p:sp>
        <p:nvSpPr>
          <p:cNvPr id="9" name="Titolo 1"/>
          <p:cNvSpPr txBox="1">
            <a:spLocks/>
          </p:cNvSpPr>
          <p:nvPr/>
        </p:nvSpPr>
        <p:spPr>
          <a:xfrm>
            <a:off x="4651375" y="473075"/>
            <a:ext cx="6954838"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 FONTI RINNOVABILI</a:t>
            </a:r>
            <a:endParaRPr lang="it-IT" sz="3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3" name="Titolo 1">
            <a:hlinkClick r:id="rId2" action="ppaction://hlinksldjump"/>
          </p:cNvPr>
          <p:cNvSpPr txBox="1">
            <a:spLocks/>
          </p:cNvSpPr>
          <p:nvPr/>
        </p:nvSpPr>
        <p:spPr>
          <a:xfrm>
            <a:off x="4119063" y="3026457"/>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SOLE</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4" name="Titolo 1">
            <a:hlinkClick r:id="rId2" action="ppaction://hlinksldjump"/>
          </p:cNvPr>
          <p:cNvSpPr txBox="1">
            <a:spLocks/>
          </p:cNvSpPr>
          <p:nvPr/>
        </p:nvSpPr>
        <p:spPr>
          <a:xfrm>
            <a:off x="7752469" y="3026457"/>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VENTO</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5" name="Titolo 1">
            <a:hlinkClick r:id="rId3" action="ppaction://hlinksldjump"/>
          </p:cNvPr>
          <p:cNvSpPr txBox="1">
            <a:spLocks/>
          </p:cNvSpPr>
          <p:nvPr/>
        </p:nvSpPr>
        <p:spPr>
          <a:xfrm>
            <a:off x="4119063" y="4118349"/>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L’ACQUA</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6" name="Titolo 1">
            <a:hlinkClick r:id="rId4" action="ppaction://hlinksldjump"/>
          </p:cNvPr>
          <p:cNvSpPr txBox="1">
            <a:spLocks/>
          </p:cNvSpPr>
          <p:nvPr/>
        </p:nvSpPr>
        <p:spPr>
          <a:xfrm>
            <a:off x="5945726" y="5172195"/>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BIOMASSA</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7" name="Titolo 1">
            <a:hlinkClick r:id="rId3" action="ppaction://hlinksldjump"/>
          </p:cNvPr>
          <p:cNvSpPr txBox="1">
            <a:spLocks/>
          </p:cNvSpPr>
          <p:nvPr/>
        </p:nvSpPr>
        <p:spPr>
          <a:xfrm>
            <a:off x="7752469" y="4118348"/>
            <a:ext cx="3272150" cy="757927"/>
          </a:xfrm>
          <a:prstGeom prst="rect">
            <a:avLst/>
          </a:prstGeom>
          <a:ln/>
        </p:spPr>
        <p:style>
          <a:lnRef idx="0">
            <a:schemeClr val="accent1"/>
          </a:lnRef>
          <a:fillRef idx="3">
            <a:schemeClr val="accent1"/>
          </a:fillRef>
          <a:effectRef idx="3">
            <a:schemeClr val="accent1"/>
          </a:effectRef>
          <a:fontRef idx="minor">
            <a:schemeClr val="lt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GEOTERMIA</a:t>
            </a:r>
            <a:endParaRPr lang="it-IT" sz="2400" cap="none" dirty="0">
              <a:ln w="0"/>
              <a:solidFill>
                <a:schemeClr val="bg1"/>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8" name="Titolo 1">
            <a:hlinkClick r:id="rId5"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RISERVE ENERGETICHE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1" name="CasellaDiTesto 20"/>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2" name="Titolo 1">
            <a:hlinkClick r:id="rId6"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QUALI E COSA SONO</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pic>
        <p:nvPicPr>
          <p:cNvPr id="48149" name="Immagine 5"/>
          <p:cNvPicPr>
            <a:picLocks noChangeAspect="1"/>
          </p:cNvPicPr>
          <p:nvPr/>
        </p:nvPicPr>
        <p:blipFill>
          <a:blip r:embed="rId7"/>
          <a:srcRect/>
          <a:stretch>
            <a:fillRect/>
          </a:stretch>
        </p:blipFill>
        <p:spPr bwMode="auto">
          <a:xfrm>
            <a:off x="600075" y="5818188"/>
            <a:ext cx="747713" cy="747712"/>
          </a:xfrm>
          <a:prstGeom prst="rect">
            <a:avLst/>
          </a:prstGeom>
          <a:noFill/>
          <a:ln w="9525">
            <a:noFill/>
            <a:miter lim="800000"/>
            <a:headEnd/>
            <a:tailEnd/>
          </a:ln>
        </p:spPr>
      </p:pic>
      <p:sp>
        <p:nvSpPr>
          <p:cNvPr id="48150"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25" name="Rettangolo arrotondato 24">
            <a:hlinkClick r:id="rId5"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1000" fill="hold"/>
                                        <p:tgtEl>
                                          <p:spTgt spid="9"/>
                                        </p:tgtEl>
                                        <p:attrNameLst>
                                          <p:attrName>ppt_y</p:attrName>
                                        </p:attrNameLst>
                                      </p:cBhvr>
                                      <p:tavLst>
                                        <p:tav tm="0">
                                          <p:val>
                                            <p:strVal val="#ppt_y"/>
                                          </p:val>
                                        </p:tav>
                                        <p:tav tm="100000">
                                          <p:val>
                                            <p:strVal val="#ppt_y"/>
                                          </p:val>
                                        </p:tav>
                                      </p:tavLst>
                                    </p:anim>
                                    <p:anim calcmode="lin" valueType="num">
                                      <p:cBhvr>
                                        <p:cTn id="13" dur="10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10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000" tmFilter="0,0; .5, 1; 1, 1"/>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childTnLst>
                                </p:cTn>
                              </p:par>
                            </p:childTnLst>
                          </p:cTn>
                        </p:par>
                        <p:par>
                          <p:cTn id="22" fill="hold">
                            <p:stCondLst>
                              <p:cond delay="3700"/>
                            </p:stCondLst>
                            <p:childTnLst>
                              <p:par>
                                <p:cTn id="23" presetID="10" presetClass="entr" presetSubtype="0" fill="hold" grpId="0" nodeType="afterEffect">
                                  <p:stCondLst>
                                    <p:cond delay="0"/>
                                  </p:stCondLst>
                                  <p:childTnLst>
                                    <p:set>
                                      <p:cBhvr>
                                        <p:cTn id="24" dur="1" fill="hold">
                                          <p:stCondLst>
                                            <p:cond delay="0"/>
                                          </p:stCondLst>
                                        </p:cTn>
                                        <p:tgtEl>
                                          <p:spTgt spid="44035">
                                            <p:txEl>
                                              <p:pRg st="0" end="0"/>
                                            </p:txEl>
                                          </p:spTgt>
                                        </p:tgtEl>
                                        <p:attrNameLst>
                                          <p:attrName>style.visibility</p:attrName>
                                        </p:attrNameLst>
                                      </p:cBhvr>
                                      <p:to>
                                        <p:strVal val="visible"/>
                                      </p:to>
                                    </p:set>
                                    <p:animEffect transition="in" filter="fade">
                                      <p:cBhvr>
                                        <p:cTn id="25" dur="1000"/>
                                        <p:tgtEl>
                                          <p:spTgt spid="44035">
                                            <p:txEl>
                                              <p:pRg st="0" end="0"/>
                                            </p:txEl>
                                          </p:spTgt>
                                        </p:tgtEl>
                                      </p:cBhvr>
                                    </p:animEffect>
                                  </p:childTnLst>
                                </p:cTn>
                              </p:par>
                              <p:par>
                                <p:cTn id="26" presetID="55" presetClass="entr" presetSubtype="0" fill="hold" nodeType="withEffect">
                                  <p:stCondLst>
                                    <p:cond delay="10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strVal val="#ppt_w*0.70"/>
                                          </p:val>
                                        </p:tav>
                                        <p:tav tm="100000">
                                          <p:val>
                                            <p:strVal val="#ppt_w"/>
                                          </p:val>
                                        </p:tav>
                                      </p:tavLst>
                                    </p:anim>
                                    <p:anim calcmode="lin" valueType="num">
                                      <p:cBhvr>
                                        <p:cTn id="29" dur="1000" fill="hold"/>
                                        <p:tgtEl>
                                          <p:spTgt spid="13"/>
                                        </p:tgtEl>
                                        <p:attrNameLst>
                                          <p:attrName>ppt_h</p:attrName>
                                        </p:attrNameLst>
                                      </p:cBhvr>
                                      <p:tavLst>
                                        <p:tav tm="0">
                                          <p:val>
                                            <p:strVal val="#ppt_h"/>
                                          </p:val>
                                        </p:tav>
                                        <p:tav tm="100000">
                                          <p:val>
                                            <p:strVal val="#ppt_h"/>
                                          </p:val>
                                        </p:tav>
                                      </p:tavLst>
                                    </p:anim>
                                    <p:animEffect transition="in" filter="fade">
                                      <p:cBhvr>
                                        <p:cTn id="30" dur="1000"/>
                                        <p:tgtEl>
                                          <p:spTgt spid="13"/>
                                        </p:tgtEl>
                                      </p:cBhvr>
                                    </p:animEffect>
                                  </p:childTnLst>
                                </p:cTn>
                              </p:par>
                              <p:par>
                                <p:cTn id="31" presetID="55" presetClass="entr" presetSubtype="0" fill="hold" nodeType="withEffect">
                                  <p:stCondLst>
                                    <p:cond delay="15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strVal val="#ppt_w*0.70"/>
                                          </p:val>
                                        </p:tav>
                                        <p:tav tm="100000">
                                          <p:val>
                                            <p:strVal val="#ppt_w"/>
                                          </p:val>
                                        </p:tav>
                                      </p:tavLst>
                                    </p:anim>
                                    <p:anim calcmode="lin" valueType="num">
                                      <p:cBhvr>
                                        <p:cTn id="34" dur="1000" fill="hold"/>
                                        <p:tgtEl>
                                          <p:spTgt spid="14"/>
                                        </p:tgtEl>
                                        <p:attrNameLst>
                                          <p:attrName>ppt_h</p:attrName>
                                        </p:attrNameLst>
                                      </p:cBhvr>
                                      <p:tavLst>
                                        <p:tav tm="0">
                                          <p:val>
                                            <p:strVal val="#ppt_h"/>
                                          </p:val>
                                        </p:tav>
                                        <p:tav tm="100000">
                                          <p:val>
                                            <p:strVal val="#ppt_h"/>
                                          </p:val>
                                        </p:tav>
                                      </p:tavLst>
                                    </p:anim>
                                    <p:animEffect transition="in" filter="fade">
                                      <p:cBhvr>
                                        <p:cTn id="35" dur="1000"/>
                                        <p:tgtEl>
                                          <p:spTgt spid="14"/>
                                        </p:tgtEl>
                                      </p:cBhvr>
                                    </p:animEffect>
                                  </p:childTnLst>
                                </p:cTn>
                              </p:par>
                              <p:par>
                                <p:cTn id="36" presetID="55" presetClass="entr" presetSubtype="0" fill="hold" nodeType="withEffect">
                                  <p:stCondLst>
                                    <p:cond delay="2000"/>
                                  </p:stCondLst>
                                  <p:childTnLst>
                                    <p:set>
                                      <p:cBhvr>
                                        <p:cTn id="37" dur="1" fill="hold">
                                          <p:stCondLst>
                                            <p:cond delay="0"/>
                                          </p:stCondLst>
                                        </p:cTn>
                                        <p:tgtEl>
                                          <p:spTgt spid="15"/>
                                        </p:tgtEl>
                                        <p:attrNameLst>
                                          <p:attrName>style.visibility</p:attrName>
                                        </p:attrNameLst>
                                      </p:cBhvr>
                                      <p:to>
                                        <p:strVal val="visible"/>
                                      </p:to>
                                    </p:set>
                                    <p:anim calcmode="lin" valueType="num">
                                      <p:cBhvr>
                                        <p:cTn id="38" dur="1000" fill="hold"/>
                                        <p:tgtEl>
                                          <p:spTgt spid="15"/>
                                        </p:tgtEl>
                                        <p:attrNameLst>
                                          <p:attrName>ppt_w</p:attrName>
                                        </p:attrNameLst>
                                      </p:cBhvr>
                                      <p:tavLst>
                                        <p:tav tm="0">
                                          <p:val>
                                            <p:strVal val="#ppt_w*0.70"/>
                                          </p:val>
                                        </p:tav>
                                        <p:tav tm="100000">
                                          <p:val>
                                            <p:strVal val="#ppt_w"/>
                                          </p:val>
                                        </p:tav>
                                      </p:tavLst>
                                    </p:anim>
                                    <p:anim calcmode="lin" valueType="num">
                                      <p:cBhvr>
                                        <p:cTn id="39" dur="1000" fill="hold"/>
                                        <p:tgtEl>
                                          <p:spTgt spid="15"/>
                                        </p:tgtEl>
                                        <p:attrNameLst>
                                          <p:attrName>ppt_h</p:attrName>
                                        </p:attrNameLst>
                                      </p:cBhvr>
                                      <p:tavLst>
                                        <p:tav tm="0">
                                          <p:val>
                                            <p:strVal val="#ppt_h"/>
                                          </p:val>
                                        </p:tav>
                                        <p:tav tm="100000">
                                          <p:val>
                                            <p:strVal val="#ppt_h"/>
                                          </p:val>
                                        </p:tav>
                                      </p:tavLst>
                                    </p:anim>
                                    <p:animEffect transition="in" filter="fade">
                                      <p:cBhvr>
                                        <p:cTn id="40" dur="1000"/>
                                        <p:tgtEl>
                                          <p:spTgt spid="15"/>
                                        </p:tgtEl>
                                      </p:cBhvr>
                                    </p:animEffect>
                                  </p:childTnLst>
                                </p:cTn>
                              </p:par>
                              <p:par>
                                <p:cTn id="41" presetID="55" presetClass="entr" presetSubtype="0" fill="hold" nodeType="withEffect">
                                  <p:stCondLst>
                                    <p:cond delay="2500"/>
                                  </p:stCondLst>
                                  <p:childTnLst>
                                    <p:set>
                                      <p:cBhvr>
                                        <p:cTn id="42" dur="1" fill="hold">
                                          <p:stCondLst>
                                            <p:cond delay="0"/>
                                          </p:stCondLst>
                                        </p:cTn>
                                        <p:tgtEl>
                                          <p:spTgt spid="17"/>
                                        </p:tgtEl>
                                        <p:attrNameLst>
                                          <p:attrName>style.visibility</p:attrName>
                                        </p:attrNameLst>
                                      </p:cBhvr>
                                      <p:to>
                                        <p:strVal val="visible"/>
                                      </p:to>
                                    </p:set>
                                    <p:anim calcmode="lin" valueType="num">
                                      <p:cBhvr>
                                        <p:cTn id="43" dur="1000" fill="hold"/>
                                        <p:tgtEl>
                                          <p:spTgt spid="17"/>
                                        </p:tgtEl>
                                        <p:attrNameLst>
                                          <p:attrName>ppt_w</p:attrName>
                                        </p:attrNameLst>
                                      </p:cBhvr>
                                      <p:tavLst>
                                        <p:tav tm="0">
                                          <p:val>
                                            <p:strVal val="#ppt_w*0.70"/>
                                          </p:val>
                                        </p:tav>
                                        <p:tav tm="100000">
                                          <p:val>
                                            <p:strVal val="#ppt_w"/>
                                          </p:val>
                                        </p:tav>
                                      </p:tavLst>
                                    </p:anim>
                                    <p:anim calcmode="lin" valueType="num">
                                      <p:cBhvr>
                                        <p:cTn id="44" dur="1000" fill="hold"/>
                                        <p:tgtEl>
                                          <p:spTgt spid="17"/>
                                        </p:tgtEl>
                                        <p:attrNameLst>
                                          <p:attrName>ppt_h</p:attrName>
                                        </p:attrNameLst>
                                      </p:cBhvr>
                                      <p:tavLst>
                                        <p:tav tm="0">
                                          <p:val>
                                            <p:strVal val="#ppt_h"/>
                                          </p:val>
                                        </p:tav>
                                        <p:tav tm="100000">
                                          <p:val>
                                            <p:strVal val="#ppt_h"/>
                                          </p:val>
                                        </p:tav>
                                      </p:tavLst>
                                    </p:anim>
                                    <p:animEffect transition="in" filter="fade">
                                      <p:cBhvr>
                                        <p:cTn id="45" dur="1000"/>
                                        <p:tgtEl>
                                          <p:spTgt spid="17"/>
                                        </p:tgtEl>
                                      </p:cBhvr>
                                    </p:animEffect>
                                  </p:childTnLst>
                                </p:cTn>
                              </p:par>
                              <p:par>
                                <p:cTn id="46" presetID="55" presetClass="entr" presetSubtype="0" fill="hold" nodeType="withEffect">
                                  <p:stCondLst>
                                    <p:cond delay="3000"/>
                                  </p:stCondLst>
                                  <p:childTnLst>
                                    <p:set>
                                      <p:cBhvr>
                                        <p:cTn id="47" dur="1" fill="hold">
                                          <p:stCondLst>
                                            <p:cond delay="0"/>
                                          </p:stCondLst>
                                        </p:cTn>
                                        <p:tgtEl>
                                          <p:spTgt spid="16"/>
                                        </p:tgtEl>
                                        <p:attrNameLst>
                                          <p:attrName>style.visibility</p:attrName>
                                        </p:attrNameLst>
                                      </p:cBhvr>
                                      <p:to>
                                        <p:strVal val="visible"/>
                                      </p:to>
                                    </p:set>
                                    <p:anim calcmode="lin" valueType="num">
                                      <p:cBhvr>
                                        <p:cTn id="48" dur="1000" fill="hold"/>
                                        <p:tgtEl>
                                          <p:spTgt spid="16"/>
                                        </p:tgtEl>
                                        <p:attrNameLst>
                                          <p:attrName>ppt_w</p:attrName>
                                        </p:attrNameLst>
                                      </p:cBhvr>
                                      <p:tavLst>
                                        <p:tav tm="0">
                                          <p:val>
                                            <p:strVal val="#ppt_w*0.70"/>
                                          </p:val>
                                        </p:tav>
                                        <p:tav tm="100000">
                                          <p:val>
                                            <p:strVal val="#ppt_w"/>
                                          </p:val>
                                        </p:tav>
                                      </p:tavLst>
                                    </p:anim>
                                    <p:anim calcmode="lin" valueType="num">
                                      <p:cBhvr>
                                        <p:cTn id="49" dur="1000" fill="hold"/>
                                        <p:tgtEl>
                                          <p:spTgt spid="16"/>
                                        </p:tgtEl>
                                        <p:attrNameLst>
                                          <p:attrName>ppt_h</p:attrName>
                                        </p:attrNameLst>
                                      </p:cBhvr>
                                      <p:tavLst>
                                        <p:tav tm="0">
                                          <p:val>
                                            <p:strVal val="#ppt_h"/>
                                          </p:val>
                                        </p:tav>
                                        <p:tav tm="100000">
                                          <p:val>
                                            <p:strVal val="#ppt_h"/>
                                          </p:val>
                                        </p:tav>
                                      </p:tavLst>
                                    </p:anim>
                                    <p:animEffect transition="in" filter="fade">
                                      <p:cBhvr>
                                        <p:cTn id="50" dur="1000"/>
                                        <p:tgtEl>
                                          <p:spTgt spid="16"/>
                                        </p:tgtEl>
                                      </p:cBhvr>
                                    </p:animEffect>
                                  </p:childTnLst>
                                </p:cTn>
                              </p:par>
                              <p:par>
                                <p:cTn id="51" presetID="36" presetClass="emph" presetSubtype="0" repeatCount="indefinite" fill="hold" grpId="1" nodeType="withEffect">
                                  <p:stCondLst>
                                    <p:cond delay="1000"/>
                                  </p:stCondLst>
                                  <p:iterate type="lt">
                                    <p:tmPct val="10000"/>
                                  </p:iterate>
                                  <p:childTnLst>
                                    <p:animScale>
                                      <p:cBhvr>
                                        <p:cTn id="52" dur="500" autoRev="1" fill="hold">
                                          <p:stCondLst>
                                            <p:cond delay="0"/>
                                          </p:stCondLst>
                                        </p:cTn>
                                        <p:tgtEl>
                                          <p:spTgt spid="9"/>
                                        </p:tgtEl>
                                      </p:cBhvr>
                                      <p:to x="80000" y="100000"/>
                                    </p:animScale>
                                    <p:anim by="(#ppt_w*0.10)" calcmode="lin" valueType="num">
                                      <p:cBhvr>
                                        <p:cTn id="53" dur="500" autoRev="1" fill="hold">
                                          <p:stCondLst>
                                            <p:cond delay="0"/>
                                          </p:stCondLst>
                                        </p:cTn>
                                        <p:tgtEl>
                                          <p:spTgt spid="9"/>
                                        </p:tgtEl>
                                        <p:attrNameLst>
                                          <p:attrName>ppt_x</p:attrName>
                                        </p:attrNameLst>
                                      </p:cBhvr>
                                    </p:anim>
                                    <p:anim by="(-#ppt_w*0.10)" calcmode="lin" valueType="num">
                                      <p:cBhvr>
                                        <p:cTn id="54" dur="500" autoRev="1" fill="hold">
                                          <p:stCondLst>
                                            <p:cond delay="0"/>
                                          </p:stCondLst>
                                        </p:cTn>
                                        <p:tgtEl>
                                          <p:spTgt spid="9"/>
                                        </p:tgtEl>
                                        <p:attrNameLst>
                                          <p:attrName>ppt_y</p:attrName>
                                        </p:attrNameLst>
                                      </p:cBhvr>
                                    </p:anim>
                                    <p:animRot by="-480000">
                                      <p:cBhvr>
                                        <p:cTn id="55" dur="50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P spid="9" grpId="0"/>
      <p:bldP spid="9" grpId="1"/>
      <p:bldP spid="18" grpId="0"/>
      <p:bldP spid="21" grpId="0"/>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aborazione alternativa 3"/>
          <p:cNvSpPr>
            <a:spLocks noChangeArrowheads="1"/>
          </p:cNvSpPr>
          <p:nvPr/>
        </p:nvSpPr>
        <p:spPr bwMode="auto">
          <a:xfrm>
            <a:off x="3675531" y="515156"/>
            <a:ext cx="8173032" cy="3000776"/>
          </a:xfrm>
          <a:prstGeom prst="flowChartAlternateProcess">
            <a:avLst/>
          </a:prstGeom>
          <a:noFill/>
          <a:ln w="12700" algn="ctr">
            <a:noFill/>
            <a:miter lim="800000"/>
            <a:headEnd/>
            <a:tailEnd/>
          </a:ln>
        </p:spPr>
        <p:txBody>
          <a:bodyPr tIns="298800" numCol="2" spcCol="360000" anchor="ctr"/>
          <a:lstStyle/>
          <a:p>
            <a:pPr algn="just">
              <a:lnSpc>
                <a:spcPct val="90000"/>
              </a:lnSpc>
              <a:spcBef>
                <a:spcPts val="1000"/>
              </a:spcBef>
              <a:defRPr/>
            </a:pPr>
            <a:r>
              <a:rPr lang="it-IT" sz="1500" dirty="0">
                <a:latin typeface="Century Gothic" pitchFamily="34" charset="0"/>
              </a:rPr>
              <a:t>L’ energia luminosa e </a:t>
            </a:r>
            <a:r>
              <a:rPr lang="it-IT" sz="1500" dirty="0">
                <a:latin typeface="Century Gothic" pitchFamily="34" charset="0"/>
              </a:rPr>
              <a:t>termica, </a:t>
            </a:r>
            <a:r>
              <a:rPr lang="it-IT" sz="1500" dirty="0">
                <a:latin typeface="Century Gothic" pitchFamily="34" charset="0"/>
              </a:rPr>
              <a:t>proveniente dall’irraggiamento solare viene convogliata e sfruttata attraverso le centrali fotovoltaiche, i pannelli solari termici e termodinamici. La terra riceve costantemente dal sole circa 1350 W/m², tuttavia parte di questa è filtrata dall’atmosfera. Nel 2010 in Italia, a Priolo Gargallo, è sorto un impianto solare termodinamico da 5 MW, dimostrando le grandi potenzialità dello sfruttamento dell’energia solare.</a:t>
            </a:r>
          </a:p>
          <a:p>
            <a:pPr algn="just">
              <a:lnSpc>
                <a:spcPct val="90000"/>
              </a:lnSpc>
              <a:spcBef>
                <a:spcPts val="1000"/>
              </a:spcBef>
              <a:defRPr/>
            </a:pPr>
            <a:endParaRPr lang="it-IT" sz="1600" dirty="0">
              <a:latin typeface="Century Gothic" pitchFamily="34" charset="0"/>
            </a:endParaRPr>
          </a:p>
          <a:p>
            <a:pPr algn="just">
              <a:lnSpc>
                <a:spcPct val="90000"/>
              </a:lnSpc>
              <a:spcBef>
                <a:spcPts val="1000"/>
              </a:spcBef>
              <a:buFont typeface="Arial" charset="0"/>
              <a:buChar char="•"/>
              <a:defRPr/>
            </a:pPr>
            <a:endParaRPr lang="it-IT" sz="1600" dirty="0">
              <a:solidFill>
                <a:srgbClr val="FFFFFF"/>
              </a:solidFill>
              <a:latin typeface="Century Gothic" pitchFamily="34" charset="0"/>
            </a:endParaRPr>
          </a:p>
        </p:txBody>
      </p:sp>
      <p:cxnSp>
        <p:nvCxnSpPr>
          <p:cNvPr id="5" name="Connettore 1 4"/>
          <p:cNvCxnSpPr/>
          <p:nvPr/>
        </p:nvCxnSpPr>
        <p:spPr>
          <a:xfrm>
            <a:off x="3387725" y="3503613"/>
            <a:ext cx="8461375" cy="0"/>
          </a:xfrm>
          <a:prstGeom prst="line">
            <a:avLst/>
          </a:prstGeom>
          <a:ln>
            <a:solidFill>
              <a:schemeClr val="bg2">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7" name="Elaborazione alternativa 3"/>
          <p:cNvSpPr>
            <a:spLocks noChangeArrowheads="1"/>
          </p:cNvSpPr>
          <p:nvPr/>
        </p:nvSpPr>
        <p:spPr bwMode="auto">
          <a:xfrm>
            <a:off x="3531336" y="3637689"/>
            <a:ext cx="8173032" cy="3000776"/>
          </a:xfrm>
          <a:prstGeom prst="flowChartAlternateProcess">
            <a:avLst/>
          </a:prstGeom>
          <a:noFill/>
          <a:ln w="12700" algn="ctr">
            <a:noFill/>
            <a:miter lim="800000"/>
            <a:headEnd/>
            <a:tailEnd/>
          </a:ln>
        </p:spPr>
        <p:txBody>
          <a:bodyPr tIns="298800" numCol="2" spcCol="360000" anchor="ctr"/>
          <a:lstStyle/>
          <a:p>
            <a:pPr algn="just">
              <a:lnSpc>
                <a:spcPct val="90000"/>
              </a:lnSpc>
              <a:spcBef>
                <a:spcPts val="1000"/>
              </a:spcBef>
              <a:defRPr/>
            </a:pPr>
            <a:r>
              <a:rPr lang="it-IT" sz="1500" dirty="0">
                <a:latin typeface="Century Gothic" pitchFamily="34" charset="0"/>
              </a:rPr>
              <a:t>L’energia cinetica del vento può essere sfruttata per la produzione di energia elettrica, attraverso aereogeneratori, come esempio gli impianti eolici.  Tra gli impianti eolici distinguiamo quelli collinari (on-</a:t>
            </a:r>
            <a:r>
              <a:rPr lang="it-IT" sz="1500" dirty="0" err="1">
                <a:latin typeface="Century Gothic" pitchFamily="34" charset="0"/>
              </a:rPr>
              <a:t>shore</a:t>
            </a:r>
            <a:r>
              <a:rPr lang="it-IT" sz="1500" dirty="0">
                <a:latin typeface="Century Gothic" pitchFamily="34" charset="0"/>
              </a:rPr>
              <a:t>), quelli costieri (</a:t>
            </a:r>
            <a:r>
              <a:rPr lang="it-IT" sz="1500" dirty="0" err="1">
                <a:latin typeface="Century Gothic" pitchFamily="34" charset="0"/>
              </a:rPr>
              <a:t>near-shore</a:t>
            </a:r>
            <a:r>
              <a:rPr lang="it-IT" sz="1500" dirty="0">
                <a:latin typeface="Century Gothic" pitchFamily="34" charset="0"/>
              </a:rPr>
              <a:t>) e quelli marini (off-shore). E’ altresì vero che questi ultimi hanno un forte impatto ambientale e possono essere sfruttati solo in determinate condizioni di vento, ragion per cui l’energia eolica non può sostituire le fonti tradizionali.</a:t>
            </a:r>
          </a:p>
          <a:p>
            <a:pPr algn="just">
              <a:lnSpc>
                <a:spcPct val="90000"/>
              </a:lnSpc>
              <a:spcBef>
                <a:spcPts val="1000"/>
              </a:spcBef>
              <a:buFont typeface="Arial" charset="0"/>
              <a:buChar char="•"/>
              <a:defRPr/>
            </a:pPr>
            <a:endParaRPr lang="it-IT" sz="1600" dirty="0">
              <a:solidFill>
                <a:srgbClr val="FFFFFF"/>
              </a:solidFill>
              <a:latin typeface="Century Gothic" pitchFamily="34" charset="0"/>
            </a:endParaRPr>
          </a:p>
        </p:txBody>
      </p:sp>
      <p:pic>
        <p:nvPicPr>
          <p:cNvPr id="5124" name="Picture 4" descr="http://upload.wikimedia.org/wikipedia/commons/thumb/9/97/Middelgrunden_wind_farm_2009-07-01_edit_filtered.jpg/280px-Middelgrunden_wind_farm_2009-07-01_edit_filtered.jpg"/>
          <p:cNvPicPr>
            <a:picLocks noChangeAspect="1" noChangeArrowheads="1"/>
          </p:cNvPicPr>
          <p:nvPr/>
        </p:nvPicPr>
        <p:blipFill>
          <a:blip r:embed="rId2">
            <a:extLst/>
          </a:blip>
          <a:srcRect/>
          <a:stretch>
            <a:fillRect/>
          </a:stretch>
        </p:blipFill>
        <p:spPr bwMode="auto">
          <a:xfrm>
            <a:off x="8355963" y="4596321"/>
            <a:ext cx="2560978" cy="1865856"/>
          </a:xfrm>
          <a:prstGeom prst="rect">
            <a:avLst/>
          </a:prstGeom>
          <a:noFill/>
          <a:effectLst>
            <a:softEdge rad="127000"/>
          </a:effectLst>
          <a:extLst/>
        </p:spPr>
      </p:pic>
      <p:pic>
        <p:nvPicPr>
          <p:cNvPr id="40966" name="Picture 2"/>
          <p:cNvPicPr>
            <a:picLocks noChangeAspect="1" noChangeArrowheads="1"/>
          </p:cNvPicPr>
          <p:nvPr/>
        </p:nvPicPr>
        <p:blipFill>
          <a:blip r:embed="rId3"/>
          <a:srcRect/>
          <a:stretch>
            <a:fillRect/>
          </a:stretch>
        </p:blipFill>
        <p:spPr bwMode="auto">
          <a:xfrm>
            <a:off x="8675688" y="1357313"/>
            <a:ext cx="1922462" cy="1936750"/>
          </a:xfrm>
          <a:prstGeom prst="rect">
            <a:avLst/>
          </a:prstGeom>
          <a:noFill/>
          <a:ln w="9525">
            <a:noFill/>
            <a:miter lim="800000"/>
            <a:headEnd/>
            <a:tailEnd/>
          </a:ln>
        </p:spPr>
      </p:pic>
      <p:pic>
        <p:nvPicPr>
          <p:cNvPr id="49158" name="Immagine 5"/>
          <p:cNvPicPr>
            <a:picLocks noChangeAspect="1"/>
          </p:cNvPicPr>
          <p:nvPr/>
        </p:nvPicPr>
        <p:blipFill>
          <a:blip r:embed="rId4"/>
          <a:srcRect/>
          <a:stretch>
            <a:fillRect/>
          </a:stretch>
        </p:blipFill>
        <p:spPr bwMode="auto">
          <a:xfrm>
            <a:off x="600075" y="5818188"/>
            <a:ext cx="747713" cy="747712"/>
          </a:xfrm>
          <a:prstGeom prst="rect">
            <a:avLst/>
          </a:prstGeom>
          <a:noFill/>
          <a:ln w="9525">
            <a:noFill/>
            <a:miter lim="800000"/>
            <a:headEnd/>
            <a:tailEnd/>
          </a:ln>
        </p:spPr>
      </p:pic>
      <p:sp>
        <p:nvSpPr>
          <p:cNvPr id="49159"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10" name="Rettangolo arrotondato 9">
            <a:hlinkClick r:id="rId5"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Titolo 1">
            <a:hlinkClick r:id="rId5"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RISERVE ENERGETICHE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2" name="CasellaDiTesto 11"/>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3" name="Titolo 1">
            <a:hlinkClick r:id="rId6" action="ppaction://hlinksldjump"/>
          </p:cNvPr>
          <p:cNvSpPr txBox="1">
            <a:spLocks/>
          </p:cNvSpPr>
          <p:nvPr/>
        </p:nvSpPr>
        <p:spPr>
          <a:xfrm>
            <a:off x="1169988" y="3003550"/>
            <a:ext cx="1571625" cy="608013"/>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SOLE E </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VENTO</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4" name="CasellaDiTesto 13"/>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5" name="Titolo 1">
            <a:hlinkClick r:id="rId7"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QUALI E COSA SONO</a:t>
            </a:r>
          </a:p>
        </p:txBody>
      </p:sp>
      <p:sp>
        <p:nvSpPr>
          <p:cNvPr id="16" name="Titolo 1"/>
          <p:cNvSpPr txBox="1">
            <a:spLocks/>
          </p:cNvSpPr>
          <p:nvPr/>
        </p:nvSpPr>
        <p:spPr>
          <a:xfrm>
            <a:off x="4576763" y="319088"/>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SOLE</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7" name="Titolo 1"/>
          <p:cNvSpPr txBox="1">
            <a:spLocks/>
          </p:cNvSpPr>
          <p:nvPr/>
        </p:nvSpPr>
        <p:spPr>
          <a:xfrm>
            <a:off x="4284663" y="3516313"/>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VENTO</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6"/>
                                        </p:tgtEl>
                                        <p:attrNameLst>
                                          <p:attrName>ppt_y</p:attrName>
                                        </p:attrNameLst>
                                      </p:cBhvr>
                                      <p:tavLst>
                                        <p:tav tm="0">
                                          <p:val>
                                            <p:strVal val="#ppt_y"/>
                                          </p:val>
                                        </p:tav>
                                        <p:tav tm="100000">
                                          <p:val>
                                            <p:strVal val="#ppt_y"/>
                                          </p:val>
                                        </p:tav>
                                      </p:tavLst>
                                    </p:anim>
                                    <p:anim calcmode="lin" valueType="num">
                                      <p:cBhvr>
                                        <p:cTn id="9" dur="10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6"/>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5" dur="1000" fill="hold"/>
                                        <p:tgtEl>
                                          <p:spTgt spid="17"/>
                                        </p:tgtEl>
                                        <p:attrNameLst>
                                          <p:attrName>ppt_y</p:attrName>
                                        </p:attrNameLst>
                                      </p:cBhvr>
                                      <p:tavLst>
                                        <p:tav tm="0">
                                          <p:val>
                                            <p:strVal val="#ppt_y"/>
                                          </p:val>
                                        </p:tav>
                                        <p:tav tm="100000">
                                          <p:val>
                                            <p:strVal val="#ppt_y"/>
                                          </p:val>
                                        </p:tav>
                                      </p:tavLst>
                                    </p:anim>
                                    <p:anim calcmode="lin" valueType="num">
                                      <p:cBhvr>
                                        <p:cTn id="16" dur="10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7" dur="10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8" dur="1000" tmFilter="0,0; .5, 1; 1, 1"/>
                                        <p:tgtEl>
                                          <p:spTgt spid="17"/>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childTnLst>
                                </p:cTn>
                              </p:par>
                            </p:childTnLst>
                          </p:cTn>
                        </p:par>
                        <p:par>
                          <p:cTn id="25" fill="hold">
                            <p:stCondLst>
                              <p:cond delay="1600"/>
                            </p:stCondLst>
                            <p:childTnLst>
                              <p:par>
                                <p:cTn id="26" presetID="36" presetClass="emph" presetSubtype="0" repeatCount="indefinite" fill="hold" grpId="1" nodeType="afterEffect">
                                  <p:stCondLst>
                                    <p:cond delay="0"/>
                                  </p:stCondLst>
                                  <p:iterate type="lt">
                                    <p:tmPct val="10000"/>
                                  </p:iterate>
                                  <p:childTnLst>
                                    <p:animScale>
                                      <p:cBhvr>
                                        <p:cTn id="27" dur="500" autoRev="1" fill="hold">
                                          <p:stCondLst>
                                            <p:cond delay="0"/>
                                          </p:stCondLst>
                                        </p:cTn>
                                        <p:tgtEl>
                                          <p:spTgt spid="17"/>
                                        </p:tgtEl>
                                      </p:cBhvr>
                                      <p:to x="80000" y="100000"/>
                                    </p:animScale>
                                    <p:anim by="(#ppt_w*0.10)" calcmode="lin" valueType="num">
                                      <p:cBhvr>
                                        <p:cTn id="28" dur="500" autoRev="1" fill="hold">
                                          <p:stCondLst>
                                            <p:cond delay="0"/>
                                          </p:stCondLst>
                                        </p:cTn>
                                        <p:tgtEl>
                                          <p:spTgt spid="17"/>
                                        </p:tgtEl>
                                        <p:attrNameLst>
                                          <p:attrName>ppt_x</p:attrName>
                                        </p:attrNameLst>
                                      </p:cBhvr>
                                    </p:anim>
                                    <p:anim by="(-#ppt_w*0.10)" calcmode="lin" valueType="num">
                                      <p:cBhvr>
                                        <p:cTn id="29" dur="500" autoRev="1" fill="hold">
                                          <p:stCondLst>
                                            <p:cond delay="0"/>
                                          </p:stCondLst>
                                        </p:cTn>
                                        <p:tgtEl>
                                          <p:spTgt spid="17"/>
                                        </p:tgtEl>
                                        <p:attrNameLst>
                                          <p:attrName>ppt_y</p:attrName>
                                        </p:attrNameLst>
                                      </p:cBhvr>
                                    </p:anim>
                                    <p:animRot by="-480000">
                                      <p:cBhvr>
                                        <p:cTn id="30" dur="500" autoRev="1" fill="hold">
                                          <p:stCondLst>
                                            <p:cond delay="0"/>
                                          </p:stCondLst>
                                        </p:cTn>
                                        <p:tgtEl>
                                          <p:spTgt spid="17"/>
                                        </p:tgtEl>
                                        <p:attrNameLst>
                                          <p:attrName>r</p:attrName>
                                        </p:attrNameLst>
                                      </p:cBhvr>
                                    </p:animRot>
                                  </p:childTnLst>
                                </p:cTn>
                              </p:par>
                              <p:par>
                                <p:cTn id="31" presetID="36" presetClass="emph" presetSubtype="0" repeatCount="indefinite" fill="hold" grpId="1" nodeType="withEffect">
                                  <p:stCondLst>
                                    <p:cond delay="0"/>
                                  </p:stCondLst>
                                  <p:iterate type="lt">
                                    <p:tmPct val="10000"/>
                                  </p:iterate>
                                  <p:childTnLst>
                                    <p:animScale>
                                      <p:cBhvr>
                                        <p:cTn id="32" dur="500" autoRev="1" fill="hold">
                                          <p:stCondLst>
                                            <p:cond delay="0"/>
                                          </p:stCondLst>
                                        </p:cTn>
                                        <p:tgtEl>
                                          <p:spTgt spid="16"/>
                                        </p:tgtEl>
                                      </p:cBhvr>
                                      <p:to x="80000" y="100000"/>
                                    </p:animScale>
                                    <p:anim by="(#ppt_w*0.10)" calcmode="lin" valueType="num">
                                      <p:cBhvr>
                                        <p:cTn id="33" dur="500" autoRev="1" fill="hold">
                                          <p:stCondLst>
                                            <p:cond delay="0"/>
                                          </p:stCondLst>
                                        </p:cTn>
                                        <p:tgtEl>
                                          <p:spTgt spid="16"/>
                                        </p:tgtEl>
                                        <p:attrNameLst>
                                          <p:attrName>ppt_x</p:attrName>
                                        </p:attrNameLst>
                                      </p:cBhvr>
                                    </p:anim>
                                    <p:anim by="(-#ppt_w*0.10)" calcmode="lin" valueType="num">
                                      <p:cBhvr>
                                        <p:cTn id="34" dur="500" autoRev="1" fill="hold">
                                          <p:stCondLst>
                                            <p:cond delay="0"/>
                                          </p:stCondLst>
                                        </p:cTn>
                                        <p:tgtEl>
                                          <p:spTgt spid="16"/>
                                        </p:tgtEl>
                                        <p:attrNameLst>
                                          <p:attrName>ppt_y</p:attrName>
                                        </p:attrNameLst>
                                      </p:cBhvr>
                                    </p:anim>
                                    <p:animRot by="-480000">
                                      <p:cBhvr>
                                        <p:cTn id="35" dur="500" autoRev="1" fill="hold">
                                          <p:stCondLst>
                                            <p:cond delay="0"/>
                                          </p:stCondLst>
                                        </p:cTn>
                                        <p:tgtEl>
                                          <p:spTgt spid="16"/>
                                        </p:tgtEl>
                                        <p:attrNameLst>
                                          <p:attrName>r</p:attrName>
                                        </p:attrNameLst>
                                      </p:cBhvr>
                                    </p:animRot>
                                  </p:childTnLst>
                                </p:cTn>
                              </p:par>
                              <p:par>
                                <p:cTn id="36" presetID="10"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childTnLst>
                                </p:cTn>
                              </p:par>
                              <p:par>
                                <p:cTn id="42" presetID="53" presetClass="entr" presetSubtype="16" fill="hold" nodeType="withEffect">
                                  <p:stCondLst>
                                    <p:cond delay="1000"/>
                                  </p:stCondLst>
                                  <p:childTnLst>
                                    <p:set>
                                      <p:cBhvr>
                                        <p:cTn id="43" dur="1" fill="hold">
                                          <p:stCondLst>
                                            <p:cond delay="0"/>
                                          </p:stCondLst>
                                        </p:cTn>
                                        <p:tgtEl>
                                          <p:spTgt spid="40966"/>
                                        </p:tgtEl>
                                        <p:attrNameLst>
                                          <p:attrName>style.visibility</p:attrName>
                                        </p:attrNameLst>
                                      </p:cBhvr>
                                      <p:to>
                                        <p:strVal val="visible"/>
                                      </p:to>
                                    </p:set>
                                    <p:anim calcmode="lin" valueType="num">
                                      <p:cBhvr>
                                        <p:cTn id="44" dur="1000" fill="hold"/>
                                        <p:tgtEl>
                                          <p:spTgt spid="40966"/>
                                        </p:tgtEl>
                                        <p:attrNameLst>
                                          <p:attrName>ppt_w</p:attrName>
                                        </p:attrNameLst>
                                      </p:cBhvr>
                                      <p:tavLst>
                                        <p:tav tm="0">
                                          <p:val>
                                            <p:fltVal val="0"/>
                                          </p:val>
                                        </p:tav>
                                        <p:tav tm="100000">
                                          <p:val>
                                            <p:strVal val="#ppt_w"/>
                                          </p:val>
                                        </p:tav>
                                      </p:tavLst>
                                    </p:anim>
                                    <p:anim calcmode="lin" valueType="num">
                                      <p:cBhvr>
                                        <p:cTn id="45" dur="1000" fill="hold"/>
                                        <p:tgtEl>
                                          <p:spTgt spid="40966"/>
                                        </p:tgtEl>
                                        <p:attrNameLst>
                                          <p:attrName>ppt_h</p:attrName>
                                        </p:attrNameLst>
                                      </p:cBhvr>
                                      <p:tavLst>
                                        <p:tav tm="0">
                                          <p:val>
                                            <p:fltVal val="0"/>
                                          </p:val>
                                        </p:tav>
                                        <p:tav tm="100000">
                                          <p:val>
                                            <p:strVal val="#ppt_h"/>
                                          </p:val>
                                        </p:tav>
                                      </p:tavLst>
                                    </p:anim>
                                    <p:animEffect transition="in" filter="fade">
                                      <p:cBhvr>
                                        <p:cTn id="46" dur="1000"/>
                                        <p:tgtEl>
                                          <p:spTgt spid="40966"/>
                                        </p:tgtEl>
                                      </p:cBhvr>
                                    </p:animEffect>
                                  </p:childTnLst>
                                </p:cTn>
                              </p:par>
                              <p:par>
                                <p:cTn id="47" presetID="53" presetClass="entr" presetSubtype="16" fill="hold" nodeType="withEffect">
                                  <p:stCondLst>
                                    <p:cond delay="1000"/>
                                  </p:stCondLst>
                                  <p:childTnLst>
                                    <p:set>
                                      <p:cBhvr>
                                        <p:cTn id="48" dur="1" fill="hold">
                                          <p:stCondLst>
                                            <p:cond delay="0"/>
                                          </p:stCondLst>
                                        </p:cTn>
                                        <p:tgtEl>
                                          <p:spTgt spid="5124"/>
                                        </p:tgtEl>
                                        <p:attrNameLst>
                                          <p:attrName>style.visibility</p:attrName>
                                        </p:attrNameLst>
                                      </p:cBhvr>
                                      <p:to>
                                        <p:strVal val="visible"/>
                                      </p:to>
                                    </p:set>
                                    <p:anim calcmode="lin" valueType="num">
                                      <p:cBhvr>
                                        <p:cTn id="49" dur="1000" fill="hold"/>
                                        <p:tgtEl>
                                          <p:spTgt spid="5124"/>
                                        </p:tgtEl>
                                        <p:attrNameLst>
                                          <p:attrName>ppt_w</p:attrName>
                                        </p:attrNameLst>
                                      </p:cBhvr>
                                      <p:tavLst>
                                        <p:tav tm="0">
                                          <p:val>
                                            <p:fltVal val="0"/>
                                          </p:val>
                                        </p:tav>
                                        <p:tav tm="100000">
                                          <p:val>
                                            <p:strVal val="#ppt_w"/>
                                          </p:val>
                                        </p:tav>
                                      </p:tavLst>
                                    </p:anim>
                                    <p:anim calcmode="lin" valueType="num">
                                      <p:cBhvr>
                                        <p:cTn id="50" dur="1000" fill="hold"/>
                                        <p:tgtEl>
                                          <p:spTgt spid="5124"/>
                                        </p:tgtEl>
                                        <p:attrNameLst>
                                          <p:attrName>ppt_h</p:attrName>
                                        </p:attrNameLst>
                                      </p:cBhvr>
                                      <p:tavLst>
                                        <p:tav tm="0">
                                          <p:val>
                                            <p:fltVal val="0"/>
                                          </p:val>
                                        </p:tav>
                                        <p:tav tm="100000">
                                          <p:val>
                                            <p:strVal val="#ppt_h"/>
                                          </p:val>
                                        </p:tav>
                                      </p:tavLst>
                                    </p:anim>
                                    <p:animEffect transition="in" filter="fade">
                                      <p:cBhvr>
                                        <p:cTn id="51" dur="1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6" grpId="0"/>
      <p:bldP spid="16" grpId="1"/>
      <p:bldP spid="17" grpId="0"/>
      <p:bldP spid="17"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aborazione alternativa 3"/>
          <p:cNvSpPr>
            <a:spLocks noChangeArrowheads="1"/>
          </p:cNvSpPr>
          <p:nvPr/>
        </p:nvSpPr>
        <p:spPr bwMode="auto">
          <a:xfrm>
            <a:off x="3676068" y="404745"/>
            <a:ext cx="8173032" cy="3000776"/>
          </a:xfrm>
          <a:prstGeom prst="flowChartAlternateProcess">
            <a:avLst/>
          </a:prstGeom>
          <a:noFill/>
          <a:ln w="12700" algn="ctr">
            <a:noFill/>
            <a:miter lim="800000"/>
            <a:headEnd/>
            <a:tailEnd/>
          </a:ln>
        </p:spPr>
        <p:txBody>
          <a:bodyPr tIns="298800" numCol="2" spcCol="360000" anchor="ctr"/>
          <a:lstStyle/>
          <a:p>
            <a:pPr algn="just">
              <a:lnSpc>
                <a:spcPct val="90000"/>
              </a:lnSpc>
              <a:spcBef>
                <a:spcPts val="1000"/>
              </a:spcBef>
              <a:defRPr/>
            </a:pPr>
            <a:r>
              <a:rPr lang="it-IT" sz="1400" dirty="0">
                <a:latin typeface="Century Gothic" pitchFamily="34" charset="0"/>
              </a:rPr>
              <a:t>L’energia delle maree o delle correnti marine, ma anche dei salti d’acqua, viene convogliata in turbine che, messe in rotazione, producono energia elettrica. Vantaggio considerevole delle centrali idroelettriche è la loro versatilità; una centrale </a:t>
            </a:r>
            <a:r>
              <a:rPr lang="it-IT" sz="1400" dirty="0" err="1">
                <a:latin typeface="Century Gothic" pitchFamily="34" charset="0"/>
              </a:rPr>
              <a:t>idroettrica</a:t>
            </a:r>
            <a:r>
              <a:rPr lang="it-IT" sz="1400" dirty="0">
                <a:latin typeface="Century Gothic" pitchFamily="34" charset="0"/>
              </a:rPr>
              <a:t> può essere attivata e disattivata in tempi molto breve, mentre altri tipi di centrali, come quelle termoelettriche, necessitano di tempi molto lunghi, ragion per cui sono sempre attive. Tuttavia anche le centrali idroelettriche hanno un certo impatto ambientale poiché spesso comportano la costruzione di dighe e bacini artificiali. </a:t>
            </a:r>
          </a:p>
          <a:p>
            <a:pPr algn="just">
              <a:lnSpc>
                <a:spcPct val="90000"/>
              </a:lnSpc>
              <a:spcBef>
                <a:spcPts val="1000"/>
              </a:spcBef>
              <a:buFont typeface="Arial" charset="0"/>
              <a:buChar char="•"/>
              <a:defRPr/>
            </a:pPr>
            <a:endParaRPr lang="it-IT" sz="1600" dirty="0">
              <a:solidFill>
                <a:srgbClr val="FFFFFF"/>
              </a:solidFill>
              <a:latin typeface="Century Gothic" pitchFamily="34" charset="0"/>
            </a:endParaRPr>
          </a:p>
        </p:txBody>
      </p:sp>
      <p:cxnSp>
        <p:nvCxnSpPr>
          <p:cNvPr id="5" name="Connettore 1 4"/>
          <p:cNvCxnSpPr/>
          <p:nvPr/>
        </p:nvCxnSpPr>
        <p:spPr>
          <a:xfrm>
            <a:off x="3387725" y="3503613"/>
            <a:ext cx="8461375" cy="0"/>
          </a:xfrm>
          <a:prstGeom prst="line">
            <a:avLst/>
          </a:prstGeom>
          <a:ln>
            <a:solidFill>
              <a:schemeClr val="bg2">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7" name="Elaborazione alternativa 3"/>
          <p:cNvSpPr>
            <a:spLocks noChangeArrowheads="1"/>
          </p:cNvSpPr>
          <p:nvPr/>
        </p:nvSpPr>
        <p:spPr bwMode="auto">
          <a:xfrm>
            <a:off x="3530600" y="3636963"/>
            <a:ext cx="8174038" cy="3001962"/>
          </a:xfrm>
          <a:prstGeom prst="flowChartAlternateProcess">
            <a:avLst/>
          </a:prstGeom>
          <a:noFill/>
          <a:ln w="12700" algn="ctr">
            <a:noFill/>
            <a:miter lim="800000"/>
            <a:headEnd/>
            <a:tailEnd/>
          </a:ln>
        </p:spPr>
        <p:txBody>
          <a:bodyPr tIns="298800" numCol="2" spcCol="360000" anchor="ctr"/>
          <a:lstStyle/>
          <a:p>
            <a:pPr algn="just">
              <a:lnSpc>
                <a:spcPct val="90000"/>
              </a:lnSpc>
              <a:spcBef>
                <a:spcPts val="1000"/>
              </a:spcBef>
              <a:buFont typeface="Arial" charset="0"/>
              <a:buChar char="•"/>
              <a:defRPr/>
            </a:pPr>
            <a:endParaRPr lang="it-IT" sz="1600" dirty="0">
              <a:solidFill>
                <a:srgbClr val="FFFFFF"/>
              </a:solidFill>
              <a:latin typeface="Century Gothic" pitchFamily="34" charset="0"/>
            </a:endParaRPr>
          </a:p>
        </p:txBody>
      </p:sp>
      <p:sp>
        <p:nvSpPr>
          <p:cNvPr id="9" name="Elaborazione alternativa 3"/>
          <p:cNvSpPr>
            <a:spLocks noChangeArrowheads="1"/>
          </p:cNvSpPr>
          <p:nvPr/>
        </p:nvSpPr>
        <p:spPr bwMode="auto">
          <a:xfrm>
            <a:off x="3674994" y="3515932"/>
            <a:ext cx="8028837" cy="3415268"/>
          </a:xfrm>
          <a:prstGeom prst="flowChartAlternateProcess">
            <a:avLst/>
          </a:prstGeom>
          <a:noFill/>
          <a:ln w="12700" algn="ctr">
            <a:noFill/>
            <a:miter lim="800000"/>
            <a:headEnd/>
            <a:tailEnd/>
          </a:ln>
        </p:spPr>
        <p:txBody>
          <a:bodyPr tIns="298800" numCol="2" spcCol="360000" anchor="ctr"/>
          <a:lstStyle/>
          <a:p>
            <a:pPr algn="just">
              <a:lnSpc>
                <a:spcPct val="90000"/>
              </a:lnSpc>
              <a:spcBef>
                <a:spcPts val="1000"/>
              </a:spcBef>
              <a:defRPr/>
            </a:pPr>
            <a:r>
              <a:rPr lang="it-IT" sz="1400" dirty="0">
                <a:latin typeface="Century Gothic" pitchFamily="34" charset="0"/>
              </a:rPr>
              <a:t>Fornendo calore a causa del decadimento nucleare naturale, l’energia geotermica non comporta alcun danno ambientale. D’altra parte dalle centrali geotermiche insieme al vapore fuoriesce idrogeno solforato, che causa uno sgradevole odore, solitamente avverso dalla popolazione. Tuttavia negli ultimi anni il problema è stato risolto attraverso l’installazione di impianti di </a:t>
            </a:r>
            <a:r>
              <a:rPr lang="it-IT" sz="1400" dirty="0" err="1">
                <a:latin typeface="Century Gothic" pitchFamily="34" charset="0"/>
              </a:rPr>
              <a:t>abbattimetno</a:t>
            </a:r>
            <a:r>
              <a:rPr lang="it-IT" sz="1400" dirty="0">
                <a:latin typeface="Century Gothic" pitchFamily="34" charset="0"/>
              </a:rPr>
              <a:t>. Il suo costo è in notevole decremento, ma influisce ancora solo per meno dell’ 1% della produzione energetica mondiale. </a:t>
            </a:r>
          </a:p>
          <a:p>
            <a:pPr algn="just">
              <a:lnSpc>
                <a:spcPct val="90000"/>
              </a:lnSpc>
              <a:spcBef>
                <a:spcPts val="1000"/>
              </a:spcBef>
              <a:buFont typeface="Arial" charset="0"/>
              <a:buChar char="•"/>
              <a:defRPr/>
            </a:pPr>
            <a:endParaRPr lang="it-IT" sz="1600" dirty="0">
              <a:solidFill>
                <a:srgbClr val="FFFFFF"/>
              </a:solidFill>
              <a:latin typeface="Century Gothic" pitchFamily="34" charset="0"/>
            </a:endParaRPr>
          </a:p>
        </p:txBody>
      </p:sp>
      <p:pic>
        <p:nvPicPr>
          <p:cNvPr id="10" name="Picture 2"/>
          <p:cNvPicPr>
            <a:picLocks noChangeAspect="1" noChangeArrowheads="1"/>
          </p:cNvPicPr>
          <p:nvPr/>
        </p:nvPicPr>
        <p:blipFill>
          <a:blip r:embed="rId2" cstate="print">
            <a:extLst/>
          </a:blip>
          <a:srcRect/>
          <a:stretch>
            <a:fillRect/>
          </a:stretch>
        </p:blipFill>
        <p:spPr bwMode="auto">
          <a:xfrm>
            <a:off x="8576620" y="1581954"/>
            <a:ext cx="2438400" cy="1828800"/>
          </a:xfrm>
          <a:prstGeom prst="rect">
            <a:avLst/>
          </a:prstGeom>
          <a:noFill/>
          <a:ln>
            <a:noFill/>
          </a:ln>
          <a:effectLst>
            <a:softEdge rad="127000"/>
          </a:effectLst>
          <a:extLst/>
        </p:spPr>
      </p:pic>
      <p:pic>
        <p:nvPicPr>
          <p:cNvPr id="41992" name="Picture 8" descr="energia-geotermica"/>
          <p:cNvPicPr>
            <a:picLocks noChangeAspect="1" noChangeArrowheads="1"/>
          </p:cNvPicPr>
          <p:nvPr/>
        </p:nvPicPr>
        <p:blipFill>
          <a:blip r:embed="rId3"/>
          <a:srcRect/>
          <a:stretch>
            <a:fillRect/>
          </a:stretch>
        </p:blipFill>
        <p:spPr bwMode="auto">
          <a:xfrm>
            <a:off x="7847957" y="4255435"/>
            <a:ext cx="3895725" cy="1947863"/>
          </a:xfrm>
          <a:prstGeom prst="rect">
            <a:avLst/>
          </a:prstGeom>
          <a:noFill/>
          <a:effectLst>
            <a:softEdge rad="127000"/>
          </a:effectLst>
        </p:spPr>
      </p:pic>
      <p:pic>
        <p:nvPicPr>
          <p:cNvPr id="50183" name="Immagine 5"/>
          <p:cNvPicPr>
            <a:picLocks noChangeAspect="1"/>
          </p:cNvPicPr>
          <p:nvPr/>
        </p:nvPicPr>
        <p:blipFill>
          <a:blip r:embed="rId4"/>
          <a:srcRect/>
          <a:stretch>
            <a:fillRect/>
          </a:stretch>
        </p:blipFill>
        <p:spPr bwMode="auto">
          <a:xfrm>
            <a:off x="600075" y="5818188"/>
            <a:ext cx="747713" cy="747712"/>
          </a:xfrm>
          <a:prstGeom prst="rect">
            <a:avLst/>
          </a:prstGeom>
          <a:noFill/>
          <a:ln w="9525">
            <a:noFill/>
            <a:miter lim="800000"/>
            <a:headEnd/>
            <a:tailEnd/>
          </a:ln>
        </p:spPr>
      </p:pic>
      <p:sp>
        <p:nvSpPr>
          <p:cNvPr id="50184"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13" name="Rettangolo arrotondato 12">
            <a:hlinkClick r:id="rId5"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4" name="Titolo 1">
            <a:hlinkClick r:id="rId5"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RISERVE ENERGETICHE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5" name="Titolo 1">
            <a:hlinkClick r:id="rId6" action="ppaction://hlinksldjump"/>
          </p:cNvPr>
          <p:cNvSpPr txBox="1">
            <a:spLocks/>
          </p:cNvSpPr>
          <p:nvPr/>
        </p:nvSpPr>
        <p:spPr>
          <a:xfrm>
            <a:off x="1176338" y="3752850"/>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L’ACQUA E </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GEOTERMIA</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6" name="CasellaDiTesto 15"/>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7" name="CasellaDiTesto 16"/>
          <p:cNvSpPr txBox="1"/>
          <p:nvPr/>
        </p:nvSpPr>
        <p:spPr>
          <a:xfrm>
            <a:off x="727075" y="38862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8" name="Titolo 1">
            <a:hlinkClick r:id="rId7" action="ppaction://hlinksldjump"/>
          </p:cNvPr>
          <p:cNvSpPr txBox="1">
            <a:spLocks/>
          </p:cNvSpPr>
          <p:nvPr/>
        </p:nvSpPr>
        <p:spPr>
          <a:xfrm>
            <a:off x="1169988" y="2989263"/>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SOLE E </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VENTO</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9" name="CasellaDiTesto 18"/>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20" name="Titolo 1">
            <a:hlinkClick r:id="rId8"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QUALI E COSA SONO</a:t>
            </a:r>
          </a:p>
        </p:txBody>
      </p:sp>
      <p:sp>
        <p:nvSpPr>
          <p:cNvPr id="22" name="Titolo 1"/>
          <p:cNvSpPr txBox="1">
            <a:spLocks/>
          </p:cNvSpPr>
          <p:nvPr/>
        </p:nvSpPr>
        <p:spPr>
          <a:xfrm>
            <a:off x="4211638" y="212725"/>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L’ACQUA</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23" name="Titolo 1"/>
          <p:cNvSpPr txBox="1">
            <a:spLocks/>
          </p:cNvSpPr>
          <p:nvPr/>
        </p:nvSpPr>
        <p:spPr>
          <a:xfrm>
            <a:off x="4284663" y="3427413"/>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GEOTERMIA</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2"/>
                                        </p:tgtEl>
                                        <p:attrNameLst>
                                          <p:attrName>ppt_y</p:attrName>
                                        </p:attrNameLst>
                                      </p:cBhvr>
                                      <p:tavLst>
                                        <p:tav tm="0">
                                          <p:val>
                                            <p:strVal val="#ppt_y"/>
                                          </p:val>
                                        </p:tav>
                                        <p:tav tm="100000">
                                          <p:val>
                                            <p:strVal val="#ppt_y"/>
                                          </p:val>
                                        </p:tav>
                                      </p:tavLst>
                                    </p:anim>
                                    <p:anim calcmode="lin" valueType="num">
                                      <p:cBhvr>
                                        <p:cTn id="9" dur="10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2"/>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23"/>
                                        </p:tgtEl>
                                        <p:attrNameLst>
                                          <p:attrName>style.visibility</p:attrName>
                                        </p:attrNameLst>
                                      </p:cBhvr>
                                      <p:to>
                                        <p:strVal val="visible"/>
                                      </p:to>
                                    </p:set>
                                    <p:anim calcmode="lin" valueType="num">
                                      <p:cBhvr>
                                        <p:cTn id="14"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5" dur="1000" fill="hold"/>
                                        <p:tgtEl>
                                          <p:spTgt spid="23"/>
                                        </p:tgtEl>
                                        <p:attrNameLst>
                                          <p:attrName>ppt_y</p:attrName>
                                        </p:attrNameLst>
                                      </p:cBhvr>
                                      <p:tavLst>
                                        <p:tav tm="0">
                                          <p:val>
                                            <p:strVal val="#ppt_y"/>
                                          </p:val>
                                        </p:tav>
                                        <p:tav tm="100000">
                                          <p:val>
                                            <p:strVal val="#ppt_y"/>
                                          </p:val>
                                        </p:tav>
                                      </p:tavLst>
                                    </p:anim>
                                    <p:anim calcmode="lin" valueType="num">
                                      <p:cBhvr>
                                        <p:cTn id="16"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7"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1000" tmFilter="0,0; .5, 1; 1, 1"/>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childTnLst>
                                </p:cTn>
                              </p:par>
                            </p:childTnLst>
                          </p:cTn>
                        </p:par>
                        <p:par>
                          <p:cTn id="25" fill="hold">
                            <p:stCondLst>
                              <p:cond delay="2000"/>
                            </p:stCondLst>
                            <p:childTnLst>
                              <p:par>
                                <p:cTn id="26" presetID="36" presetClass="emph" presetSubtype="0" repeatCount="indefinite" fill="hold" grpId="1" nodeType="afterEffect">
                                  <p:stCondLst>
                                    <p:cond delay="0"/>
                                  </p:stCondLst>
                                  <p:iterate type="lt">
                                    <p:tmPct val="10000"/>
                                  </p:iterate>
                                  <p:childTnLst>
                                    <p:animScale>
                                      <p:cBhvr>
                                        <p:cTn id="27" dur="500" autoRev="1" fill="hold">
                                          <p:stCondLst>
                                            <p:cond delay="0"/>
                                          </p:stCondLst>
                                        </p:cTn>
                                        <p:tgtEl>
                                          <p:spTgt spid="22"/>
                                        </p:tgtEl>
                                      </p:cBhvr>
                                      <p:to x="80000" y="100000"/>
                                    </p:animScale>
                                    <p:anim by="(#ppt_w*0.10)" calcmode="lin" valueType="num">
                                      <p:cBhvr>
                                        <p:cTn id="28" dur="500" autoRev="1" fill="hold">
                                          <p:stCondLst>
                                            <p:cond delay="0"/>
                                          </p:stCondLst>
                                        </p:cTn>
                                        <p:tgtEl>
                                          <p:spTgt spid="22"/>
                                        </p:tgtEl>
                                        <p:attrNameLst>
                                          <p:attrName>ppt_x</p:attrName>
                                        </p:attrNameLst>
                                      </p:cBhvr>
                                    </p:anim>
                                    <p:anim by="(-#ppt_w*0.10)" calcmode="lin" valueType="num">
                                      <p:cBhvr>
                                        <p:cTn id="29" dur="500" autoRev="1" fill="hold">
                                          <p:stCondLst>
                                            <p:cond delay="0"/>
                                          </p:stCondLst>
                                        </p:cTn>
                                        <p:tgtEl>
                                          <p:spTgt spid="22"/>
                                        </p:tgtEl>
                                        <p:attrNameLst>
                                          <p:attrName>ppt_y</p:attrName>
                                        </p:attrNameLst>
                                      </p:cBhvr>
                                    </p:anim>
                                    <p:animRot by="-480000">
                                      <p:cBhvr>
                                        <p:cTn id="30" dur="500" autoRev="1" fill="hold">
                                          <p:stCondLst>
                                            <p:cond delay="0"/>
                                          </p:stCondLst>
                                        </p:cTn>
                                        <p:tgtEl>
                                          <p:spTgt spid="22"/>
                                        </p:tgtEl>
                                        <p:attrNameLst>
                                          <p:attrName>r</p:attrName>
                                        </p:attrNameLst>
                                      </p:cBhvr>
                                    </p:animRot>
                                  </p:childTnLst>
                                </p:cTn>
                              </p:par>
                              <p:par>
                                <p:cTn id="31" presetID="36" presetClass="emph" presetSubtype="0" repeatCount="indefinite" fill="hold" grpId="1" nodeType="withEffect">
                                  <p:stCondLst>
                                    <p:cond delay="0"/>
                                  </p:stCondLst>
                                  <p:iterate type="lt">
                                    <p:tmPct val="10000"/>
                                  </p:iterate>
                                  <p:childTnLst>
                                    <p:animScale>
                                      <p:cBhvr>
                                        <p:cTn id="32" dur="500" autoRev="1" fill="hold">
                                          <p:stCondLst>
                                            <p:cond delay="0"/>
                                          </p:stCondLst>
                                        </p:cTn>
                                        <p:tgtEl>
                                          <p:spTgt spid="23"/>
                                        </p:tgtEl>
                                      </p:cBhvr>
                                      <p:to x="80000" y="100000"/>
                                    </p:animScale>
                                    <p:anim by="(#ppt_w*0.10)" calcmode="lin" valueType="num">
                                      <p:cBhvr>
                                        <p:cTn id="33" dur="500" autoRev="1" fill="hold">
                                          <p:stCondLst>
                                            <p:cond delay="0"/>
                                          </p:stCondLst>
                                        </p:cTn>
                                        <p:tgtEl>
                                          <p:spTgt spid="23"/>
                                        </p:tgtEl>
                                        <p:attrNameLst>
                                          <p:attrName>ppt_x</p:attrName>
                                        </p:attrNameLst>
                                      </p:cBhvr>
                                    </p:anim>
                                    <p:anim by="(-#ppt_w*0.10)" calcmode="lin" valueType="num">
                                      <p:cBhvr>
                                        <p:cTn id="34" dur="500" autoRev="1" fill="hold">
                                          <p:stCondLst>
                                            <p:cond delay="0"/>
                                          </p:stCondLst>
                                        </p:cTn>
                                        <p:tgtEl>
                                          <p:spTgt spid="23"/>
                                        </p:tgtEl>
                                        <p:attrNameLst>
                                          <p:attrName>ppt_y</p:attrName>
                                        </p:attrNameLst>
                                      </p:cBhvr>
                                    </p:anim>
                                    <p:animRot by="-480000">
                                      <p:cBhvr>
                                        <p:cTn id="35" dur="500" autoRev="1" fill="hold">
                                          <p:stCondLst>
                                            <p:cond delay="0"/>
                                          </p:stCondLst>
                                        </p:cTn>
                                        <p:tgtEl>
                                          <p:spTgt spid="23"/>
                                        </p:tgtEl>
                                        <p:attrNameLst>
                                          <p:attrName>r</p:attrName>
                                        </p:attrNameLst>
                                      </p:cBhvr>
                                    </p:animRot>
                                  </p:childTnLst>
                                </p:cTn>
                              </p:par>
                              <p:par>
                                <p:cTn id="36" presetID="10"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childTnLst>
                                </p:cTn>
                              </p:par>
                              <p:par>
                                <p:cTn id="39" presetID="10"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childTnLst>
                                </p:cTn>
                              </p:par>
                              <p:par>
                                <p:cTn id="42" presetID="53" presetClass="entr" presetSubtype="16" fill="hold" nodeType="withEffect">
                                  <p:stCondLst>
                                    <p:cond delay="5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fltVal val="0"/>
                                          </p:val>
                                        </p:tav>
                                        <p:tav tm="100000">
                                          <p:val>
                                            <p:strVal val="#ppt_w"/>
                                          </p:val>
                                        </p:tav>
                                      </p:tavLst>
                                    </p:anim>
                                    <p:anim calcmode="lin" valueType="num">
                                      <p:cBhvr>
                                        <p:cTn id="45" dur="1000" fill="hold"/>
                                        <p:tgtEl>
                                          <p:spTgt spid="10"/>
                                        </p:tgtEl>
                                        <p:attrNameLst>
                                          <p:attrName>ppt_h</p:attrName>
                                        </p:attrNameLst>
                                      </p:cBhvr>
                                      <p:tavLst>
                                        <p:tav tm="0">
                                          <p:val>
                                            <p:fltVal val="0"/>
                                          </p:val>
                                        </p:tav>
                                        <p:tav tm="100000">
                                          <p:val>
                                            <p:strVal val="#ppt_h"/>
                                          </p:val>
                                        </p:tav>
                                      </p:tavLst>
                                    </p:anim>
                                    <p:animEffect transition="in" filter="fade">
                                      <p:cBhvr>
                                        <p:cTn id="46" dur="1000"/>
                                        <p:tgtEl>
                                          <p:spTgt spid="10"/>
                                        </p:tgtEl>
                                      </p:cBhvr>
                                    </p:animEffect>
                                  </p:childTnLst>
                                </p:cTn>
                              </p:par>
                              <p:par>
                                <p:cTn id="47" presetID="53" presetClass="entr" presetSubtype="16" fill="hold" nodeType="withEffect">
                                  <p:stCondLst>
                                    <p:cond delay="500"/>
                                  </p:stCondLst>
                                  <p:childTnLst>
                                    <p:set>
                                      <p:cBhvr>
                                        <p:cTn id="48" dur="1" fill="hold">
                                          <p:stCondLst>
                                            <p:cond delay="0"/>
                                          </p:stCondLst>
                                        </p:cTn>
                                        <p:tgtEl>
                                          <p:spTgt spid="41992"/>
                                        </p:tgtEl>
                                        <p:attrNameLst>
                                          <p:attrName>style.visibility</p:attrName>
                                        </p:attrNameLst>
                                      </p:cBhvr>
                                      <p:to>
                                        <p:strVal val="visible"/>
                                      </p:to>
                                    </p:set>
                                    <p:anim calcmode="lin" valueType="num">
                                      <p:cBhvr>
                                        <p:cTn id="49" dur="1000" fill="hold"/>
                                        <p:tgtEl>
                                          <p:spTgt spid="41992"/>
                                        </p:tgtEl>
                                        <p:attrNameLst>
                                          <p:attrName>ppt_w</p:attrName>
                                        </p:attrNameLst>
                                      </p:cBhvr>
                                      <p:tavLst>
                                        <p:tav tm="0">
                                          <p:val>
                                            <p:fltVal val="0"/>
                                          </p:val>
                                        </p:tav>
                                        <p:tav tm="100000">
                                          <p:val>
                                            <p:strVal val="#ppt_w"/>
                                          </p:val>
                                        </p:tav>
                                      </p:tavLst>
                                    </p:anim>
                                    <p:anim calcmode="lin" valueType="num">
                                      <p:cBhvr>
                                        <p:cTn id="50" dur="1000" fill="hold"/>
                                        <p:tgtEl>
                                          <p:spTgt spid="41992"/>
                                        </p:tgtEl>
                                        <p:attrNameLst>
                                          <p:attrName>ppt_h</p:attrName>
                                        </p:attrNameLst>
                                      </p:cBhvr>
                                      <p:tavLst>
                                        <p:tav tm="0">
                                          <p:val>
                                            <p:fltVal val="0"/>
                                          </p:val>
                                        </p:tav>
                                        <p:tav tm="100000">
                                          <p:val>
                                            <p:strVal val="#ppt_h"/>
                                          </p:val>
                                        </p:tav>
                                      </p:tavLst>
                                    </p:anim>
                                    <p:animEffect transition="in" filter="fade">
                                      <p:cBhvr>
                                        <p:cTn id="51" dur="1000"/>
                                        <p:tgtEl>
                                          <p:spTgt spid="41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22" grpId="0"/>
      <p:bldP spid="22" grpId="1"/>
      <p:bldP spid="23" grpId="0"/>
      <p:bldP spid="23"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aborazione alternativa 3"/>
          <p:cNvSpPr>
            <a:spLocks noChangeArrowheads="1"/>
          </p:cNvSpPr>
          <p:nvPr/>
        </p:nvSpPr>
        <p:spPr bwMode="auto">
          <a:xfrm>
            <a:off x="3530600" y="3636963"/>
            <a:ext cx="8174038" cy="3001962"/>
          </a:xfrm>
          <a:prstGeom prst="flowChartAlternateProcess">
            <a:avLst/>
          </a:prstGeom>
          <a:noFill/>
          <a:ln w="12700" algn="ctr">
            <a:noFill/>
            <a:miter lim="800000"/>
            <a:headEnd/>
            <a:tailEnd/>
          </a:ln>
        </p:spPr>
        <p:txBody>
          <a:bodyPr tIns="298800" numCol="2" spcCol="360000" anchor="ctr"/>
          <a:lstStyle/>
          <a:p>
            <a:pPr algn="just">
              <a:lnSpc>
                <a:spcPct val="90000"/>
              </a:lnSpc>
              <a:spcBef>
                <a:spcPts val="1000"/>
              </a:spcBef>
              <a:buFont typeface="Arial" charset="0"/>
              <a:buChar char="•"/>
              <a:defRPr/>
            </a:pPr>
            <a:endParaRPr lang="it-IT" sz="1600" dirty="0">
              <a:solidFill>
                <a:srgbClr val="FFFFFF"/>
              </a:solidFill>
              <a:latin typeface="Century Gothic" pitchFamily="34" charset="0"/>
            </a:endParaRPr>
          </a:p>
        </p:txBody>
      </p:sp>
      <p:sp>
        <p:nvSpPr>
          <p:cNvPr id="43013" name="Text Box 5"/>
          <p:cNvSpPr txBox="1">
            <a:spLocks noChangeArrowheads="1"/>
          </p:cNvSpPr>
          <p:nvPr/>
        </p:nvSpPr>
        <p:spPr bwMode="auto">
          <a:xfrm>
            <a:off x="3624263" y="1224628"/>
            <a:ext cx="8080375" cy="5083175"/>
          </a:xfrm>
          <a:prstGeom prst="rect">
            <a:avLst/>
          </a:prstGeom>
          <a:noFill/>
          <a:ln w="9525">
            <a:noFill/>
            <a:miter lim="800000"/>
            <a:headEnd/>
            <a:tailEnd/>
          </a:ln>
          <a:effectLst/>
        </p:spPr>
        <p:txBody>
          <a:bodyPr numCol="2" spcCol="360000">
            <a:normAutofit/>
          </a:bodyPr>
          <a:lstStyle/>
          <a:p>
            <a:pPr algn="just">
              <a:lnSpc>
                <a:spcPct val="150000"/>
              </a:lnSpc>
              <a:spcBef>
                <a:spcPct val="50000"/>
              </a:spcBef>
              <a:defRPr/>
            </a:pPr>
            <a:r>
              <a:rPr lang="it-IT" sz="1400" dirty="0">
                <a:latin typeface="+mj-lt"/>
              </a:rPr>
              <a:t>Intesa come la parte biodegradabile dei rifiuti, la </a:t>
            </a:r>
            <a:r>
              <a:rPr lang="it-IT" sz="1400" b="1" dirty="0">
                <a:effectLst>
                  <a:outerShdw blurRad="38100" dist="38100" dir="2700000" algn="tl">
                    <a:srgbClr val="000000">
                      <a:alpha val="43137"/>
                    </a:srgbClr>
                  </a:outerShdw>
                </a:effectLst>
                <a:latin typeface="+mj-lt"/>
              </a:rPr>
              <a:t>biomassa</a:t>
            </a:r>
            <a:r>
              <a:rPr lang="it-IT" sz="1400" dirty="0">
                <a:effectLst>
                  <a:outerShdw blurRad="38100" dist="38100" dir="2700000" algn="tl">
                    <a:srgbClr val="000000">
                      <a:alpha val="43137"/>
                    </a:srgbClr>
                  </a:outerShdw>
                </a:effectLst>
                <a:latin typeface="+mj-lt"/>
              </a:rPr>
              <a:t> </a:t>
            </a:r>
            <a:r>
              <a:rPr lang="it-IT" sz="1400" dirty="0">
                <a:latin typeface="+mj-lt"/>
              </a:rPr>
              <a:t>può essere sfruttata sia per la produzione di carburanti sia per la produzione di energia elettrica.</a:t>
            </a:r>
          </a:p>
          <a:p>
            <a:pPr algn="just">
              <a:lnSpc>
                <a:spcPct val="150000"/>
              </a:lnSpc>
              <a:spcBef>
                <a:spcPct val="50000"/>
              </a:spcBef>
              <a:defRPr/>
            </a:pPr>
            <a:r>
              <a:rPr lang="it-IT" sz="1400" dirty="0">
                <a:latin typeface="+mj-lt"/>
              </a:rPr>
              <a:t>La biomassa è forse l’unica via per poter sfruttare razionalmente i rifiuti che inevitabilmente sono prodotti nei certi urbani e nelle produzioni agricole.</a:t>
            </a:r>
          </a:p>
          <a:p>
            <a:pPr algn="just">
              <a:lnSpc>
                <a:spcPct val="150000"/>
              </a:lnSpc>
              <a:spcBef>
                <a:spcPct val="50000"/>
              </a:spcBef>
              <a:defRPr/>
            </a:pPr>
            <a:r>
              <a:rPr lang="it-IT" sz="1400" dirty="0">
                <a:latin typeface="+mj-lt"/>
              </a:rPr>
              <a:t>Pur permettendo di ricavare energia dai rifiuti, la biomassa va contro la politica di risparmio e moderazione dei consumi, dalla sua combustione (indispensabile per produrre energia) deriva una quantità di gas serra non trascurabile, inoltre anche questa compromette l’ambiente circostante il termovalorizzatore (l’impianto che, mediante la combustione dei rifiuti, produce energia). </a:t>
            </a:r>
          </a:p>
          <a:p>
            <a:pPr algn="just">
              <a:lnSpc>
                <a:spcPct val="150000"/>
              </a:lnSpc>
              <a:spcBef>
                <a:spcPct val="50000"/>
              </a:spcBef>
              <a:defRPr/>
            </a:pPr>
            <a:r>
              <a:rPr lang="it-IT" sz="1400" dirty="0">
                <a:latin typeface="+mj-lt"/>
              </a:rPr>
              <a:t>Lo sfruttamento di questa risorsa, nonostante in Italia sia ancora ad uno stato embrionale (circa 12% dei rifiuti viene incenerito), in alcuni Paesi d’Europa è già avviato, come in Svizzera (quasi il 100%), Danimarca (50%), Svezia (45%) e Germania (35%).</a:t>
            </a:r>
          </a:p>
        </p:txBody>
      </p:sp>
      <p:pic>
        <p:nvPicPr>
          <p:cNvPr id="51203"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51204"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8" name="Rettangolo arrotondato 7">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Titolo 1">
            <a:hlinkClick r:id="rId3"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RISERVE ENERGETICHE</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1" name="Titolo 1">
            <a:hlinkClick r:id="rId4" action="ppaction://hlinksldjump"/>
          </p:cNvPr>
          <p:cNvSpPr txBox="1">
            <a:spLocks/>
          </p:cNvSpPr>
          <p:nvPr/>
        </p:nvSpPr>
        <p:spPr>
          <a:xfrm>
            <a:off x="1176338" y="3752850"/>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L’ACQUA E </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GEOTERMIA</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2" name="Titolo 1"/>
          <p:cNvSpPr txBox="1">
            <a:spLocks/>
          </p:cNvSpPr>
          <p:nvPr/>
        </p:nvSpPr>
        <p:spPr>
          <a:xfrm>
            <a:off x="1176338" y="4514850"/>
            <a:ext cx="1571625" cy="608013"/>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BIOMASSA</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3" name="CasellaDiTesto 12"/>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4" name="CasellaDiTesto 13"/>
          <p:cNvSpPr txBox="1"/>
          <p:nvPr/>
        </p:nvSpPr>
        <p:spPr>
          <a:xfrm>
            <a:off x="727075" y="38862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5" name="CasellaDiTesto 14"/>
          <p:cNvSpPr txBox="1"/>
          <p:nvPr/>
        </p:nvSpPr>
        <p:spPr>
          <a:xfrm>
            <a:off x="727075" y="45974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6" name="Titolo 1">
            <a:hlinkClick r:id="rId5" action="ppaction://hlinksldjump"/>
          </p:cNvPr>
          <p:cNvSpPr txBox="1">
            <a:spLocks/>
          </p:cNvSpPr>
          <p:nvPr/>
        </p:nvSpPr>
        <p:spPr>
          <a:xfrm>
            <a:off x="1168400" y="2979738"/>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SOLE E </a:t>
            </a:r>
          </a:p>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VENTO</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7" name="CasellaDiTesto 16"/>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8" name="Titolo 1">
            <a:hlinkClick r:id="rId6"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QUALI E COSA SONO</a:t>
            </a:r>
          </a:p>
        </p:txBody>
      </p:sp>
      <p:sp>
        <p:nvSpPr>
          <p:cNvPr id="19" name="Titolo 1"/>
          <p:cNvSpPr txBox="1">
            <a:spLocks/>
          </p:cNvSpPr>
          <p:nvPr/>
        </p:nvSpPr>
        <p:spPr>
          <a:xfrm>
            <a:off x="4297363" y="576263"/>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LA BIOMASSA</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pic>
        <p:nvPicPr>
          <p:cNvPr id="6148" name="Picture 4" descr="http://www.consumomeno.org/wp-content/uploads/2013/05/biomassa.jpg"/>
          <p:cNvPicPr>
            <a:picLocks noChangeAspect="1" noChangeArrowheads="1"/>
          </p:cNvPicPr>
          <p:nvPr/>
        </p:nvPicPr>
        <p:blipFill>
          <a:blip r:embed="rId7">
            <a:extLst>
              <a:ext uri="{28A0092B-C50C-407E-A947-70E740481C1C}"/>
            </a:extLst>
          </a:blip>
          <a:srcRect/>
          <a:stretch>
            <a:fillRect/>
          </a:stretch>
        </p:blipFill>
        <p:spPr bwMode="auto">
          <a:xfrm>
            <a:off x="8659904" y="4717399"/>
            <a:ext cx="2345485" cy="1753251"/>
          </a:xfrm>
          <a:prstGeom prst="rect">
            <a:avLst/>
          </a:prstGeom>
          <a:noFill/>
          <a:effectLst>
            <a:softEdge rad="127000"/>
          </a:effectLst>
          <a:extLst>
            <a:ext uri="{909E8E84-426E-40DD-AFC4-6F175D3DCCD1}"/>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 calcmode="lin" valueType="num">
                                      <p:cBhvr>
                                        <p:cTn id="9"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childTnLst>
                                </p:cTn>
                              </p:par>
                            </p:childTnLst>
                          </p:cTn>
                        </p:par>
                        <p:par>
                          <p:cTn id="18" fill="hold">
                            <p:stCondLst>
                              <p:cond delay="19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19"/>
                                        </p:tgtEl>
                                      </p:cBhvr>
                                      <p:to x="80000" y="100000"/>
                                    </p:animScale>
                                    <p:anim by="(#ppt_w*0.10)" calcmode="lin" valueType="num">
                                      <p:cBhvr>
                                        <p:cTn id="21" dur="500" autoRev="1" fill="hold">
                                          <p:stCondLst>
                                            <p:cond delay="0"/>
                                          </p:stCondLst>
                                        </p:cTn>
                                        <p:tgtEl>
                                          <p:spTgt spid="19"/>
                                        </p:tgtEl>
                                        <p:attrNameLst>
                                          <p:attrName>ppt_x</p:attrName>
                                        </p:attrNameLst>
                                      </p:cBhvr>
                                    </p:anim>
                                    <p:anim by="(-#ppt_w*0.10)" calcmode="lin" valueType="num">
                                      <p:cBhvr>
                                        <p:cTn id="22" dur="500" autoRev="1" fill="hold">
                                          <p:stCondLst>
                                            <p:cond delay="0"/>
                                          </p:stCondLst>
                                        </p:cTn>
                                        <p:tgtEl>
                                          <p:spTgt spid="19"/>
                                        </p:tgtEl>
                                        <p:attrNameLst>
                                          <p:attrName>ppt_y</p:attrName>
                                        </p:attrNameLst>
                                      </p:cBhvr>
                                    </p:anim>
                                    <p:animRot by="-480000">
                                      <p:cBhvr>
                                        <p:cTn id="23" dur="500" autoRev="1" fill="hold">
                                          <p:stCondLst>
                                            <p:cond delay="0"/>
                                          </p:stCondLst>
                                        </p:cTn>
                                        <p:tgtEl>
                                          <p:spTgt spid="19"/>
                                        </p:tgtEl>
                                        <p:attrNameLst>
                                          <p:attrName>r</p:attrName>
                                        </p:attrNameLst>
                                      </p:cBhvr>
                                    </p:animRot>
                                  </p:childTnLst>
                                </p:cTn>
                              </p:par>
                              <p:par>
                                <p:cTn id="24" presetID="10" presetClass="entr" presetSubtype="0" fill="hold" nodeType="withEffect">
                                  <p:stCondLst>
                                    <p:cond delay="0"/>
                                  </p:stCondLst>
                                  <p:childTnLst>
                                    <p:set>
                                      <p:cBhvr>
                                        <p:cTn id="25" dur="1" fill="hold">
                                          <p:stCondLst>
                                            <p:cond delay="0"/>
                                          </p:stCondLst>
                                        </p:cTn>
                                        <p:tgtEl>
                                          <p:spTgt spid="43013">
                                            <p:txEl>
                                              <p:pRg st="0" end="0"/>
                                            </p:txEl>
                                          </p:spTgt>
                                        </p:tgtEl>
                                        <p:attrNameLst>
                                          <p:attrName>style.visibility</p:attrName>
                                        </p:attrNameLst>
                                      </p:cBhvr>
                                      <p:to>
                                        <p:strVal val="visible"/>
                                      </p:to>
                                    </p:set>
                                    <p:animEffect transition="in" filter="fade">
                                      <p:cBhvr>
                                        <p:cTn id="26" dur="1000"/>
                                        <p:tgtEl>
                                          <p:spTgt spid="43013">
                                            <p:txEl>
                                              <p:pRg st="0" end="0"/>
                                            </p:txEl>
                                          </p:spTgt>
                                        </p:tgtEl>
                                      </p:cBhvr>
                                    </p:animEffect>
                                  </p:childTnLst>
                                </p:cTn>
                              </p:par>
                              <p:par>
                                <p:cTn id="27" presetID="10" presetClass="entr" presetSubtype="0" fill="hold" nodeType="withEffect">
                                  <p:stCondLst>
                                    <p:cond delay="500"/>
                                  </p:stCondLst>
                                  <p:childTnLst>
                                    <p:set>
                                      <p:cBhvr>
                                        <p:cTn id="28" dur="1" fill="hold">
                                          <p:stCondLst>
                                            <p:cond delay="0"/>
                                          </p:stCondLst>
                                        </p:cTn>
                                        <p:tgtEl>
                                          <p:spTgt spid="43013">
                                            <p:txEl>
                                              <p:pRg st="1" end="1"/>
                                            </p:txEl>
                                          </p:spTgt>
                                        </p:tgtEl>
                                        <p:attrNameLst>
                                          <p:attrName>style.visibility</p:attrName>
                                        </p:attrNameLst>
                                      </p:cBhvr>
                                      <p:to>
                                        <p:strVal val="visible"/>
                                      </p:to>
                                    </p:set>
                                    <p:animEffect transition="in" filter="fade">
                                      <p:cBhvr>
                                        <p:cTn id="29" dur="1000"/>
                                        <p:tgtEl>
                                          <p:spTgt spid="43013">
                                            <p:txEl>
                                              <p:pRg st="1" end="1"/>
                                            </p:txEl>
                                          </p:spTgt>
                                        </p:tgtEl>
                                      </p:cBhvr>
                                    </p:animEffect>
                                  </p:childTnLst>
                                </p:cTn>
                              </p:par>
                              <p:par>
                                <p:cTn id="30" presetID="10" presetClass="entr" presetSubtype="0" fill="hold" nodeType="withEffect">
                                  <p:stCondLst>
                                    <p:cond delay="1000"/>
                                  </p:stCondLst>
                                  <p:childTnLst>
                                    <p:set>
                                      <p:cBhvr>
                                        <p:cTn id="31" dur="1" fill="hold">
                                          <p:stCondLst>
                                            <p:cond delay="0"/>
                                          </p:stCondLst>
                                        </p:cTn>
                                        <p:tgtEl>
                                          <p:spTgt spid="43013">
                                            <p:txEl>
                                              <p:pRg st="2" end="2"/>
                                            </p:txEl>
                                          </p:spTgt>
                                        </p:tgtEl>
                                        <p:attrNameLst>
                                          <p:attrName>style.visibility</p:attrName>
                                        </p:attrNameLst>
                                      </p:cBhvr>
                                      <p:to>
                                        <p:strVal val="visible"/>
                                      </p:to>
                                    </p:set>
                                    <p:animEffect transition="in" filter="fade">
                                      <p:cBhvr>
                                        <p:cTn id="32" dur="1000"/>
                                        <p:tgtEl>
                                          <p:spTgt spid="43013">
                                            <p:txEl>
                                              <p:pRg st="2" end="2"/>
                                            </p:txEl>
                                          </p:spTgt>
                                        </p:tgtEl>
                                      </p:cBhvr>
                                    </p:animEffect>
                                  </p:childTnLst>
                                </p:cTn>
                              </p:par>
                              <p:par>
                                <p:cTn id="33" presetID="10" presetClass="entr" presetSubtype="0" fill="hold" nodeType="withEffect">
                                  <p:stCondLst>
                                    <p:cond delay="1500"/>
                                  </p:stCondLst>
                                  <p:childTnLst>
                                    <p:set>
                                      <p:cBhvr>
                                        <p:cTn id="34" dur="1" fill="hold">
                                          <p:stCondLst>
                                            <p:cond delay="0"/>
                                          </p:stCondLst>
                                        </p:cTn>
                                        <p:tgtEl>
                                          <p:spTgt spid="43013">
                                            <p:txEl>
                                              <p:pRg st="3" end="3"/>
                                            </p:txEl>
                                          </p:spTgt>
                                        </p:tgtEl>
                                        <p:attrNameLst>
                                          <p:attrName>style.visibility</p:attrName>
                                        </p:attrNameLst>
                                      </p:cBhvr>
                                      <p:to>
                                        <p:strVal val="visible"/>
                                      </p:to>
                                    </p:set>
                                    <p:animEffect transition="in" filter="fade">
                                      <p:cBhvr>
                                        <p:cTn id="35" dur="1000"/>
                                        <p:tgtEl>
                                          <p:spTgt spid="43013">
                                            <p:txEl>
                                              <p:pRg st="3" end="3"/>
                                            </p:txEl>
                                          </p:spTgt>
                                        </p:tgtEl>
                                      </p:cBhvr>
                                    </p:animEffect>
                                  </p:childTnLst>
                                </p:cTn>
                              </p:par>
                              <p:par>
                                <p:cTn id="36" presetID="10" presetClass="entr" presetSubtype="0" fill="hold" nodeType="withEffect">
                                  <p:stCondLst>
                                    <p:cond delay="2000"/>
                                  </p:stCondLst>
                                  <p:childTnLst>
                                    <p:set>
                                      <p:cBhvr>
                                        <p:cTn id="37" dur="1" fill="hold">
                                          <p:stCondLst>
                                            <p:cond delay="0"/>
                                          </p:stCondLst>
                                        </p:cTn>
                                        <p:tgtEl>
                                          <p:spTgt spid="6148"/>
                                        </p:tgtEl>
                                        <p:attrNameLst>
                                          <p:attrName>style.visibility</p:attrName>
                                        </p:attrNameLst>
                                      </p:cBhvr>
                                      <p:to>
                                        <p:strVal val="visible"/>
                                      </p:to>
                                    </p:set>
                                    <p:animEffect transition="in" filter="fade">
                                      <p:cBhvr>
                                        <p:cTn id="38" dur="1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P spid="19" grpId="0"/>
      <p:bldP spid="19"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Rettangolo 6">
            <a:hlinkClick r:id="rId2" action="ppaction://hlinksldjump"/>
          </p:cNvPr>
          <p:cNvSpPr/>
          <p:nvPr/>
        </p:nvSpPr>
        <p:spPr>
          <a:xfrm>
            <a:off x="1877291" y="1475509"/>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L’ENERGIA</a:t>
            </a:r>
            <a:endParaRPr lang="it-IT" sz="2400" dirty="0"/>
          </a:p>
        </p:txBody>
      </p:sp>
      <p:sp>
        <p:nvSpPr>
          <p:cNvPr id="8" name="Rettangolo 7">
            <a:hlinkClick r:id="rId3" action="ppaction://hlinksldjump"/>
          </p:cNvPr>
          <p:cNvSpPr/>
          <p:nvPr/>
        </p:nvSpPr>
        <p:spPr>
          <a:xfrm>
            <a:off x="6122894" y="1475509"/>
            <a:ext cx="4218709" cy="2026228"/>
          </a:xfrm>
          <a:prstGeom prst="rect">
            <a:avLst/>
          </a:prstGeom>
          <a:effectLst>
            <a:outerShdw blurRad="50800" dist="38100" dir="2700000" algn="tl" rotWithShape="0">
              <a:prstClr val="black">
                <a:alpha val="40000"/>
              </a:prstClr>
            </a:outerShdw>
          </a:effectLst>
          <a:scene3d>
            <a:camera prst="perspectiveLeft">
              <a:rot lat="0" lon="1200000" rev="0"/>
            </a:camera>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LA TERMODINAMICA</a:t>
            </a:r>
            <a:endParaRPr lang="it-IT" sz="2400" dirty="0"/>
          </a:p>
        </p:txBody>
      </p:sp>
      <p:sp>
        <p:nvSpPr>
          <p:cNvPr id="9" name="Rettangolo 8">
            <a:hlinkClick r:id="rId4" action="ppaction://hlinksldjump"/>
          </p:cNvPr>
          <p:cNvSpPr/>
          <p:nvPr/>
        </p:nvSpPr>
        <p:spPr>
          <a:xfrm>
            <a:off x="1877290" y="3964132"/>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 FONTI ENERGETICHE</a:t>
            </a:r>
            <a:endParaRPr lang="it-IT" sz="2400" dirty="0"/>
          </a:p>
        </p:txBody>
      </p:sp>
      <p:sp>
        <p:nvSpPr>
          <p:cNvPr id="10" name="Rettangolo 9">
            <a:hlinkClick r:id="rId5" action="ppaction://hlinksldjump"/>
          </p:cNvPr>
          <p:cNvSpPr/>
          <p:nvPr/>
        </p:nvSpPr>
        <p:spPr>
          <a:xfrm>
            <a:off x="6130636" y="3964132"/>
            <a:ext cx="4218709" cy="2026228"/>
          </a:xfrm>
          <a:prstGeom prst="rect">
            <a:avLst/>
          </a:prstGeom>
          <a:effectLst>
            <a:outerShdw blurRad="50800" dist="38100" dir="2700000" algn="tl" rotWithShape="0">
              <a:prstClr val="black">
                <a:alpha val="40000"/>
              </a:prstClr>
            </a:outerShdw>
          </a:effectLst>
          <a:scene3d>
            <a:camera prst="perspectiveLef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IL NOSTRO CONTESTO</a:t>
            </a:r>
            <a:endParaRPr lang="it-IT" sz="2400" dirty="0"/>
          </a:p>
        </p:txBody>
      </p:sp>
      <p:pic>
        <p:nvPicPr>
          <p:cNvPr id="11" name="Immagine 5"/>
          <p:cNvPicPr>
            <a:picLocks noChangeAspect="1"/>
          </p:cNvPicPr>
          <p:nvPr/>
        </p:nvPicPr>
        <p:blipFill>
          <a:blip r:embed="rId6">
            <a:duotone>
              <a:schemeClr val="accent1">
                <a:shade val="45000"/>
                <a:satMod val="135000"/>
              </a:schemeClr>
              <a:prstClr val="white"/>
            </a:duotone>
          </a:blip>
          <a:srcRect/>
          <a:stretch>
            <a:fillRect/>
          </a:stretch>
        </p:blipFill>
        <p:spPr bwMode="auto">
          <a:xfrm>
            <a:off x="5257511" y="268886"/>
            <a:ext cx="747713" cy="747712"/>
          </a:xfrm>
          <a:prstGeom prst="rect">
            <a:avLst/>
          </a:prstGeom>
          <a:noFill/>
          <a:ln w="9525">
            <a:noFill/>
            <a:miter lim="800000"/>
            <a:headEnd/>
            <a:tailEnd/>
          </a:ln>
        </p:spPr>
      </p:pic>
      <p:sp>
        <p:nvSpPr>
          <p:cNvPr id="12" name="CasellaDiTesto 10"/>
          <p:cNvSpPr txBox="1">
            <a:spLocks noChangeArrowheads="1"/>
          </p:cNvSpPr>
          <p:nvPr/>
        </p:nvSpPr>
        <p:spPr bwMode="auto">
          <a:xfrm>
            <a:off x="6084888" y="550863"/>
            <a:ext cx="1739900" cy="369887"/>
          </a:xfrm>
          <a:prstGeom prst="rect">
            <a:avLst/>
          </a:prstGeom>
          <a:noFill/>
          <a:ln w="9525">
            <a:noFill/>
            <a:miter lim="800000"/>
            <a:headEnd/>
            <a:tailEnd/>
          </a:ln>
        </p:spPr>
        <p:txBody>
          <a:bodyPr>
            <a:spAutoFit/>
          </a:bodyPr>
          <a:lstStyle/>
          <a:p>
            <a:r>
              <a:rPr lang="it-IT">
                <a:solidFill>
                  <a:srgbClr val="C00000"/>
                </a:solidFill>
                <a:latin typeface="Stencil" pitchFamily="82" charset="0"/>
              </a:rPr>
              <a:t>INDICE</a:t>
            </a:r>
          </a:p>
        </p:txBody>
      </p:sp>
      <p:sp>
        <p:nvSpPr>
          <p:cNvPr id="13" name="Rettangolo arrotondato 12">
            <a:hlinkClick r:id="rId7" action="ppaction://hlinksldjump"/>
          </p:cNvPr>
          <p:cNvSpPr/>
          <p:nvPr/>
        </p:nvSpPr>
        <p:spPr>
          <a:xfrm>
            <a:off x="5178136" y="323232"/>
            <a:ext cx="1905000" cy="774700"/>
          </a:xfrm>
          <a:prstGeom prst="roundRect">
            <a:avLst/>
          </a:prstGeom>
          <a:noFill/>
          <a:ln w="38100">
            <a:solidFill>
              <a:schemeClr val="accent1"/>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childTnLst>
                          </p:cTn>
                        </p:par>
                        <p:par>
                          <p:cTn id="14" fill="hold">
                            <p:stCondLst>
                              <p:cond delay="1000"/>
                            </p:stCondLst>
                            <p:childTnLst>
                              <p:par>
                                <p:cTn id="15" presetID="55"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par>
                                <p:cTn id="25" presetID="55"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0.7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par>
                                <p:cTn id="30" presetID="55"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strVal val="#ppt_w*0.70"/>
                                          </p:val>
                                        </p:tav>
                                        <p:tav tm="100000">
                                          <p:val>
                                            <p:strVal val="#ppt_w"/>
                                          </p:val>
                                        </p:tav>
                                      </p:tavLst>
                                    </p:anim>
                                    <p:anim calcmode="lin" valueType="num">
                                      <p:cBhvr>
                                        <p:cTn id="33" dur="1000" fill="hold"/>
                                        <p:tgtEl>
                                          <p:spTgt spid="9"/>
                                        </p:tgtEl>
                                        <p:attrNameLst>
                                          <p:attrName>ppt_h</p:attrName>
                                        </p:attrNameLst>
                                      </p:cBhvr>
                                      <p:tavLst>
                                        <p:tav tm="0">
                                          <p:val>
                                            <p:strVal val="#ppt_h"/>
                                          </p:val>
                                        </p:tav>
                                        <p:tav tm="100000">
                                          <p:val>
                                            <p:strVal val="#ppt_h"/>
                                          </p:val>
                                        </p:tav>
                                      </p:tavLst>
                                    </p:anim>
                                    <p:animEffect transition="in" filter="fade">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Rettangolo 7"/>
          <p:cNvSpPr/>
          <p:nvPr/>
        </p:nvSpPr>
        <p:spPr>
          <a:xfrm>
            <a:off x="6130635" y="3964132"/>
            <a:ext cx="4218709" cy="2026228"/>
          </a:xfrm>
          <a:prstGeom prst="rect">
            <a:avLst/>
          </a:prstGeom>
          <a:effectLst>
            <a:outerShdw blurRad="50800" dist="38100" dir="2700000" algn="tl" rotWithShape="0">
              <a:prstClr val="black">
                <a:alpha val="40000"/>
              </a:prstClr>
            </a:outerShdw>
          </a:effectLst>
          <a:scene3d>
            <a:camera prst="perspectiveLeft">
              <a:rot lat="0" lon="1200000" rev="0"/>
            </a:camera>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IL NOSTRO CONTESTO</a:t>
            </a:r>
            <a:endParaRPr lang="it-IT" sz="2400" dirty="0"/>
          </a:p>
        </p:txBody>
      </p:sp>
      <p:sp>
        <p:nvSpPr>
          <p:cNvPr id="9" name="Rettangolo 8"/>
          <p:cNvSpPr/>
          <p:nvPr/>
        </p:nvSpPr>
        <p:spPr>
          <a:xfrm>
            <a:off x="1877290" y="3964132"/>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 FONTI ENERGETICHE</a:t>
            </a:r>
            <a:endParaRPr lang="it-IT" sz="2400" dirty="0"/>
          </a:p>
        </p:txBody>
      </p:sp>
      <p:sp>
        <p:nvSpPr>
          <p:cNvPr id="10" name="Rettangolo 9"/>
          <p:cNvSpPr/>
          <p:nvPr/>
        </p:nvSpPr>
        <p:spPr>
          <a:xfrm>
            <a:off x="6130635" y="1472809"/>
            <a:ext cx="4218709" cy="2026228"/>
          </a:xfrm>
          <a:prstGeom prst="rect">
            <a:avLst/>
          </a:prstGeom>
          <a:effectLst>
            <a:outerShdw blurRad="50800" dist="38100" dir="2700000" algn="tl" rotWithShape="0">
              <a:prstClr val="black">
                <a:alpha val="40000"/>
              </a:prstClr>
            </a:outerShdw>
          </a:effectLst>
          <a:scene3d>
            <a:camera prst="perspectiveLef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LA TERMODINAMICA</a:t>
            </a:r>
            <a:endParaRPr lang="it-IT" sz="2400" dirty="0"/>
          </a:p>
        </p:txBody>
      </p:sp>
      <p:pic>
        <p:nvPicPr>
          <p:cNvPr id="13" name="Immagine 5"/>
          <p:cNvPicPr>
            <a:picLocks noChangeAspect="1"/>
          </p:cNvPicPr>
          <p:nvPr/>
        </p:nvPicPr>
        <p:blipFill>
          <a:blip r:embed="rId2">
            <a:duotone>
              <a:schemeClr val="accent1">
                <a:shade val="45000"/>
                <a:satMod val="135000"/>
              </a:schemeClr>
              <a:prstClr val="white"/>
            </a:duotone>
          </a:blip>
          <a:srcRect/>
          <a:stretch>
            <a:fillRect/>
          </a:stretch>
        </p:blipFill>
        <p:spPr bwMode="auto">
          <a:xfrm>
            <a:off x="5257511" y="268886"/>
            <a:ext cx="747713" cy="747712"/>
          </a:xfrm>
          <a:prstGeom prst="rect">
            <a:avLst/>
          </a:prstGeom>
          <a:noFill/>
          <a:ln w="9525">
            <a:noFill/>
            <a:miter lim="800000"/>
            <a:headEnd/>
            <a:tailEnd/>
          </a:ln>
        </p:spPr>
      </p:pic>
      <p:sp>
        <p:nvSpPr>
          <p:cNvPr id="53254" name="CasellaDiTesto 10"/>
          <p:cNvSpPr txBox="1">
            <a:spLocks noChangeArrowheads="1"/>
          </p:cNvSpPr>
          <p:nvPr/>
        </p:nvSpPr>
        <p:spPr bwMode="auto">
          <a:xfrm>
            <a:off x="6084888" y="550863"/>
            <a:ext cx="1739900" cy="369887"/>
          </a:xfrm>
          <a:prstGeom prst="rect">
            <a:avLst/>
          </a:prstGeom>
          <a:noFill/>
          <a:ln w="9525">
            <a:noFill/>
            <a:miter lim="800000"/>
            <a:headEnd/>
            <a:tailEnd/>
          </a:ln>
        </p:spPr>
        <p:txBody>
          <a:bodyPr>
            <a:spAutoFit/>
          </a:bodyPr>
          <a:lstStyle/>
          <a:p>
            <a:r>
              <a:rPr lang="it-IT">
                <a:solidFill>
                  <a:srgbClr val="C00000"/>
                </a:solidFill>
                <a:latin typeface="Stencil" pitchFamily="82" charset="0"/>
              </a:rPr>
              <a:t>INDICE</a:t>
            </a:r>
          </a:p>
        </p:txBody>
      </p:sp>
      <p:sp>
        <p:nvSpPr>
          <p:cNvPr id="15" name="Rettangolo arrotondato 14">
            <a:hlinkClick r:id="rId3" action="ppaction://hlinksldjump"/>
          </p:cNvPr>
          <p:cNvSpPr/>
          <p:nvPr/>
        </p:nvSpPr>
        <p:spPr>
          <a:xfrm>
            <a:off x="5178136" y="323232"/>
            <a:ext cx="1905000" cy="774700"/>
          </a:xfrm>
          <a:prstGeom prst="roundRect">
            <a:avLst/>
          </a:prstGeom>
          <a:noFill/>
          <a:ln w="38100">
            <a:solidFill>
              <a:schemeClr val="accent1"/>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6" name="Rettangolo 15"/>
          <p:cNvSpPr/>
          <p:nvPr/>
        </p:nvSpPr>
        <p:spPr>
          <a:xfrm>
            <a:off x="1877290" y="1475509"/>
            <a:ext cx="4218709" cy="2026228"/>
          </a:xfrm>
          <a:prstGeom prst="rect">
            <a:avLst/>
          </a:prstGeom>
          <a:effectLst>
            <a:outerShdw blurRad="50800" dist="38100" dir="2700000" algn="tl" rotWithShape="0">
              <a:prstClr val="black">
                <a:alpha val="40000"/>
              </a:prstClr>
            </a:outerShdw>
          </a:effectLst>
          <a:scene3d>
            <a:camera prst="perspectiveRight"/>
            <a:lightRig rig="threePt" dir="t"/>
          </a:scene3d>
          <a:sp3d>
            <a:bevelT w="50800" h="25400"/>
          </a:sp3d>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2400" dirty="0"/>
              <a:t>L’ENERGIA</a:t>
            </a:r>
            <a:endParaRPr lang="it-IT" sz="2400" dirty="0"/>
          </a:p>
        </p:txBody>
      </p:sp>
    </p:spTree>
  </p:cSld>
  <p:clrMapOvr>
    <a:masterClrMapping/>
  </p:clrMapOvr>
  <p:transition spd="slow" advClick="0" advTm="1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8"/>
                                        </p:tgtEl>
                                        <p:attrNameLst>
                                          <p:attrName>fillcolor</p:attrName>
                                        </p:attrNameLst>
                                      </p:cBhvr>
                                      <p:to>
                                        <a:schemeClr val="accent2"/>
                                      </p:to>
                                    </p:animClr>
                                    <p:set>
                                      <p:cBhvr>
                                        <p:cTn id="7" dur="2000" fill="hold"/>
                                        <p:tgtEl>
                                          <p:spTgt spid="8"/>
                                        </p:tgtEl>
                                        <p:attrNameLst>
                                          <p:attrName>fill.type</p:attrName>
                                        </p:attrNameLst>
                                      </p:cBhvr>
                                      <p:to>
                                        <p:strVal val="solid"/>
                                      </p:to>
                                    </p:set>
                                    <p:set>
                                      <p:cBhvr>
                                        <p:cTn id="8" dur="2000" fill="hold"/>
                                        <p:tgtEl>
                                          <p:spTgt spid="8"/>
                                        </p:tgtEl>
                                        <p:attrNameLst>
                                          <p:attrName>fill.on</p:attrName>
                                        </p:attrNameLst>
                                      </p:cBhvr>
                                      <p:to>
                                        <p:strVal val="true"/>
                                      </p:to>
                                    </p:set>
                                  </p:childTnLst>
                                </p:cTn>
                              </p:par>
                            </p:childTnLst>
                          </p:cTn>
                        </p:par>
                        <p:par>
                          <p:cTn id="9" fill="hold">
                            <p:stCondLst>
                              <p:cond delay="2000"/>
                            </p:stCondLst>
                            <p:childTnLst>
                              <p:par>
                                <p:cTn id="10" presetID="10" presetClass="exit" presetSubtype="0" fill="hold" grpId="0" nodeType="afterEffect">
                                  <p:stCondLst>
                                    <p:cond delay="0"/>
                                  </p:stCondLst>
                                  <p:childTnLst>
                                    <p:animEffect transition="out" filter="fade">
                                      <p:cBhvr>
                                        <p:cTn id="11" dur="1000"/>
                                        <p:tgtEl>
                                          <p:spTgt spid="10"/>
                                        </p:tgtEl>
                                      </p:cBhvr>
                                    </p:animEffect>
                                    <p:set>
                                      <p:cBhvr>
                                        <p:cTn id="12" dur="1" fill="hold">
                                          <p:stCondLst>
                                            <p:cond delay="999"/>
                                          </p:stCondLst>
                                        </p:cTn>
                                        <p:tgtEl>
                                          <p:spTgt spid="10"/>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1000"/>
                                        <p:tgtEl>
                                          <p:spTgt spid="9"/>
                                        </p:tgtEl>
                                      </p:cBhvr>
                                    </p:animEffect>
                                    <p:set>
                                      <p:cBhvr>
                                        <p:cTn id="15" dur="1" fill="hold">
                                          <p:stCondLst>
                                            <p:cond delay="999"/>
                                          </p:stCondLst>
                                        </p:cTn>
                                        <p:tgtEl>
                                          <p:spTgt spid="9"/>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1000"/>
                                        <p:tgtEl>
                                          <p:spTgt spid="16"/>
                                        </p:tgtEl>
                                      </p:cBhvr>
                                    </p:animEffect>
                                    <p:set>
                                      <p:cBhvr>
                                        <p:cTn id="18" dur="1" fill="hold">
                                          <p:stCondLst>
                                            <p:cond delay="999"/>
                                          </p:stCondLst>
                                        </p:cTn>
                                        <p:tgtEl>
                                          <p:spTgt spid="16"/>
                                        </p:tgtEl>
                                        <p:attrNameLst>
                                          <p:attrName>style.visibility</p:attrName>
                                        </p:attrNameLst>
                                      </p:cBhvr>
                                      <p:to>
                                        <p:strVal val="hidden"/>
                                      </p:to>
                                    </p:set>
                                  </p:childTnLst>
                                </p:cTn>
                              </p:par>
                            </p:childTnLst>
                          </p:cTn>
                        </p:par>
                        <p:par>
                          <p:cTn id="19" fill="hold">
                            <p:stCondLst>
                              <p:cond delay="3000"/>
                            </p:stCondLst>
                            <p:childTnLst>
                              <p:par>
                                <p:cTn id="20" presetID="49" presetClass="path" presetSubtype="0" accel="50000" decel="50000" fill="hold" grpId="0" nodeType="afterEffect">
                                  <p:stCondLst>
                                    <p:cond delay="0"/>
                                  </p:stCondLst>
                                  <p:childTnLst>
                                    <p:animMotion origin="layout" path="M -1.25E-6 -4.44444E-6 L -0.17292 -0.17963 " pathEditMode="relative" rAng="0" ptsTypes="AA">
                                      <p:cBhvr>
                                        <p:cTn id="21" dur="2000" fill="hold"/>
                                        <p:tgtEl>
                                          <p:spTgt spid="8"/>
                                        </p:tgtEl>
                                        <p:attrNameLst>
                                          <p:attrName>ppt_x</p:attrName>
                                          <p:attrName>ppt_y</p:attrName>
                                        </p:attrNameLst>
                                      </p:cBhvr>
                                      <p:rCtr x="-8646" y="-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egnaposto contenuto 2"/>
          <p:cNvSpPr>
            <a:spLocks noGrp="1"/>
          </p:cNvSpPr>
          <p:nvPr>
            <p:ph idx="4294967295"/>
          </p:nvPr>
        </p:nvSpPr>
        <p:spPr>
          <a:xfrm>
            <a:off x="3522663" y="1223963"/>
            <a:ext cx="8364537" cy="4994275"/>
          </a:xfrm>
        </p:spPr>
        <p:txBody>
          <a:bodyPr/>
          <a:lstStyle/>
          <a:p>
            <a:pPr marL="0" indent="0" algn="just" eaLnBrk="1" hangingPunct="1">
              <a:lnSpc>
                <a:spcPct val="150000"/>
              </a:lnSpc>
              <a:buFont typeface="Arial" charset="0"/>
              <a:buNone/>
            </a:pPr>
            <a:r>
              <a:rPr lang="it-IT" sz="1600" smtClean="0"/>
              <a:t>Da un punto di vista ambientale la questione fondamentale è l’inquinamento proveniente dai processi di produzione di energia. Tuttavia un metodo per limitare tale inquinamento potrebbe essere la riduzione del fabbisogno energetico. </a:t>
            </a:r>
          </a:p>
          <a:p>
            <a:pPr marL="0" indent="0" algn="just" eaLnBrk="1" hangingPunct="1">
              <a:lnSpc>
                <a:spcPct val="150000"/>
              </a:lnSpc>
              <a:buFont typeface="Arial" charset="0"/>
              <a:buNone/>
            </a:pPr>
            <a:r>
              <a:rPr lang="it-IT" sz="1600" smtClean="0"/>
              <a:t>Tutto ciò si traduce nella moderazione dei consumi energetici; ovviamente questo è un discorso molto complesso, cambiare le abitudini e gli stili di vita ormai da decenni radicati nella società, non è semplice. Trovare un processo di produzione energetica che non abbia alcun effetto collaterale è un’opera molto complessa e potrebbe richiedere tempi di ricerca molto lunghi, tuttavia il tempo a nostra disposizione non lo è; i livelli di inquinamento sono sempre più alti, le fonti energetiche sempre più rare e costose e la richiesta di energia è sempre maggiore.</a:t>
            </a:r>
          </a:p>
        </p:txBody>
      </p:sp>
      <p:pic>
        <p:nvPicPr>
          <p:cNvPr id="54274"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54275"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6" name="Rettangolo arrotondato 5">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Titolo 1"/>
          <p:cNvSpPr txBox="1">
            <a:spLocks/>
          </p:cNvSpPr>
          <p:nvPr/>
        </p:nvSpPr>
        <p:spPr>
          <a:xfrm>
            <a:off x="4297363" y="576263"/>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CONSUMO DI ENERGIA</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pic>
        <p:nvPicPr>
          <p:cNvPr id="2" name="Immagine 1"/>
          <p:cNvPicPr>
            <a:picLocks noChangeAspect="1"/>
          </p:cNvPicPr>
          <p:nvPr/>
        </p:nvPicPr>
        <p:blipFill>
          <a:blip r:embed="rId4"/>
          <a:srcRect/>
          <a:stretch>
            <a:fillRect/>
          </a:stretch>
        </p:blipFill>
        <p:spPr bwMode="auto">
          <a:xfrm>
            <a:off x="7747000" y="5006975"/>
            <a:ext cx="2438400" cy="1730375"/>
          </a:xfrm>
          <a:prstGeom prst="rect">
            <a:avLst/>
          </a:prstGeom>
          <a:noFill/>
          <a:ln w="9525">
            <a:noFill/>
            <a:miter lim="800000"/>
            <a:headEnd/>
            <a:tailEnd/>
          </a:ln>
        </p:spPr>
      </p:pic>
      <p:sp>
        <p:nvSpPr>
          <p:cNvPr id="8" name="Titolo 1">
            <a:hlinkClick r:id="rId3"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NOSTRO CONTESTO</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9" name="CasellaDiTesto 8"/>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0" name="Titolo 1">
            <a:hlinkClick r:id="rId5"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CONSUMO DI ENERGIA</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 calcmode="lin" valueType="num">
                                      <p:cBhvr>
                                        <p:cTn id="9"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7"/>
                                        </p:tgtEl>
                                      </p:cBhvr>
                                    </p:animEffect>
                                  </p:childTnLst>
                                </p:cTn>
                              </p:par>
                            </p:childTnLst>
                          </p:cTn>
                        </p:par>
                        <p:par>
                          <p:cTn id="12" fill="hold">
                            <p:stCondLst>
                              <p:cond delay="27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childTnLst>
                                </p:cTn>
                              </p:par>
                            </p:childTnLst>
                          </p:cTn>
                        </p:par>
                        <p:par>
                          <p:cTn id="22" fill="hold">
                            <p:stCondLst>
                              <p:cond delay="3700"/>
                            </p:stCondLst>
                            <p:childTnLst>
                              <p:par>
                                <p:cTn id="23" presetID="36" presetClass="emph" presetSubtype="0" repeatCount="indefinite" fill="hold" grpId="1" nodeType="afterEffect">
                                  <p:stCondLst>
                                    <p:cond delay="0"/>
                                  </p:stCondLst>
                                  <p:iterate type="lt">
                                    <p:tmPct val="10000"/>
                                  </p:iterate>
                                  <p:childTnLst>
                                    <p:animScale>
                                      <p:cBhvr>
                                        <p:cTn id="24" dur="500" autoRev="1" fill="hold">
                                          <p:stCondLst>
                                            <p:cond delay="0"/>
                                          </p:stCondLst>
                                        </p:cTn>
                                        <p:tgtEl>
                                          <p:spTgt spid="7"/>
                                        </p:tgtEl>
                                      </p:cBhvr>
                                      <p:to x="80000" y="100000"/>
                                    </p:animScale>
                                    <p:anim by="(#ppt_w*0.10)" calcmode="lin" valueType="num">
                                      <p:cBhvr>
                                        <p:cTn id="25" dur="500" autoRev="1" fill="hold">
                                          <p:stCondLst>
                                            <p:cond delay="0"/>
                                          </p:stCondLst>
                                        </p:cTn>
                                        <p:tgtEl>
                                          <p:spTgt spid="7"/>
                                        </p:tgtEl>
                                        <p:attrNameLst>
                                          <p:attrName>ppt_x</p:attrName>
                                        </p:attrNameLst>
                                      </p:cBhvr>
                                    </p:anim>
                                    <p:anim by="(-#ppt_w*0.10)" calcmode="lin" valueType="num">
                                      <p:cBhvr>
                                        <p:cTn id="26" dur="500" autoRev="1" fill="hold">
                                          <p:stCondLst>
                                            <p:cond delay="0"/>
                                          </p:stCondLst>
                                        </p:cTn>
                                        <p:tgtEl>
                                          <p:spTgt spid="7"/>
                                        </p:tgtEl>
                                        <p:attrNameLst>
                                          <p:attrName>ppt_y</p:attrName>
                                        </p:attrNameLst>
                                      </p:cBhvr>
                                    </p:anim>
                                    <p:animRot by="-480000">
                                      <p:cBhvr>
                                        <p:cTn id="27" dur="500" autoRev="1" fill="hold">
                                          <p:stCondLst>
                                            <p:cond delay="0"/>
                                          </p:stCondLst>
                                        </p:cTn>
                                        <p:tgtEl>
                                          <p:spTgt spid="7"/>
                                        </p:tgtEl>
                                        <p:attrNameLst>
                                          <p:attrName>r</p:attrName>
                                        </p:attrNameLst>
                                      </p:cBhvr>
                                    </p:animRot>
                                  </p:childTnLst>
                                </p:cTn>
                              </p:par>
                              <p:par>
                                <p:cTn id="28" presetID="10" presetClass="entr" presetSubtype="0" fill="hold" grpId="0" nodeType="withEffect">
                                  <p:stCondLst>
                                    <p:cond delay="500"/>
                                  </p:stCondLst>
                                  <p:childTnLst>
                                    <p:set>
                                      <p:cBhvr>
                                        <p:cTn id="29" dur="1" fill="hold">
                                          <p:stCondLst>
                                            <p:cond delay="0"/>
                                          </p:stCondLst>
                                        </p:cTn>
                                        <p:tgtEl>
                                          <p:spTgt spid="47106">
                                            <p:txEl>
                                              <p:pRg st="0" end="0"/>
                                            </p:txEl>
                                          </p:spTgt>
                                        </p:tgtEl>
                                        <p:attrNameLst>
                                          <p:attrName>style.visibility</p:attrName>
                                        </p:attrNameLst>
                                      </p:cBhvr>
                                      <p:to>
                                        <p:strVal val="visible"/>
                                      </p:to>
                                    </p:set>
                                    <p:animEffect transition="in" filter="fade">
                                      <p:cBhvr>
                                        <p:cTn id="30" dur="1000"/>
                                        <p:tgtEl>
                                          <p:spTgt spid="47106">
                                            <p:txEl>
                                              <p:pRg st="0" end="0"/>
                                            </p:txEl>
                                          </p:spTgt>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47106">
                                            <p:txEl>
                                              <p:pRg st="1" end="1"/>
                                            </p:txEl>
                                          </p:spTgt>
                                        </p:tgtEl>
                                        <p:attrNameLst>
                                          <p:attrName>style.visibility</p:attrName>
                                        </p:attrNameLst>
                                      </p:cBhvr>
                                      <p:to>
                                        <p:strVal val="visible"/>
                                      </p:to>
                                    </p:set>
                                    <p:animEffect transition="in" filter="fade">
                                      <p:cBhvr>
                                        <p:cTn id="33" dur="1000"/>
                                        <p:tgtEl>
                                          <p:spTgt spid="47106">
                                            <p:txEl>
                                              <p:pRg st="1" end="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p:bldP spid="7" grpId="0"/>
      <p:bldP spid="7" grpId="1"/>
      <p:bldP spid="8" grpId="0"/>
      <p:bldP spid="9" grpId="0"/>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Grp="1"/>
          </p:cNvSpPr>
          <p:nvPr>
            <p:ph type="body" idx="1"/>
          </p:nvPr>
        </p:nvSpPr>
        <p:spPr>
          <a:xfrm>
            <a:off x="3686175" y="1135063"/>
            <a:ext cx="7956550" cy="4024312"/>
          </a:xfrm>
        </p:spPr>
        <p:txBody>
          <a:bodyPr/>
          <a:lstStyle/>
          <a:p>
            <a:pPr marL="0" indent="0" algn="just">
              <a:lnSpc>
                <a:spcPct val="150000"/>
              </a:lnSpc>
              <a:buFont typeface="Arial" charset="0"/>
              <a:buNone/>
            </a:pPr>
            <a:r>
              <a:rPr lang="it-IT" sz="1800" smtClean="0"/>
              <a:t>Il sistema economico è ormai improntato sul consumo di fonti che, come ben sappiamo, sono destinate ad esaurirsi entro breve termine.</a:t>
            </a:r>
          </a:p>
          <a:p>
            <a:pPr marL="0" indent="0" algn="just">
              <a:lnSpc>
                <a:spcPct val="150000"/>
              </a:lnSpc>
              <a:buFont typeface="Arial" charset="0"/>
              <a:buNone/>
            </a:pPr>
            <a:r>
              <a:rPr lang="it-IT" sz="1800" smtClean="0"/>
              <a:t>La natura sembra ribellarsi: buco dell’ozono, effetto serra, desertificazione e le calamità naturali che sempre più spesso flagellano le popolazioni mondiali, sono dei chiari segnali.</a:t>
            </a:r>
          </a:p>
          <a:p>
            <a:pPr marL="0" indent="0" algn="just">
              <a:lnSpc>
                <a:spcPct val="150000"/>
              </a:lnSpc>
              <a:buFont typeface="Arial" charset="0"/>
              <a:buNone/>
            </a:pPr>
            <a:r>
              <a:rPr lang="it-IT" sz="1800" smtClean="0"/>
              <a:t>Cambiare è ormai necessario e se vogliamo continuare a vivere e garantire un futuro alle prossime generazioni, dobbiamo ridurre i nostri consumi ma anche rivoluzionare i metodi di produzione energetica, nonostante i chiari interessi delle potenze mondiali, delle multinazionali e delle compagnie petrolifere che, ormai da decenni, sembrano impegnarsi in una campagna di disinformazione e di vera e propria lotta contro il cambiamento.</a:t>
            </a:r>
          </a:p>
        </p:txBody>
      </p:sp>
      <p:pic>
        <p:nvPicPr>
          <p:cNvPr id="55298"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55299"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5" name="Rettangolo arrotondato 4">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 name="Titolo 1"/>
          <p:cNvSpPr txBox="1">
            <a:spLocks/>
          </p:cNvSpPr>
          <p:nvPr/>
        </p:nvSpPr>
        <p:spPr>
          <a:xfrm>
            <a:off x="4297363" y="576263"/>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TEMPO STRINGE…</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7" name="Titolo 1">
            <a:hlinkClick r:id="rId3"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NOSTRO CONTESTO</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8" name="CasellaDiTesto 7"/>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9" name="Titolo 1">
            <a:hlinkClick r:id="rId4" action="ppaction://hlinksldjump"/>
          </p:cNvPr>
          <p:cNvSpPr txBox="1">
            <a:spLocks/>
          </p:cNvSpPr>
          <p:nvPr/>
        </p:nvSpPr>
        <p:spPr>
          <a:xfrm>
            <a:off x="1169988" y="3003550"/>
            <a:ext cx="1571625" cy="608013"/>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TEMPO STRINGE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CasellaDiTesto 9"/>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1" name="Titolo 1">
            <a:hlinkClick r:id="rId5"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CONSUMO DI ENERGIA</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 calcmode="lin" valueType="num">
                                      <p:cBhvr>
                                        <p:cTn id="9" dur="10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par>
                          <p:cTn id="18" fill="hold">
                            <p:stCondLst>
                              <p:cond delay="24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6"/>
                                        </p:tgtEl>
                                      </p:cBhvr>
                                      <p:to x="80000" y="100000"/>
                                    </p:animScale>
                                    <p:anim by="(#ppt_w*0.10)" calcmode="lin" valueType="num">
                                      <p:cBhvr>
                                        <p:cTn id="21" dur="500" autoRev="1" fill="hold">
                                          <p:stCondLst>
                                            <p:cond delay="0"/>
                                          </p:stCondLst>
                                        </p:cTn>
                                        <p:tgtEl>
                                          <p:spTgt spid="6"/>
                                        </p:tgtEl>
                                        <p:attrNameLst>
                                          <p:attrName>ppt_x</p:attrName>
                                        </p:attrNameLst>
                                      </p:cBhvr>
                                    </p:anim>
                                    <p:anim by="(-#ppt_w*0.10)" calcmode="lin" valueType="num">
                                      <p:cBhvr>
                                        <p:cTn id="22" dur="500" autoRev="1" fill="hold">
                                          <p:stCondLst>
                                            <p:cond delay="0"/>
                                          </p:stCondLst>
                                        </p:cTn>
                                        <p:tgtEl>
                                          <p:spTgt spid="6"/>
                                        </p:tgtEl>
                                        <p:attrNameLst>
                                          <p:attrName>ppt_y</p:attrName>
                                        </p:attrNameLst>
                                      </p:cBhvr>
                                    </p:anim>
                                    <p:animRot by="-480000">
                                      <p:cBhvr>
                                        <p:cTn id="23" dur="500" autoRev="1" fill="hold">
                                          <p:stCondLst>
                                            <p:cond delay="0"/>
                                          </p:stCondLst>
                                        </p:cTn>
                                        <p:tgtEl>
                                          <p:spTgt spid="6"/>
                                        </p:tgtEl>
                                        <p:attrNameLst>
                                          <p:attrName>r</p:attrName>
                                        </p:attrNameLst>
                                      </p:cBhvr>
                                    </p:animRot>
                                  </p:childTnLst>
                                </p:cTn>
                              </p:par>
                              <p:par>
                                <p:cTn id="24" presetID="10" presetClass="entr" presetSubtype="0" fill="hold" grpId="0" nodeType="withEffect">
                                  <p:stCondLst>
                                    <p:cond delay="0"/>
                                  </p:stCondLst>
                                  <p:childTnLst>
                                    <p:set>
                                      <p:cBhvr>
                                        <p:cTn id="25" dur="1" fill="hold">
                                          <p:stCondLst>
                                            <p:cond delay="0"/>
                                          </p:stCondLst>
                                        </p:cTn>
                                        <p:tgtEl>
                                          <p:spTgt spid="48129">
                                            <p:txEl>
                                              <p:pRg st="0" end="0"/>
                                            </p:txEl>
                                          </p:spTgt>
                                        </p:tgtEl>
                                        <p:attrNameLst>
                                          <p:attrName>style.visibility</p:attrName>
                                        </p:attrNameLst>
                                      </p:cBhvr>
                                      <p:to>
                                        <p:strVal val="visible"/>
                                      </p:to>
                                    </p:set>
                                    <p:animEffect transition="in" filter="fade">
                                      <p:cBhvr>
                                        <p:cTn id="26" dur="1000"/>
                                        <p:tgtEl>
                                          <p:spTgt spid="48129">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8129">
                                            <p:txEl>
                                              <p:pRg st="1" end="1"/>
                                            </p:txEl>
                                          </p:spTgt>
                                        </p:tgtEl>
                                        <p:attrNameLst>
                                          <p:attrName>style.visibility</p:attrName>
                                        </p:attrNameLst>
                                      </p:cBhvr>
                                      <p:to>
                                        <p:strVal val="visible"/>
                                      </p:to>
                                    </p:set>
                                    <p:animEffect transition="in" filter="fade">
                                      <p:cBhvr>
                                        <p:cTn id="29" dur="1000"/>
                                        <p:tgtEl>
                                          <p:spTgt spid="48129">
                                            <p:txEl>
                                              <p:pRg st="1" end="1"/>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8129">
                                            <p:txEl>
                                              <p:pRg st="2" end="2"/>
                                            </p:txEl>
                                          </p:spTgt>
                                        </p:tgtEl>
                                        <p:attrNameLst>
                                          <p:attrName>style.visibility</p:attrName>
                                        </p:attrNameLst>
                                      </p:cBhvr>
                                      <p:to>
                                        <p:strVal val="visible"/>
                                      </p:to>
                                    </p:set>
                                    <p:animEffect transition="in" filter="fade">
                                      <p:cBhvr>
                                        <p:cTn id="32" dur="1000"/>
                                        <p:tgtEl>
                                          <p:spTgt spid="481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9" grpId="0" build="p"/>
      <p:bldP spid="6" grpId="0"/>
      <p:bldP spid="6" grpId="1"/>
      <p:bldP spid="8" grpId="0"/>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Grp="1"/>
          </p:cNvSpPr>
          <p:nvPr>
            <p:ph type="body" idx="1"/>
          </p:nvPr>
        </p:nvSpPr>
        <p:spPr>
          <a:xfrm>
            <a:off x="3698875" y="1498600"/>
            <a:ext cx="7956550" cy="5576888"/>
          </a:xfrm>
        </p:spPr>
        <p:txBody>
          <a:bodyPr/>
          <a:lstStyle/>
          <a:p>
            <a:pPr marL="0" indent="0" algn="just">
              <a:buFont typeface="Arial" charset="0"/>
              <a:buNone/>
            </a:pPr>
            <a:r>
              <a:rPr lang="it-IT" sz="1600" smtClean="0"/>
              <a:t>Milazzo, piccolo polo industriale della Sicilia nord-orientale, ospita una raffineria (controllata da ENI e Q8) e due centrali termoelettriche (Edison ed Edipower).</a:t>
            </a:r>
          </a:p>
          <a:p>
            <a:pPr marL="0" indent="0" algn="just">
              <a:buFont typeface="Arial" charset="0"/>
              <a:buNone/>
            </a:pPr>
            <a:endParaRPr lang="it-IT" sz="1600" smtClean="0"/>
          </a:p>
        </p:txBody>
      </p:sp>
      <p:pic>
        <p:nvPicPr>
          <p:cNvPr id="56322" name="Immagine 5"/>
          <p:cNvPicPr>
            <a:picLocks noChangeAspect="1"/>
          </p:cNvPicPr>
          <p:nvPr/>
        </p:nvPicPr>
        <p:blipFill>
          <a:blip r:embed="rId2"/>
          <a:srcRect/>
          <a:stretch>
            <a:fillRect/>
          </a:stretch>
        </p:blipFill>
        <p:spPr bwMode="auto">
          <a:xfrm>
            <a:off x="600075" y="5818188"/>
            <a:ext cx="747713" cy="747712"/>
          </a:xfrm>
          <a:prstGeom prst="rect">
            <a:avLst/>
          </a:prstGeom>
          <a:noFill/>
          <a:ln w="9525">
            <a:noFill/>
            <a:miter lim="800000"/>
            <a:headEnd/>
            <a:tailEnd/>
          </a:ln>
        </p:spPr>
      </p:pic>
      <p:sp>
        <p:nvSpPr>
          <p:cNvPr id="56323"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5" name="Rettangolo arrotondato 4">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 name="Rettangolo 1"/>
          <p:cNvSpPr/>
          <p:nvPr/>
        </p:nvSpPr>
        <p:spPr>
          <a:xfrm>
            <a:off x="3774142" y="2798833"/>
            <a:ext cx="7803776" cy="1323439"/>
          </a:xfrm>
          <a:prstGeom prst="rect">
            <a:avLst/>
          </a:prstGeom>
        </p:spPr>
        <p:txBody>
          <a:bodyPr numCol="2" spcCol="360000">
            <a:spAutoFit/>
          </a:bodyPr>
          <a:lstStyle/>
          <a:p>
            <a:pPr algn="just">
              <a:defRPr/>
            </a:pPr>
            <a:r>
              <a:rPr lang="it-IT" sz="1600" dirty="0">
                <a:latin typeface="+mn-lt"/>
              </a:rPr>
              <a:t>La centrale sfrutta gli oli combustibili e i prodotti di scarto provenienti dalla lavorazione del petrolio della vicina raffineria; la sua resa energetica è di 1.280 MW. </a:t>
            </a:r>
          </a:p>
          <a:p>
            <a:pPr algn="just">
              <a:defRPr/>
            </a:pPr>
            <a:r>
              <a:rPr lang="it-IT" sz="1600" dirty="0">
                <a:latin typeface="+mn-lt"/>
              </a:rPr>
              <a:t>La centrale Edison sfrutta il gas naturale e produce un quantitativo di energia pari a 365 MW. </a:t>
            </a:r>
          </a:p>
        </p:txBody>
      </p:sp>
      <p:sp>
        <p:nvSpPr>
          <p:cNvPr id="7" name="Titolo 1"/>
          <p:cNvSpPr txBox="1">
            <a:spLocks/>
          </p:cNvSpPr>
          <p:nvPr/>
        </p:nvSpPr>
        <p:spPr>
          <a:xfrm>
            <a:off x="7839075" y="2190750"/>
            <a:ext cx="3617913"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EDISON</a:t>
            </a:r>
            <a:endParaRPr lang="it-IT" sz="24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8" name="Titolo 1"/>
          <p:cNvSpPr txBox="1">
            <a:spLocks/>
          </p:cNvSpPr>
          <p:nvPr/>
        </p:nvSpPr>
        <p:spPr>
          <a:xfrm>
            <a:off x="3773488" y="2217738"/>
            <a:ext cx="3617912"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EDIPOWER</a:t>
            </a:r>
            <a:endParaRPr lang="it-IT" sz="24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6" name="Rettangolo 5"/>
          <p:cNvSpPr/>
          <p:nvPr/>
        </p:nvSpPr>
        <p:spPr>
          <a:xfrm>
            <a:off x="7675563" y="4122738"/>
            <a:ext cx="4265612" cy="2554287"/>
          </a:xfrm>
          <a:prstGeom prst="rect">
            <a:avLst/>
          </a:prstGeom>
          <a:ln w="28575">
            <a:solidFill>
              <a:schemeClr val="accent1"/>
            </a:solidFill>
          </a:ln>
        </p:spPr>
        <p:txBody>
          <a:bodyPr>
            <a:spAutoFit/>
          </a:bodyPr>
          <a:lstStyle/>
          <a:p>
            <a:pPr algn="ctr">
              <a:defRPr/>
            </a:pPr>
            <a:r>
              <a:rPr lang="it-IT" sz="2000"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cs typeface="+mj-cs"/>
              </a:rPr>
              <a:t>L’ASPETTO AMBIENTALE</a:t>
            </a:r>
          </a:p>
          <a:p>
            <a:pPr algn="just">
              <a:defRPr/>
            </a:pPr>
            <a:r>
              <a:rPr lang="it-IT" sz="1400" dirty="0">
                <a:latin typeface="+mn-lt"/>
              </a:rPr>
              <a:t>Bisogna </a:t>
            </a:r>
            <a:r>
              <a:rPr lang="it-IT" sz="1400" dirty="0">
                <a:latin typeface="+mn-lt"/>
              </a:rPr>
              <a:t>tuttavia sottolineare l’aspetto ambientale, seppur vi siano degli aspetti positivi, le due centrali e la raffineria generano livelli di inquinamento non indifferenti. Quasi l’intera linea costiera occidentale di Milazzo è stata fortemente compromessa, sia da un punto di vista paesaggistico, sia per quanto riguarda l’ecosistema che ha fortemente risentito delle sostanze che quotidianamente vengono rilasciate dalle centrali.</a:t>
            </a:r>
          </a:p>
        </p:txBody>
      </p:sp>
      <p:pic>
        <p:nvPicPr>
          <p:cNvPr id="7170" name="Picture 2" descr="http://www.messinaora.it/notizie/media/k2/items/cache/f1a52b1b3474330a463b5b3e09ccac84_XL.jpg"/>
          <p:cNvPicPr>
            <a:picLocks noChangeAspect="1" noChangeArrowheads="1"/>
          </p:cNvPicPr>
          <p:nvPr/>
        </p:nvPicPr>
        <p:blipFill rotWithShape="1">
          <a:blip r:embed="rId4">
            <a:extLst>
              <a:ext uri="{28A0092B-C50C-407E-A947-70E740481C1C}"/>
            </a:extLst>
          </a:blip>
          <a:srcRect l="11617" r="14209"/>
          <a:stretch/>
        </p:blipFill>
        <p:spPr bwMode="auto">
          <a:xfrm>
            <a:off x="3967894" y="4160078"/>
            <a:ext cx="3423507" cy="2364161"/>
          </a:xfrm>
          <a:prstGeom prst="rect">
            <a:avLst/>
          </a:prstGeom>
          <a:ln>
            <a:noFill/>
          </a:ln>
          <a:effectLst>
            <a:softEdge rad="127000"/>
          </a:effectLst>
          <a:extLst>
            <a:ext uri="{909E8E84-426E-40DD-AFC4-6F175D3DCCD1}"/>
          </a:extLst>
        </p:spPr>
      </p:pic>
      <p:sp>
        <p:nvSpPr>
          <p:cNvPr id="12" name="Titolo 1">
            <a:hlinkClick r:id="rId3"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NOSTRO CONTESTO</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3" name="Titolo 1">
            <a:hlinkClick r:id="rId5" action="ppaction://hlinksldjump"/>
          </p:cNvPr>
          <p:cNvSpPr txBox="1">
            <a:spLocks/>
          </p:cNvSpPr>
          <p:nvPr/>
        </p:nvSpPr>
        <p:spPr>
          <a:xfrm>
            <a:off x="1176338" y="3752850"/>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4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NEL FRATTEMPO A MILAZZO</a:t>
            </a:r>
            <a:endParaRPr lang="it-IT" sz="14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4" name="CasellaDiTesto 13"/>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5" name="CasellaDiTesto 14"/>
          <p:cNvSpPr txBox="1"/>
          <p:nvPr/>
        </p:nvSpPr>
        <p:spPr>
          <a:xfrm>
            <a:off x="727075" y="38862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6" name="Titolo 1">
            <a:hlinkClick r:id="rId6" action="ppaction://hlinksldjump"/>
          </p:cNvPr>
          <p:cNvSpPr txBox="1">
            <a:spLocks/>
          </p:cNvSpPr>
          <p:nvPr/>
        </p:nvSpPr>
        <p:spPr>
          <a:xfrm>
            <a:off x="1169988" y="2989263"/>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TEMPO STRINGE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7" name="CasellaDiTesto 16"/>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8" name="Titolo 1">
            <a:hlinkClick r:id="rId7"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CONSUMO DI ENERGIA</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9" name="Titolo 1"/>
          <p:cNvSpPr txBox="1">
            <a:spLocks/>
          </p:cNvSpPr>
          <p:nvPr/>
        </p:nvSpPr>
        <p:spPr>
          <a:xfrm>
            <a:off x="4297363" y="576263"/>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NEL FRATTEMPO A MILAZZO</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 calcmode="lin" valueType="num">
                                      <p:cBhvr>
                                        <p:cTn id="9"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childTnLst>
                                </p:cTn>
                              </p:par>
                            </p:childTnLst>
                          </p:cTn>
                        </p:par>
                        <p:par>
                          <p:cTn id="18" fill="hold">
                            <p:stCondLst>
                              <p:cond delay="29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19"/>
                                        </p:tgtEl>
                                      </p:cBhvr>
                                      <p:to x="80000" y="100000"/>
                                    </p:animScale>
                                    <p:anim by="(#ppt_w*0.10)" calcmode="lin" valueType="num">
                                      <p:cBhvr>
                                        <p:cTn id="21" dur="500" autoRev="1" fill="hold">
                                          <p:stCondLst>
                                            <p:cond delay="0"/>
                                          </p:stCondLst>
                                        </p:cTn>
                                        <p:tgtEl>
                                          <p:spTgt spid="19"/>
                                        </p:tgtEl>
                                        <p:attrNameLst>
                                          <p:attrName>ppt_x</p:attrName>
                                        </p:attrNameLst>
                                      </p:cBhvr>
                                    </p:anim>
                                    <p:anim by="(-#ppt_w*0.10)" calcmode="lin" valueType="num">
                                      <p:cBhvr>
                                        <p:cTn id="22" dur="500" autoRev="1" fill="hold">
                                          <p:stCondLst>
                                            <p:cond delay="0"/>
                                          </p:stCondLst>
                                        </p:cTn>
                                        <p:tgtEl>
                                          <p:spTgt spid="19"/>
                                        </p:tgtEl>
                                        <p:attrNameLst>
                                          <p:attrName>ppt_y</p:attrName>
                                        </p:attrNameLst>
                                      </p:cBhvr>
                                    </p:anim>
                                    <p:animRot by="-480000">
                                      <p:cBhvr>
                                        <p:cTn id="23" dur="500" autoRev="1" fill="hold">
                                          <p:stCondLst>
                                            <p:cond delay="0"/>
                                          </p:stCondLst>
                                        </p:cTn>
                                        <p:tgtEl>
                                          <p:spTgt spid="19"/>
                                        </p:tgtEl>
                                        <p:attrNameLst>
                                          <p:attrName>r</p:attrName>
                                        </p:attrNameLst>
                                      </p:cBhvr>
                                    </p:animRot>
                                  </p:childTnLst>
                                </p:cTn>
                              </p:par>
                              <p:par>
                                <p:cTn id="24" presetID="10" presetClass="entr" presetSubtype="0" fill="hold" grpId="0" nodeType="withEffect">
                                  <p:stCondLst>
                                    <p:cond delay="0"/>
                                  </p:stCondLst>
                                  <p:childTnLst>
                                    <p:set>
                                      <p:cBhvr>
                                        <p:cTn id="25" dur="1" fill="hold">
                                          <p:stCondLst>
                                            <p:cond delay="0"/>
                                          </p:stCondLst>
                                        </p:cTn>
                                        <p:tgtEl>
                                          <p:spTgt spid="48129">
                                            <p:txEl>
                                              <p:pRg st="0" end="0"/>
                                            </p:txEl>
                                          </p:spTgt>
                                        </p:tgtEl>
                                        <p:attrNameLst>
                                          <p:attrName>style.visibility</p:attrName>
                                        </p:attrNameLst>
                                      </p:cBhvr>
                                      <p:to>
                                        <p:strVal val="visible"/>
                                      </p:to>
                                    </p:set>
                                    <p:animEffect transition="in" filter="fade">
                                      <p:cBhvr>
                                        <p:cTn id="26" dur="1000"/>
                                        <p:tgtEl>
                                          <p:spTgt spid="48129">
                                            <p:txEl>
                                              <p:pRg st="0" end="0"/>
                                            </p:txEl>
                                          </p:spTgt>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childTnLst>
                                </p:cTn>
                              </p:par>
                              <p:par>
                                <p:cTn id="30" presetID="10" presetClass="entr" presetSubtype="0" fill="hold" nodeType="withEffect">
                                  <p:stCondLst>
                                    <p:cond delay="50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childTnLst>
                                </p:cTn>
                              </p:par>
                              <p:par>
                                <p:cTn id="36" presetID="10" presetClass="entr" presetSubtype="0" fill="hold" grpId="0" nodeType="withEffect">
                                  <p:stCondLst>
                                    <p:cond delay="100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childTnLst>
                                </p:cTn>
                              </p:par>
                              <p:par>
                                <p:cTn id="39" presetID="10" presetClass="entr" presetSubtype="0" fill="hold" nodeType="withEffect">
                                  <p:stCondLst>
                                    <p:cond delay="1000"/>
                                  </p:stCondLst>
                                  <p:childTnLst>
                                    <p:set>
                                      <p:cBhvr>
                                        <p:cTn id="40" dur="1" fill="hold">
                                          <p:stCondLst>
                                            <p:cond delay="0"/>
                                          </p:stCondLst>
                                        </p:cTn>
                                        <p:tgtEl>
                                          <p:spTgt spid="7170"/>
                                        </p:tgtEl>
                                        <p:attrNameLst>
                                          <p:attrName>style.visibility</p:attrName>
                                        </p:attrNameLst>
                                      </p:cBhvr>
                                      <p:to>
                                        <p:strVal val="visible"/>
                                      </p:to>
                                    </p:set>
                                    <p:animEffect transition="in" filter="fade">
                                      <p:cBhvr>
                                        <p:cTn id="41"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9" grpId="0" build="p"/>
      <p:bldP spid="7" grpId="0"/>
      <p:bldP spid="8" grpId="0"/>
      <p:bldP spid="6" grpId="0" animBg="1"/>
      <p:bldP spid="13" grpId="0" animBg="1"/>
      <p:bldP spid="15" grpId="0"/>
      <p:bldP spid="19" grpId="0"/>
      <p:bldP spid="19"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423150" y="1409700"/>
            <a:ext cx="4584700" cy="2616200"/>
          </a:xfrm>
          <a:prstGeom prst="rect">
            <a:avLst/>
          </a:prstGeom>
          <a:ln w="28575">
            <a:solidFill>
              <a:schemeClr val="accent1"/>
            </a:solidFill>
          </a:ln>
        </p:spPr>
        <p:txBody>
          <a:bodyPr>
            <a:spAutoFit/>
          </a:bodyPr>
          <a:lstStyle/>
          <a:p>
            <a:pPr algn="just">
              <a:defRPr/>
            </a:pPr>
            <a:r>
              <a:rPr lang="it-IT"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TURISMO…                               	</a:t>
            </a:r>
            <a:r>
              <a:rPr lang="it-IT" dirty="0"/>
              <a:t/>
            </a:r>
            <a:br>
              <a:rPr lang="it-IT" dirty="0"/>
            </a:br>
            <a:r>
              <a:rPr lang="it-IT" sz="1600" dirty="0">
                <a:latin typeface="+mn-lt"/>
              </a:rPr>
              <a:t>Uno dei </a:t>
            </a:r>
            <a:r>
              <a:rPr lang="it-IT" sz="1600" dirty="0">
                <a:latin typeface="+mn-lt"/>
              </a:rPr>
              <a:t>settori più gravemente danneggiati dalla presenza di questi impianti è il settore turistico, oltre ad aver fortemente compromesso il panorama della città ed il valore delle spiagge, non può essere trascurato l’odore sgradevole proveniente da questi, in condizioni di vento proveniente da </a:t>
            </a:r>
            <a:r>
              <a:rPr lang="it-IT" sz="1600" dirty="0">
                <a:latin typeface="+mn-lt"/>
              </a:rPr>
              <a:t>sud-est.</a:t>
            </a:r>
            <a:r>
              <a:rPr lang="it-IT" sz="1600" dirty="0">
                <a:solidFill>
                  <a:schemeClr val="bg1"/>
                </a:solidFill>
                <a:latin typeface="+mn-lt"/>
              </a:rPr>
              <a:t>………………………………………..</a:t>
            </a:r>
            <a:r>
              <a:rPr lang="it-IT" sz="1600" dirty="0">
                <a:latin typeface="+mn-lt"/>
              </a:rPr>
              <a:t>                </a:t>
            </a:r>
            <a:r>
              <a:rPr lang="it-IT" dirty="0"/>
              <a:t/>
            </a:r>
            <a:br>
              <a:rPr lang="it-IT" dirty="0"/>
            </a:br>
            <a:endParaRPr lang="it-IT" dirty="0"/>
          </a:p>
        </p:txBody>
      </p:sp>
      <p:sp>
        <p:nvSpPr>
          <p:cNvPr id="6" name="Rettangolo 5"/>
          <p:cNvSpPr/>
          <p:nvPr/>
        </p:nvSpPr>
        <p:spPr>
          <a:xfrm>
            <a:off x="3625850" y="4303713"/>
            <a:ext cx="4576763" cy="1895475"/>
          </a:xfrm>
          <a:prstGeom prst="rect">
            <a:avLst/>
          </a:prstGeom>
          <a:ln w="28575">
            <a:solidFill>
              <a:schemeClr val="accent1"/>
            </a:solidFill>
          </a:ln>
        </p:spPr>
        <p:txBody>
          <a:bodyPr>
            <a:spAutoFit/>
          </a:bodyPr>
          <a:lstStyle/>
          <a:p>
            <a:pPr algn="ctr">
              <a:defRPr/>
            </a:pPr>
            <a:r>
              <a:rPr lang="it-IT"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cs typeface="+mj-cs"/>
              </a:rPr>
              <a:t>…LA SALUTE</a:t>
            </a:r>
          </a:p>
          <a:p>
            <a:pPr algn="just">
              <a:defRPr/>
            </a:pPr>
            <a:r>
              <a:rPr lang="it-IT" sz="1600" dirty="0">
                <a:latin typeface="+mn-lt"/>
              </a:rPr>
              <a:t>Ultimo </a:t>
            </a:r>
            <a:r>
              <a:rPr lang="it-IT" sz="1600" dirty="0">
                <a:latin typeface="+mn-lt"/>
              </a:rPr>
              <a:t>aspetto che, più di tutti gli altri, turba la popolazione della zona è quello sanitario; secondo alcuni studi, l’incidenza dei tumori è qui una delle più alte tra le città italiane, mentre l’aspettativa di vita è una delle più basse</a:t>
            </a:r>
            <a:r>
              <a:rPr lang="it-IT" sz="1600" dirty="0">
                <a:latin typeface="+mn-lt"/>
              </a:rPr>
              <a:t>.</a:t>
            </a:r>
            <a:endParaRPr lang="it-IT" dirty="0"/>
          </a:p>
        </p:txBody>
      </p:sp>
      <p:pic>
        <p:nvPicPr>
          <p:cNvPr id="9218" name="Picture 2" descr="http://www.sea-seek.com/images/x0/1/9/Milazzo_cap.jpg"/>
          <p:cNvPicPr>
            <a:picLocks noChangeAspect="1" noChangeArrowheads="1"/>
          </p:cNvPicPr>
          <p:nvPr/>
        </p:nvPicPr>
        <p:blipFill>
          <a:blip r:embed="rId2">
            <a:extLst>
              <a:ext uri="{28A0092B-C50C-407E-A947-70E740481C1C}"/>
            </a:extLst>
          </a:blip>
          <a:srcRect/>
          <a:stretch>
            <a:fillRect/>
          </a:stretch>
        </p:blipFill>
        <p:spPr bwMode="auto">
          <a:xfrm>
            <a:off x="3463551" y="1472430"/>
            <a:ext cx="3810000" cy="2552700"/>
          </a:xfrm>
          <a:prstGeom prst="rect">
            <a:avLst/>
          </a:prstGeom>
          <a:ln>
            <a:noFill/>
          </a:ln>
          <a:effectLst>
            <a:softEdge rad="112500"/>
          </a:effectLst>
          <a:extLst>
            <a:ext uri="{909E8E84-426E-40DD-AFC4-6F175D3DCCD1}"/>
          </a:extLst>
        </p:spPr>
      </p:pic>
      <p:pic>
        <p:nvPicPr>
          <p:cNvPr id="9220" name="Picture 4" descr="http://4.bp.blogspot.com/-NtGryrLTO2Y/TbI7a4HkHzI/AAAAAAAAEew/1Y3ADQBHYsE/s1600/051a22dde3b372e5c058fbc303756df4_XL.jpg"/>
          <p:cNvPicPr>
            <a:picLocks noChangeAspect="1" noChangeArrowheads="1"/>
          </p:cNvPicPr>
          <p:nvPr/>
        </p:nvPicPr>
        <p:blipFill>
          <a:blip r:embed="rId3">
            <a:extLst>
              <a:ext uri="{28A0092B-C50C-407E-A947-70E740481C1C}"/>
            </a:extLst>
          </a:blip>
          <a:srcRect/>
          <a:stretch>
            <a:fillRect/>
          </a:stretch>
        </p:blipFill>
        <p:spPr bwMode="auto">
          <a:xfrm>
            <a:off x="8580607" y="4194911"/>
            <a:ext cx="3530711" cy="2353807"/>
          </a:xfrm>
          <a:prstGeom prst="rect">
            <a:avLst/>
          </a:prstGeom>
          <a:ln>
            <a:noFill/>
          </a:ln>
          <a:effectLst>
            <a:softEdge rad="112500"/>
          </a:effectLst>
          <a:extLst>
            <a:ext uri="{909E8E84-426E-40DD-AFC4-6F175D3DCCD1}"/>
          </a:extLst>
        </p:spPr>
      </p:pic>
      <p:sp>
        <p:nvSpPr>
          <p:cNvPr id="9" name="Titolo 1">
            <a:hlinkClick r:id="rId4"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NOSTRO CONTESTO</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Titolo 1">
            <a:hlinkClick r:id="rId5" action="ppaction://hlinksldjump"/>
          </p:cNvPr>
          <p:cNvSpPr txBox="1">
            <a:spLocks/>
          </p:cNvSpPr>
          <p:nvPr/>
        </p:nvSpPr>
        <p:spPr>
          <a:xfrm>
            <a:off x="1176338" y="3752850"/>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4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NEL FRATTEMPO A MILAZZO</a:t>
            </a:r>
            <a:endParaRPr lang="it-IT" sz="14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1" name="CasellaDiTesto 10"/>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2" name="CasellaDiTesto 11"/>
          <p:cNvSpPr txBox="1"/>
          <p:nvPr/>
        </p:nvSpPr>
        <p:spPr>
          <a:xfrm>
            <a:off x="727075" y="38862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3" name="Titolo 1">
            <a:hlinkClick r:id="rId6" action="ppaction://hlinksldjump"/>
          </p:cNvPr>
          <p:cNvSpPr txBox="1">
            <a:spLocks/>
          </p:cNvSpPr>
          <p:nvPr/>
        </p:nvSpPr>
        <p:spPr>
          <a:xfrm>
            <a:off x="1169988" y="2989263"/>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TEMPO STRINGE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4" name="CasellaDiTesto 13"/>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5" name="Titolo 1">
            <a:hlinkClick r:id="rId7"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CONSUMO DI ENERGIA</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6" name="Titolo 1"/>
          <p:cNvSpPr txBox="1">
            <a:spLocks/>
          </p:cNvSpPr>
          <p:nvPr/>
        </p:nvSpPr>
        <p:spPr>
          <a:xfrm>
            <a:off x="4297363" y="576263"/>
            <a:ext cx="6954837"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32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NEL FRATTEMPO A MILAZZO</a:t>
            </a:r>
            <a:endParaRPr lang="it-IT" sz="32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pic>
        <p:nvPicPr>
          <p:cNvPr id="57357" name="Immagine 5"/>
          <p:cNvPicPr>
            <a:picLocks noChangeAspect="1"/>
          </p:cNvPicPr>
          <p:nvPr/>
        </p:nvPicPr>
        <p:blipFill>
          <a:blip r:embed="rId8"/>
          <a:srcRect/>
          <a:stretch>
            <a:fillRect/>
          </a:stretch>
        </p:blipFill>
        <p:spPr bwMode="auto">
          <a:xfrm>
            <a:off x="600075" y="5818188"/>
            <a:ext cx="747713" cy="747712"/>
          </a:xfrm>
          <a:prstGeom prst="rect">
            <a:avLst/>
          </a:prstGeom>
          <a:noFill/>
          <a:ln w="9525">
            <a:noFill/>
            <a:miter lim="800000"/>
            <a:headEnd/>
            <a:tailEnd/>
          </a:ln>
        </p:spPr>
      </p:pic>
      <p:sp>
        <p:nvSpPr>
          <p:cNvPr id="57358"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19" name="Rettangolo arrotondato 18">
            <a:hlinkClick r:id="rId4"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nodeType="withEffect">
                                  <p:stCondLst>
                                    <p:cond delay="500"/>
                                  </p:stCondLst>
                                  <p:childTnLst>
                                    <p:set>
                                      <p:cBhvr>
                                        <p:cTn id="9" dur="1" fill="hold">
                                          <p:stCondLst>
                                            <p:cond delay="0"/>
                                          </p:stCondLst>
                                        </p:cTn>
                                        <p:tgtEl>
                                          <p:spTgt spid="9218"/>
                                        </p:tgtEl>
                                        <p:attrNameLst>
                                          <p:attrName>style.visibility</p:attrName>
                                        </p:attrNameLst>
                                      </p:cBhvr>
                                      <p:to>
                                        <p:strVal val="visible"/>
                                      </p:to>
                                    </p:set>
                                    <p:animEffect transition="in" filter="fade">
                                      <p:cBhvr>
                                        <p:cTn id="10" dur="1000"/>
                                        <p:tgtEl>
                                          <p:spTgt spid="9218"/>
                                        </p:tgtEl>
                                      </p:cBhvr>
                                    </p:animEffect>
                                  </p:childTnLst>
                                </p:cTn>
                              </p:par>
                            </p:childTnLst>
                          </p:cTn>
                        </p:par>
                        <p:par>
                          <p:cTn id="11" fill="hold">
                            <p:stCondLst>
                              <p:cond delay="1500"/>
                            </p:stCondLst>
                            <p:childTnLst>
                              <p:par>
                                <p:cTn id="12" presetID="36" presetClass="emph" presetSubtype="0" repeatCount="indefinite" fill="hold" grpId="1" nodeType="afterEffect">
                                  <p:stCondLst>
                                    <p:cond delay="0"/>
                                  </p:stCondLst>
                                  <p:iterate type="lt">
                                    <p:tmPct val="10000"/>
                                  </p:iterate>
                                  <p:childTnLst>
                                    <p:animScale>
                                      <p:cBhvr>
                                        <p:cTn id="13" dur="500" autoRev="1" fill="hold">
                                          <p:stCondLst>
                                            <p:cond delay="0"/>
                                          </p:stCondLst>
                                        </p:cTn>
                                        <p:tgtEl>
                                          <p:spTgt spid="16"/>
                                        </p:tgtEl>
                                      </p:cBhvr>
                                      <p:to x="80000" y="100000"/>
                                    </p:animScale>
                                    <p:anim by="(#ppt_w*0.10)" calcmode="lin" valueType="num">
                                      <p:cBhvr>
                                        <p:cTn id="14" dur="500" autoRev="1" fill="hold">
                                          <p:stCondLst>
                                            <p:cond delay="0"/>
                                          </p:stCondLst>
                                        </p:cTn>
                                        <p:tgtEl>
                                          <p:spTgt spid="16"/>
                                        </p:tgtEl>
                                        <p:attrNameLst>
                                          <p:attrName>ppt_x</p:attrName>
                                        </p:attrNameLst>
                                      </p:cBhvr>
                                    </p:anim>
                                    <p:anim by="(-#ppt_w*0.10)" calcmode="lin" valueType="num">
                                      <p:cBhvr>
                                        <p:cTn id="15" dur="500" autoRev="1" fill="hold">
                                          <p:stCondLst>
                                            <p:cond delay="0"/>
                                          </p:stCondLst>
                                        </p:cTn>
                                        <p:tgtEl>
                                          <p:spTgt spid="16"/>
                                        </p:tgtEl>
                                        <p:attrNameLst>
                                          <p:attrName>ppt_y</p:attrName>
                                        </p:attrNameLst>
                                      </p:cBhvr>
                                    </p:anim>
                                    <p:animRot by="-480000">
                                      <p:cBhvr>
                                        <p:cTn id="16" dur="500" autoRev="1" fill="hold">
                                          <p:stCondLst>
                                            <p:cond delay="0"/>
                                          </p:stCondLst>
                                        </p:cTn>
                                        <p:tgtEl>
                                          <p:spTgt spid="16"/>
                                        </p:tgtEl>
                                        <p:attrNameLst>
                                          <p:attrName>r</p:attrName>
                                        </p:attrNameLst>
                                      </p:cBhvr>
                                    </p:animRot>
                                  </p:childTnLst>
                                </p:cTn>
                              </p:par>
                              <p:par>
                                <p:cTn id="17" presetID="10"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par>
                                <p:cTn id="20" presetID="10" presetClass="entr" presetSubtype="0" fill="hold" nodeType="withEffect">
                                  <p:stCondLst>
                                    <p:cond delay="500"/>
                                  </p:stCondLst>
                                  <p:childTnLst>
                                    <p:set>
                                      <p:cBhvr>
                                        <p:cTn id="21" dur="1" fill="hold">
                                          <p:stCondLst>
                                            <p:cond delay="0"/>
                                          </p:stCondLst>
                                        </p:cTn>
                                        <p:tgtEl>
                                          <p:spTgt spid="9220"/>
                                        </p:tgtEl>
                                        <p:attrNameLst>
                                          <p:attrName>style.visibility</p:attrName>
                                        </p:attrNameLst>
                                      </p:cBhvr>
                                      <p:to>
                                        <p:strVal val="visible"/>
                                      </p:to>
                                    </p:set>
                                    <p:animEffect transition="in" filter="fade">
                                      <p:cBhvr>
                                        <p:cTn id="22" dur="1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6"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397623" y="1215267"/>
            <a:ext cx="8476130" cy="5349048"/>
          </a:xfrm>
          <a:prstGeom prst="rect">
            <a:avLst/>
          </a:prstGeom>
        </p:spPr>
        <p:txBody>
          <a:bodyPr numCol="2" spcCol="360000"/>
          <a:lstStyle/>
          <a:p>
            <a:pPr algn="just">
              <a:lnSpc>
                <a:spcPct val="150000"/>
              </a:lnSpc>
              <a:defRPr/>
            </a:pPr>
            <a:r>
              <a:rPr lang="it-IT" sz="1600" dirty="0">
                <a:latin typeface="+mn-lt"/>
              </a:rPr>
              <a:t>Per quanto riguarda le altre fonti energetiche, lo sfruttamento di queste è totalmente assente, poiché non vi sono centri geotermali, salti d’acqua o maree consistenti, mentre il vento pur soffiando con una certa frequenza, in corrispondenza del Promontorio, costerebbe la rinuncia ad una vera e propria opera d’arte naturale; l’unica fonte alternativa che potrebbe essere sfruttata è l’energia solare; la Sicilia e, in particolar modo Milazzo e il suo Promontorio, godono di una elevata esposizione al Sole, nonostante ciò, la presenza di pannelli fotovoltaici è pressoché nulla, così come la speranza che un giorno possa nascere un impianto solare termodinamico.</a:t>
            </a:r>
          </a:p>
        </p:txBody>
      </p:sp>
      <p:sp>
        <p:nvSpPr>
          <p:cNvPr id="5" name="Titolo 1"/>
          <p:cNvSpPr txBox="1">
            <a:spLocks/>
          </p:cNvSpPr>
          <p:nvPr/>
        </p:nvSpPr>
        <p:spPr>
          <a:xfrm>
            <a:off x="4827588" y="568325"/>
            <a:ext cx="6750050" cy="647700"/>
          </a:xfrm>
          <a:prstGeom prst="rect">
            <a:avLst/>
          </a:prstGeom>
        </p:spPr>
        <p:txBody>
          <a:bodyPr anchor="ctr">
            <a:normAutofit/>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24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 ALTERNATIVE…</a:t>
            </a:r>
            <a:endParaRPr lang="it-IT" sz="24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pic>
        <p:nvPicPr>
          <p:cNvPr id="10242" name="Picture 2" descr="https://sphotos-a.xx.fbcdn.net/hphotos-prn1/26023_375077933697_1195370_n.jpg"/>
          <p:cNvPicPr>
            <a:picLocks noChangeAspect="1" noChangeArrowheads="1"/>
          </p:cNvPicPr>
          <p:nvPr/>
        </p:nvPicPr>
        <p:blipFill>
          <a:blip r:embed="rId2">
            <a:extLst>
              <a:ext uri="{28A0092B-C50C-407E-A947-70E740481C1C}"/>
            </a:extLst>
          </a:blip>
          <a:srcRect/>
          <a:stretch>
            <a:fillRect/>
          </a:stretch>
        </p:blipFill>
        <p:spPr bwMode="auto">
          <a:xfrm>
            <a:off x="7755246" y="3106273"/>
            <a:ext cx="4287994" cy="3215996"/>
          </a:xfrm>
          <a:prstGeom prst="rect">
            <a:avLst/>
          </a:prstGeom>
          <a:ln>
            <a:noFill/>
          </a:ln>
          <a:effectLst>
            <a:softEdge rad="112500"/>
          </a:effectLst>
          <a:extLst>
            <a:ext uri="{909E8E84-426E-40DD-AFC4-6F175D3DCCD1}"/>
          </a:extLst>
        </p:spPr>
      </p:pic>
      <p:sp>
        <p:nvSpPr>
          <p:cNvPr id="7" name="Titolo 1">
            <a:hlinkClick r:id="rId3" action="ppaction://hlinksldjump"/>
          </p:cNvPr>
          <p:cNvSpPr txBox="1">
            <a:spLocks/>
          </p:cNvSpPr>
          <p:nvPr/>
        </p:nvSpPr>
        <p:spPr>
          <a:xfrm>
            <a:off x="125413" y="1701800"/>
            <a:ext cx="2767012" cy="461963"/>
          </a:xfrm>
          <a:prstGeom prst="rect">
            <a:avLst/>
          </a:prstGeom>
        </p:spPr>
        <p:txBody>
          <a:bodyPr anchor="ctr">
            <a:normAutofit fontScale="70000" lnSpcReduction="20000"/>
          </a:bodyP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eaLnBrk="1" hangingPunct="1">
              <a:defRPr/>
            </a:pPr>
            <a:r>
              <a:rPr lang="it-IT" sz="28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NOSTRO CONTESTO</a:t>
            </a:r>
            <a:endParaRPr lang="it-IT" sz="28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8" name="Titolo 1">
            <a:hlinkClick r:id="rId4" action="ppaction://hlinksldjump"/>
          </p:cNvPr>
          <p:cNvSpPr txBox="1">
            <a:spLocks/>
          </p:cNvSpPr>
          <p:nvPr/>
        </p:nvSpPr>
        <p:spPr>
          <a:xfrm>
            <a:off x="1176338" y="3752850"/>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4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NEL FRATTEMPO A MILAZZO…</a:t>
            </a:r>
            <a:endParaRPr lang="it-IT" sz="14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9" name="Titolo 1"/>
          <p:cNvSpPr txBox="1">
            <a:spLocks/>
          </p:cNvSpPr>
          <p:nvPr/>
        </p:nvSpPr>
        <p:spPr>
          <a:xfrm>
            <a:off x="1176338" y="4514850"/>
            <a:ext cx="1571625" cy="608013"/>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LE ALTERNATIVE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0" name="CasellaDiTesto 9"/>
          <p:cNvSpPr txBox="1"/>
          <p:nvPr/>
        </p:nvSpPr>
        <p:spPr>
          <a:xfrm>
            <a:off x="736600" y="3081338"/>
            <a:ext cx="431800" cy="368300"/>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1" name="CasellaDiTesto 10"/>
          <p:cNvSpPr txBox="1"/>
          <p:nvPr/>
        </p:nvSpPr>
        <p:spPr>
          <a:xfrm>
            <a:off x="727075" y="38862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2" name="CasellaDiTesto 11"/>
          <p:cNvSpPr txBox="1"/>
          <p:nvPr/>
        </p:nvSpPr>
        <p:spPr>
          <a:xfrm>
            <a:off x="727075" y="4597400"/>
            <a:ext cx="431800" cy="369888"/>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3" name="Titolo 1">
            <a:hlinkClick r:id="rId5" action="ppaction://hlinksldjump"/>
          </p:cNvPr>
          <p:cNvSpPr txBox="1">
            <a:spLocks/>
          </p:cNvSpPr>
          <p:nvPr/>
        </p:nvSpPr>
        <p:spPr>
          <a:xfrm>
            <a:off x="1168400" y="2979738"/>
            <a:ext cx="1571625" cy="609600"/>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TEMPO STRINGE</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sp>
        <p:nvSpPr>
          <p:cNvPr id="14" name="CasellaDiTesto 13"/>
          <p:cNvSpPr txBox="1"/>
          <p:nvPr/>
        </p:nvSpPr>
        <p:spPr>
          <a:xfrm>
            <a:off x="725488" y="2293938"/>
            <a:ext cx="431800" cy="369887"/>
          </a:xfrm>
          <a:prstGeom prst="rect">
            <a:avLst/>
          </a:prstGeom>
          <a:noFill/>
        </p:spPr>
        <p:txBody>
          <a:bodyPr>
            <a:spAutoFit/>
          </a:bodyPr>
          <a:lstStyle/>
          <a:p>
            <a:pPr>
              <a:defRPr/>
            </a:pPr>
            <a:r>
              <a:rPr lang="it-IT" dirty="0">
                <a:ln w="0"/>
                <a:solidFill>
                  <a:srgbClr val="BA4947"/>
                </a:solidFill>
                <a:effectLst>
                  <a:outerShdw blurRad="38100" dist="25400" dir="5400000" algn="ctr" rotWithShape="0">
                    <a:srgbClr val="6E747A">
                      <a:alpha val="43000"/>
                    </a:srgbClr>
                  </a:outerShdw>
                </a:effectLst>
                <a:latin typeface="Arial" panose="020B0604020202020204" pitchFamily="34" charset="0"/>
                <a:ea typeface="Segoe UI Symbol" panose="020B0502040204020203" pitchFamily="34" charset="0"/>
                <a:cs typeface="Arial" panose="020B0604020202020204" pitchFamily="34" charset="0"/>
              </a:rPr>
              <a:t>■</a:t>
            </a:r>
            <a:endParaRPr lang="it-IT" dirty="0"/>
          </a:p>
        </p:txBody>
      </p:sp>
      <p:sp>
        <p:nvSpPr>
          <p:cNvPr id="15" name="Titolo 1">
            <a:hlinkClick r:id="rId6" action="ppaction://hlinksldjump"/>
          </p:cNvPr>
          <p:cNvSpPr txBox="1">
            <a:spLocks/>
          </p:cNvSpPr>
          <p:nvPr/>
        </p:nvSpPr>
        <p:spPr>
          <a:xfrm>
            <a:off x="1158875" y="2217738"/>
            <a:ext cx="1571625" cy="608012"/>
          </a:xfrm>
          <a:prstGeom prst="rect">
            <a:avLst/>
          </a:prstGeom>
          <a:ln w="3175"/>
        </p:spPr>
        <p:style>
          <a:lnRef idx="2">
            <a:schemeClr val="accent1"/>
          </a:lnRef>
          <a:fillRef idx="1">
            <a:schemeClr val="lt1"/>
          </a:fillRef>
          <a:effectRef idx="0">
            <a:schemeClr val="accent1"/>
          </a:effectRef>
          <a:fontRef idx="minor">
            <a:schemeClr val="dk1"/>
          </a:fontRef>
        </p:style>
        <p:txBody>
          <a:bodyPr anchor="ctr"/>
          <a:lst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itchFamily="34" charset="0"/>
              </a:defRPr>
            </a:lvl2pPr>
            <a:lvl3pPr algn="r" rtl="0" eaLnBrk="0" fontAlgn="base" hangingPunct="0">
              <a:lnSpc>
                <a:spcPct val="90000"/>
              </a:lnSpc>
              <a:spcBef>
                <a:spcPct val="0"/>
              </a:spcBef>
              <a:spcAft>
                <a:spcPct val="0"/>
              </a:spcAft>
              <a:defRPr sz="4000">
                <a:solidFill>
                  <a:schemeClr val="tx1"/>
                </a:solidFill>
                <a:latin typeface="Century Gothic" pitchFamily="34" charset="0"/>
              </a:defRPr>
            </a:lvl3pPr>
            <a:lvl4pPr algn="r" rtl="0" eaLnBrk="0" fontAlgn="base" hangingPunct="0">
              <a:lnSpc>
                <a:spcPct val="90000"/>
              </a:lnSpc>
              <a:spcBef>
                <a:spcPct val="0"/>
              </a:spcBef>
              <a:spcAft>
                <a:spcPct val="0"/>
              </a:spcAft>
              <a:defRPr sz="4000">
                <a:solidFill>
                  <a:schemeClr val="tx1"/>
                </a:solidFill>
                <a:latin typeface="Century Gothic" pitchFamily="34" charset="0"/>
              </a:defRPr>
            </a:lvl4pPr>
            <a:lvl5pPr algn="r" rtl="0" eaLnBrk="0" fontAlgn="base" hangingPunct="0">
              <a:lnSpc>
                <a:spcPct val="90000"/>
              </a:lnSpc>
              <a:spcBef>
                <a:spcPct val="0"/>
              </a:spcBef>
              <a:spcAft>
                <a:spcPct val="0"/>
              </a:spcAft>
              <a:defRPr sz="4000">
                <a:solidFill>
                  <a:schemeClr val="tx1"/>
                </a:solidFill>
                <a:latin typeface="Century Gothic" pitchFamily="34" charset="0"/>
              </a:defRPr>
            </a:lvl5pPr>
            <a:lvl6pPr marL="457189" algn="r" rtl="0" fontAlgn="base">
              <a:lnSpc>
                <a:spcPct val="90000"/>
              </a:lnSpc>
              <a:spcBef>
                <a:spcPct val="0"/>
              </a:spcBef>
              <a:spcAft>
                <a:spcPct val="0"/>
              </a:spcAft>
              <a:defRPr sz="4000">
                <a:solidFill>
                  <a:schemeClr val="tx1"/>
                </a:solidFill>
                <a:latin typeface="Century Gothic" pitchFamily="34" charset="0"/>
              </a:defRPr>
            </a:lvl6pPr>
            <a:lvl7pPr marL="914377" algn="r" rtl="0" fontAlgn="base">
              <a:lnSpc>
                <a:spcPct val="90000"/>
              </a:lnSpc>
              <a:spcBef>
                <a:spcPct val="0"/>
              </a:spcBef>
              <a:spcAft>
                <a:spcPct val="0"/>
              </a:spcAft>
              <a:defRPr sz="4000">
                <a:solidFill>
                  <a:schemeClr val="tx1"/>
                </a:solidFill>
                <a:latin typeface="Century Gothic" pitchFamily="34" charset="0"/>
              </a:defRPr>
            </a:lvl7pPr>
            <a:lvl8pPr marL="1371566" algn="r" rtl="0" fontAlgn="base">
              <a:lnSpc>
                <a:spcPct val="90000"/>
              </a:lnSpc>
              <a:spcBef>
                <a:spcPct val="0"/>
              </a:spcBef>
              <a:spcAft>
                <a:spcPct val="0"/>
              </a:spcAft>
              <a:defRPr sz="4000">
                <a:solidFill>
                  <a:schemeClr val="tx1"/>
                </a:solidFill>
                <a:latin typeface="Century Gothic" pitchFamily="34" charset="0"/>
              </a:defRPr>
            </a:lvl8pPr>
            <a:lvl9pPr marL="1828754" algn="r" rtl="0" fontAlgn="base">
              <a:lnSpc>
                <a:spcPct val="90000"/>
              </a:lnSpc>
              <a:spcBef>
                <a:spcPct val="0"/>
              </a:spcBef>
              <a:spcAft>
                <a:spcPct val="0"/>
              </a:spcAft>
              <a:defRPr sz="4000">
                <a:solidFill>
                  <a:schemeClr val="tx1"/>
                </a:solidFill>
                <a:latin typeface="Century Gothic" pitchFamily="34" charset="0"/>
              </a:defRPr>
            </a:lvl9pPr>
          </a:lstStyle>
          <a:p>
            <a:pPr algn="ctr" eaLnBrk="1" hangingPunct="1">
              <a:defRPr/>
            </a:pPr>
            <a:r>
              <a:rPr lang="it-IT" sz="1600" cap="none" dirty="0" smtClean="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rPr>
              <a:t>IL CONSUMO DI ENERGIA</a:t>
            </a:r>
            <a:endParaRPr lang="it-IT" sz="1600" cap="none" dirty="0">
              <a:ln w="0"/>
              <a:solidFill>
                <a:srgbClr val="BA4947"/>
              </a:solidFill>
              <a:effectLst>
                <a:outerShdw blurRad="38100" dist="25400" dir="5400000" algn="ctr" rotWithShape="0">
                  <a:srgbClr val="6E747A">
                    <a:alpha val="43000"/>
                  </a:srgbClr>
                </a:outerShdw>
              </a:effectLst>
              <a:latin typeface="Segoe UI Symbol" panose="020B0502040204020203" pitchFamily="34" charset="0"/>
              <a:ea typeface="Segoe UI Symbol" panose="020B0502040204020203" pitchFamily="34" charset="0"/>
            </a:endParaRPr>
          </a:p>
        </p:txBody>
      </p:sp>
      <p:pic>
        <p:nvPicPr>
          <p:cNvPr id="58381" name="Immagine 5"/>
          <p:cNvPicPr>
            <a:picLocks noChangeAspect="1"/>
          </p:cNvPicPr>
          <p:nvPr/>
        </p:nvPicPr>
        <p:blipFill>
          <a:blip r:embed="rId7"/>
          <a:srcRect/>
          <a:stretch>
            <a:fillRect/>
          </a:stretch>
        </p:blipFill>
        <p:spPr bwMode="auto">
          <a:xfrm>
            <a:off x="600075" y="5818188"/>
            <a:ext cx="747713" cy="747712"/>
          </a:xfrm>
          <a:prstGeom prst="rect">
            <a:avLst/>
          </a:prstGeom>
          <a:noFill/>
          <a:ln w="9525">
            <a:noFill/>
            <a:miter lim="800000"/>
            <a:headEnd/>
            <a:tailEnd/>
          </a:ln>
        </p:spPr>
      </p:pic>
      <p:sp>
        <p:nvSpPr>
          <p:cNvPr id="58382" name="CasellaDiTesto 10"/>
          <p:cNvSpPr txBox="1">
            <a:spLocks noChangeArrowheads="1"/>
          </p:cNvSpPr>
          <p:nvPr/>
        </p:nvSpPr>
        <p:spPr bwMode="auto">
          <a:xfrm>
            <a:off x="1427163" y="6100763"/>
            <a:ext cx="1739900" cy="369887"/>
          </a:xfrm>
          <a:prstGeom prst="rect">
            <a:avLst/>
          </a:prstGeom>
          <a:noFill/>
          <a:ln w="9525">
            <a:noFill/>
            <a:miter lim="800000"/>
            <a:headEnd/>
            <a:tailEnd/>
          </a:ln>
        </p:spPr>
        <p:txBody>
          <a:bodyPr>
            <a:spAutoFit/>
          </a:bodyPr>
          <a:lstStyle/>
          <a:p>
            <a:r>
              <a:rPr lang="it-IT">
                <a:solidFill>
                  <a:srgbClr val="323232"/>
                </a:solidFill>
                <a:latin typeface="Stencil" pitchFamily="82" charset="0"/>
              </a:rPr>
              <a:t>INDICE</a:t>
            </a:r>
          </a:p>
        </p:txBody>
      </p:sp>
      <p:sp>
        <p:nvSpPr>
          <p:cNvPr id="18" name="Rettangolo arrotondato 17">
            <a:hlinkClick r:id="rId3" action="ppaction://hlinksldjump"/>
          </p:cNvPr>
          <p:cNvSpPr/>
          <p:nvPr/>
        </p:nvSpPr>
        <p:spPr>
          <a:xfrm>
            <a:off x="520700" y="5872534"/>
            <a:ext cx="1905000" cy="774700"/>
          </a:xfrm>
          <a:prstGeom prst="roundRect">
            <a:avLst/>
          </a:prstGeom>
          <a:noFill/>
          <a:ln w="38100">
            <a:solidFill>
              <a:srgbClr val="BDBDBD"/>
            </a:solidFill>
          </a:ln>
          <a:effectLst>
            <a:outerShdw blurRad="50800" dist="38100" dir="2700000" algn="tl"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 calcmode="lin" valueType="num">
                                      <p:cBhvr>
                                        <p:cTn id="9" dur="1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childTnLst>
                          </p:cTn>
                        </p:par>
                        <p:par>
                          <p:cTn id="18" fill="hold">
                            <p:stCondLst>
                              <p:cond delay="2300"/>
                            </p:stCondLst>
                            <p:childTnLst>
                              <p:par>
                                <p:cTn id="19" presetID="36" presetClass="emph" presetSubtype="0" repeatCount="indefinite" fill="hold" grpId="1" nodeType="afterEffect">
                                  <p:stCondLst>
                                    <p:cond delay="0"/>
                                  </p:stCondLst>
                                  <p:iterate type="lt">
                                    <p:tmPct val="10000"/>
                                  </p:iterate>
                                  <p:childTnLst>
                                    <p:animScale>
                                      <p:cBhvr>
                                        <p:cTn id="20" dur="500" autoRev="1" fill="hold">
                                          <p:stCondLst>
                                            <p:cond delay="0"/>
                                          </p:stCondLst>
                                        </p:cTn>
                                        <p:tgtEl>
                                          <p:spTgt spid="5"/>
                                        </p:tgtEl>
                                      </p:cBhvr>
                                      <p:to x="80000" y="100000"/>
                                    </p:animScale>
                                    <p:anim by="(#ppt_w*0.10)" calcmode="lin" valueType="num">
                                      <p:cBhvr>
                                        <p:cTn id="21" dur="500" autoRev="1" fill="hold">
                                          <p:stCondLst>
                                            <p:cond delay="0"/>
                                          </p:stCondLst>
                                        </p:cTn>
                                        <p:tgtEl>
                                          <p:spTgt spid="5"/>
                                        </p:tgtEl>
                                        <p:attrNameLst>
                                          <p:attrName>ppt_x</p:attrName>
                                        </p:attrNameLst>
                                      </p:cBhvr>
                                    </p:anim>
                                    <p:anim by="(-#ppt_w*0.10)" calcmode="lin" valueType="num">
                                      <p:cBhvr>
                                        <p:cTn id="22" dur="500" autoRev="1" fill="hold">
                                          <p:stCondLst>
                                            <p:cond delay="0"/>
                                          </p:stCondLst>
                                        </p:cTn>
                                        <p:tgtEl>
                                          <p:spTgt spid="5"/>
                                        </p:tgtEl>
                                        <p:attrNameLst>
                                          <p:attrName>ppt_y</p:attrName>
                                        </p:attrNameLst>
                                      </p:cBhvr>
                                    </p:anim>
                                    <p:animRot by="-480000">
                                      <p:cBhvr>
                                        <p:cTn id="23" dur="500" autoRev="1" fill="hold">
                                          <p:stCondLst>
                                            <p:cond delay="0"/>
                                          </p:stCondLst>
                                        </p:cTn>
                                        <p:tgtEl>
                                          <p:spTgt spid="5"/>
                                        </p:tgtEl>
                                        <p:attrNameLst>
                                          <p:attrName>r</p:attrName>
                                        </p:attrNameLst>
                                      </p:cBhvr>
                                    </p:animRot>
                                  </p:childTnLst>
                                </p:cTn>
                              </p:par>
                              <p:par>
                                <p:cTn id="24" presetID="10"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childTnLst>
                                </p:cTn>
                              </p:par>
                              <p:par>
                                <p:cTn id="27" presetID="53" presetClass="entr" presetSubtype="16" fill="hold" nodeType="withEffect">
                                  <p:stCondLst>
                                    <p:cond delay="500"/>
                                  </p:stCondLst>
                                  <p:childTnLst>
                                    <p:set>
                                      <p:cBhvr>
                                        <p:cTn id="28" dur="1" fill="hold">
                                          <p:stCondLst>
                                            <p:cond delay="0"/>
                                          </p:stCondLst>
                                        </p:cTn>
                                        <p:tgtEl>
                                          <p:spTgt spid="10242"/>
                                        </p:tgtEl>
                                        <p:attrNameLst>
                                          <p:attrName>style.visibility</p:attrName>
                                        </p:attrNameLst>
                                      </p:cBhvr>
                                      <p:to>
                                        <p:strVal val="visible"/>
                                      </p:to>
                                    </p:set>
                                    <p:anim calcmode="lin" valueType="num">
                                      <p:cBhvr>
                                        <p:cTn id="29" dur="1000" fill="hold"/>
                                        <p:tgtEl>
                                          <p:spTgt spid="10242"/>
                                        </p:tgtEl>
                                        <p:attrNameLst>
                                          <p:attrName>ppt_w</p:attrName>
                                        </p:attrNameLst>
                                      </p:cBhvr>
                                      <p:tavLst>
                                        <p:tav tm="0">
                                          <p:val>
                                            <p:fltVal val="0"/>
                                          </p:val>
                                        </p:tav>
                                        <p:tav tm="100000">
                                          <p:val>
                                            <p:strVal val="#ppt_w"/>
                                          </p:val>
                                        </p:tav>
                                      </p:tavLst>
                                    </p:anim>
                                    <p:anim calcmode="lin" valueType="num">
                                      <p:cBhvr>
                                        <p:cTn id="30" dur="1000" fill="hold"/>
                                        <p:tgtEl>
                                          <p:spTgt spid="10242"/>
                                        </p:tgtEl>
                                        <p:attrNameLst>
                                          <p:attrName>ppt_h</p:attrName>
                                        </p:attrNameLst>
                                      </p:cBhvr>
                                      <p:tavLst>
                                        <p:tav tm="0">
                                          <p:val>
                                            <p:fltVal val="0"/>
                                          </p:val>
                                        </p:tav>
                                        <p:tav tm="100000">
                                          <p:val>
                                            <p:strVal val="#ppt_h"/>
                                          </p:val>
                                        </p:tav>
                                      </p:tavLst>
                                    </p:anim>
                                    <p:animEffect transition="in" filter="fade">
                                      <p:cBhvr>
                                        <p:cTn id="31" dur="1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9" grpId="0" animBg="1"/>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p:cNvSpPr>
          <p:nvPr>
            <p:ph type="title"/>
          </p:nvPr>
        </p:nvSpPr>
        <p:spPr bwMode="auto"/>
        <p:txBody>
          <a:bodyPr wrap="square" numCol="1" anchorCtr="0" compatLnSpc="1">
            <a:prstTxWarp prst="textNoShape">
              <a:avLst/>
            </a:prstTxWarp>
          </a:bodyPr>
          <a:lstStyle/>
          <a:p>
            <a:endParaRPr lang="it-IT" cap="none" smtClean="0"/>
          </a:p>
        </p:txBody>
      </p:sp>
      <p:sp>
        <p:nvSpPr>
          <p:cNvPr id="59394" name="Rectangle 3"/>
          <p:cNvSpPr>
            <a:spLocks noGrp="1"/>
          </p:cNvSpPr>
          <p:nvPr>
            <p:ph type="body" idx="1"/>
          </p:nvPr>
        </p:nvSpPr>
        <p:spPr/>
        <p:txBody>
          <a:bodyPr/>
          <a:lstStyle/>
          <a:p>
            <a:endParaRPr lang="it-IT" smtClean="0"/>
          </a:p>
        </p:txBody>
      </p:sp>
      <p:sp>
        <p:nvSpPr>
          <p:cNvPr id="59395" name="Rectangle 4"/>
          <p:cNvSpPr>
            <a:spLocks noChangeArrowheads="1"/>
          </p:cNvSpPr>
          <p:nvPr/>
        </p:nvSpPr>
        <p:spPr bwMode="auto">
          <a:xfrm>
            <a:off x="0" y="0"/>
            <a:ext cx="12339638" cy="6858000"/>
          </a:xfrm>
          <a:prstGeom prst="rect">
            <a:avLst/>
          </a:prstGeom>
          <a:solidFill>
            <a:schemeClr val="tx1"/>
          </a:solidFill>
          <a:ln w="9525">
            <a:solidFill>
              <a:schemeClr val="tx1"/>
            </a:solidFill>
            <a:miter lim="800000"/>
            <a:headEnd/>
            <a:tailEnd/>
          </a:ln>
        </p:spPr>
        <p:txBody>
          <a:bodyPr wrap="none" anchor="ctr"/>
          <a:lstStyle/>
          <a:p>
            <a:endParaRPr lang="it-IT"/>
          </a:p>
        </p:txBody>
      </p:sp>
      <p:sp>
        <p:nvSpPr>
          <p:cNvPr id="50181" name="Text Box 5"/>
          <p:cNvSpPr txBox="1">
            <a:spLocks noChangeArrowheads="1"/>
          </p:cNvSpPr>
          <p:nvPr/>
        </p:nvSpPr>
        <p:spPr bwMode="auto">
          <a:xfrm>
            <a:off x="292100" y="190500"/>
            <a:ext cx="11595100" cy="5883275"/>
          </a:xfrm>
          <a:prstGeom prst="rect">
            <a:avLst/>
          </a:prstGeom>
          <a:noFill/>
          <a:ln w="9525">
            <a:noFill/>
            <a:miter lim="800000"/>
            <a:headEnd/>
            <a:tailEnd/>
          </a:ln>
        </p:spPr>
        <p:txBody>
          <a:bodyPr>
            <a:spAutoFit/>
          </a:bodyPr>
          <a:lstStyle/>
          <a:p>
            <a:pPr algn="ctr">
              <a:spcBef>
                <a:spcPct val="50000"/>
              </a:spcBef>
            </a:pPr>
            <a:r>
              <a:rPr lang="it-IT" sz="2000">
                <a:solidFill>
                  <a:schemeClr val="bg1"/>
                </a:solidFill>
                <a:latin typeface="Copperplate Gothic Light" pitchFamily="34" charset="0"/>
              </a:rPr>
              <a:t>PowerPoint realizzato da</a:t>
            </a:r>
          </a:p>
          <a:p>
            <a:pPr algn="ctr">
              <a:spcBef>
                <a:spcPct val="50000"/>
              </a:spcBef>
            </a:pPr>
            <a:r>
              <a:rPr lang="it-IT" sz="2000">
                <a:solidFill>
                  <a:schemeClr val="bg1"/>
                </a:solidFill>
                <a:latin typeface="Copperplate Gothic Light" pitchFamily="34" charset="0"/>
              </a:rPr>
              <a:t>Daniele F. Bartolotta e Mario Colosi</a:t>
            </a:r>
          </a:p>
          <a:p>
            <a:pPr algn="ctr">
              <a:spcBef>
                <a:spcPct val="50000"/>
              </a:spcBef>
            </a:pPr>
            <a:endParaRPr lang="it-IT" sz="2000">
              <a:solidFill>
                <a:schemeClr val="bg1"/>
              </a:solidFill>
              <a:latin typeface="Copperplate Gothic Light" pitchFamily="34" charset="0"/>
            </a:endParaRPr>
          </a:p>
          <a:p>
            <a:pPr algn="ctr">
              <a:spcBef>
                <a:spcPct val="50000"/>
              </a:spcBef>
            </a:pPr>
            <a:r>
              <a:rPr lang="it-IT" sz="2000">
                <a:solidFill>
                  <a:schemeClr val="bg1"/>
                </a:solidFill>
                <a:latin typeface="Copperplate Gothic Light" pitchFamily="34" charset="0"/>
              </a:rPr>
              <a:t>Classe</a:t>
            </a:r>
          </a:p>
          <a:p>
            <a:pPr algn="ctr">
              <a:spcBef>
                <a:spcPct val="50000"/>
              </a:spcBef>
            </a:pPr>
            <a:r>
              <a:rPr lang="it-IT" sz="2000">
                <a:solidFill>
                  <a:schemeClr val="bg1"/>
                </a:solidFill>
                <a:latin typeface="Copperplate Gothic Light" pitchFamily="34" charset="0"/>
              </a:rPr>
              <a:t>III B</a:t>
            </a:r>
          </a:p>
          <a:p>
            <a:pPr algn="ctr">
              <a:spcBef>
                <a:spcPct val="50000"/>
              </a:spcBef>
            </a:pPr>
            <a:endParaRPr lang="it-IT" sz="2000">
              <a:solidFill>
                <a:schemeClr val="bg1"/>
              </a:solidFill>
              <a:latin typeface="Copperplate Gothic Light" pitchFamily="34" charset="0"/>
            </a:endParaRPr>
          </a:p>
          <a:p>
            <a:pPr algn="ctr">
              <a:spcBef>
                <a:spcPct val="50000"/>
              </a:spcBef>
            </a:pPr>
            <a:r>
              <a:rPr lang="it-IT" sz="2000">
                <a:solidFill>
                  <a:schemeClr val="bg1"/>
                </a:solidFill>
                <a:latin typeface="Copperplate Gothic Light" pitchFamily="34" charset="0"/>
              </a:rPr>
              <a:t>Liceo scientifico</a:t>
            </a:r>
          </a:p>
          <a:p>
            <a:pPr algn="ctr">
              <a:spcBef>
                <a:spcPct val="50000"/>
              </a:spcBef>
            </a:pPr>
            <a:r>
              <a:rPr lang="it-IT" sz="2000">
                <a:solidFill>
                  <a:schemeClr val="bg1"/>
                </a:solidFill>
                <a:latin typeface="Copperplate Gothic Light" pitchFamily="34" charset="0"/>
              </a:rPr>
              <a:t>“A. Meucci”</a:t>
            </a:r>
          </a:p>
          <a:p>
            <a:pPr algn="ctr">
              <a:spcBef>
                <a:spcPct val="50000"/>
              </a:spcBef>
            </a:pPr>
            <a:r>
              <a:rPr lang="it-IT" sz="2000">
                <a:solidFill>
                  <a:schemeClr val="bg1"/>
                </a:solidFill>
                <a:latin typeface="Copperplate Gothic Light" pitchFamily="34" charset="0"/>
              </a:rPr>
              <a:t>Milazzo (ME)</a:t>
            </a:r>
          </a:p>
          <a:p>
            <a:pPr algn="ctr">
              <a:spcBef>
                <a:spcPct val="50000"/>
              </a:spcBef>
            </a:pPr>
            <a:endParaRPr lang="it-IT" sz="2000">
              <a:solidFill>
                <a:schemeClr val="bg1"/>
              </a:solidFill>
              <a:latin typeface="Copperplate Gothic Light" pitchFamily="34" charset="0"/>
            </a:endParaRPr>
          </a:p>
          <a:p>
            <a:pPr algn="ctr">
              <a:spcBef>
                <a:spcPct val="50000"/>
              </a:spcBef>
            </a:pPr>
            <a:r>
              <a:rPr lang="it-IT" sz="2000">
                <a:solidFill>
                  <a:schemeClr val="bg1"/>
                </a:solidFill>
                <a:latin typeface="Copperplate Gothic Light" pitchFamily="34" charset="0"/>
              </a:rPr>
              <a:t>Anno scolastico</a:t>
            </a:r>
          </a:p>
          <a:p>
            <a:pPr algn="ctr">
              <a:spcBef>
                <a:spcPct val="50000"/>
              </a:spcBef>
            </a:pPr>
            <a:r>
              <a:rPr lang="it-IT" sz="2000">
                <a:solidFill>
                  <a:schemeClr val="bg1"/>
                </a:solidFill>
                <a:latin typeface="Copperplate Gothic Light" pitchFamily="34" charset="0"/>
              </a:rPr>
              <a:t>2012-2013</a:t>
            </a:r>
          </a:p>
          <a:p>
            <a:pPr algn="ctr">
              <a:spcBef>
                <a:spcPct val="50000"/>
              </a:spcBef>
            </a:pPr>
            <a:endParaRPr lang="it-IT" sz="2000">
              <a:solidFill>
                <a:schemeClr val="bg1"/>
              </a:solidFill>
              <a:latin typeface="Copperplate Gothic Ligh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50181"/>
                                        </p:tgtEl>
                                        <p:attrNameLst>
                                          <p:attrName>style.visibility</p:attrName>
                                        </p:attrNameLst>
                                      </p:cBhvr>
                                      <p:to>
                                        <p:strVal val="visible"/>
                                      </p:to>
                                    </p:set>
                                    <p:anim calcmode="lin" valueType="num">
                                      <p:cBhvr>
                                        <p:cTn id="7" dur="15000" fill="hold"/>
                                        <p:tgtEl>
                                          <p:spTgt spid="50181"/>
                                        </p:tgtEl>
                                        <p:attrNameLst>
                                          <p:attrName>ppt_x</p:attrName>
                                        </p:attrNameLst>
                                      </p:cBhvr>
                                      <p:tavLst>
                                        <p:tav tm="0">
                                          <p:val>
                                            <p:strVal val="#ppt_x"/>
                                          </p:val>
                                        </p:tav>
                                        <p:tav tm="100000">
                                          <p:val>
                                            <p:strVal val="#ppt_x"/>
                                          </p:val>
                                        </p:tav>
                                      </p:tavLst>
                                    </p:anim>
                                    <p:anim calcmode="lin" valueType="num">
                                      <p:cBhvr>
                                        <p:cTn id="8" dur="15000" fill="hold"/>
                                        <p:tgtEl>
                                          <p:spTgt spid="50181"/>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 grpId="0"/>
    </p:bldLst>
  </p:timing>
</p:sld>
</file>

<file path=ppt/theme/theme1.xml><?xml version="1.0" encoding="utf-8"?>
<a:theme xmlns:a="http://schemas.openxmlformats.org/drawingml/2006/main" name="Scia di vapore">
  <a:themeElements>
    <a:clrScheme name="Scia di vapore">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Scia di vapore">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cia di vapore">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FE1EB5C7-81A8-4CBA-AE6E-B3BF73DC3895}"/>
    </a:ext>
  </a:extLst>
</a:theme>
</file>

<file path=ppt/theme/themeOverride1.xml><?xml version="1.0" encoding="utf-8"?>
<a:themeOverride xmlns:a="http://schemas.openxmlformats.org/drawingml/2006/main">
  <a:clrScheme name="Scia di vapore">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themeOverride>
</file>

<file path=docProps/app.xml><?xml version="1.0" encoding="utf-8"?>
<Properties xmlns="http://schemas.openxmlformats.org/officeDocument/2006/extended-properties" xmlns:vt="http://schemas.openxmlformats.org/officeDocument/2006/docPropsVTypes">
  <Template>Scia di vapore</Template>
  <TotalTime>1002</TotalTime>
  <Words>1838</Words>
  <Application>Microsoft Office PowerPoint</Application>
  <PresentationFormat>Personalizzato</PresentationFormat>
  <Paragraphs>335</Paragraphs>
  <Slides>40</Slides>
  <Notes>0</Notes>
  <HiddenSlides>0</HiddenSlides>
  <MMClips>0</MMClips>
  <ScaleCrop>false</ScaleCrop>
  <HeadingPairs>
    <vt:vector size="6" baseType="variant">
      <vt:variant>
        <vt:lpstr>Caratteri utilizzati</vt:lpstr>
      </vt:variant>
      <vt:variant>
        <vt:i4>9</vt:i4>
      </vt:variant>
      <vt:variant>
        <vt:lpstr>Modello struttura</vt:lpstr>
      </vt:variant>
      <vt:variant>
        <vt:i4>7</vt:i4>
      </vt:variant>
      <vt:variant>
        <vt:lpstr>Titoli diapositive</vt:lpstr>
      </vt:variant>
      <vt:variant>
        <vt:i4>40</vt:i4>
      </vt:variant>
    </vt:vector>
  </HeadingPairs>
  <TitlesOfParts>
    <vt:vector size="56" baseType="lpstr">
      <vt:lpstr>Arial</vt:lpstr>
      <vt:lpstr>Century Gothic</vt:lpstr>
      <vt:lpstr>Calibri</vt:lpstr>
      <vt:lpstr>Stencil</vt:lpstr>
      <vt:lpstr>Segoe UI Symbol</vt:lpstr>
      <vt:lpstr>Malgun Gothic</vt:lpstr>
      <vt:lpstr>JasmineUPC</vt:lpstr>
      <vt:lpstr>Wingdings</vt:lpstr>
      <vt:lpstr>Copperplate Gothic Light</vt:lpstr>
      <vt:lpstr>Scia di vapore</vt:lpstr>
      <vt:lpstr>Scia di vapore</vt:lpstr>
      <vt:lpstr>Scia di vapore</vt:lpstr>
      <vt:lpstr>Scia di vapore</vt:lpstr>
      <vt:lpstr>Scia di vapore</vt:lpstr>
      <vt:lpstr>Scia di vapore</vt:lpstr>
      <vt:lpstr>Scia di vapore</vt:lpstr>
      <vt:lpstr>Diapositiva 1</vt:lpstr>
      <vt:lpstr>Diapositiva 2</vt:lpstr>
      <vt:lpstr>Diapositiva 3</vt:lpstr>
      <vt:lpstr>PREMESSA</vt:lpstr>
      <vt:lpstr>CHE COS’È L’ENERGIA?</vt:lpstr>
      <vt:lpstr>Diapositiva 6</vt:lpstr>
      <vt:lpstr>Diapositiva 7</vt:lpstr>
      <vt:lpstr>Diapositiva 8</vt:lpstr>
      <vt:lpstr>Diapositiva 9</vt:lpstr>
      <vt:lpstr>Diapositiva 10</vt:lpstr>
      <vt:lpstr>Diapositiva 11</vt:lpstr>
      <vt:lpstr>Diapositiva 12</vt:lpstr>
      <vt:lpstr>LA TERMODINAMICA</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CIBO ED ENERGIA</dc:title>
  <dc:creator>× .ʍαгισ. ×</dc:creator>
  <cp:lastModifiedBy>utente</cp:lastModifiedBy>
  <cp:revision>149</cp:revision>
  <dcterms:created xsi:type="dcterms:W3CDTF">2013-06-07T14:02:18Z</dcterms:created>
  <dcterms:modified xsi:type="dcterms:W3CDTF">2013-06-30T21:11:02Z</dcterms:modified>
</cp:coreProperties>
</file>